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Helvetica Neue" panose="020B0604020202020204"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5b0a39ba5_0_274: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49" name="Google Shape;249;g345b0a39ba5_0_274: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45b0a39ba5_0_279: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55" name="Google Shape;255;g345b0a39ba5_0_279: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45b0a39ba5_0_285: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62" name="Google Shape;262;g345b0a39ba5_0_285: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5b0a39ba5_0_291: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45b0a39ba5_0_291: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70" name="Google Shape;270;g345b0a39ba5_0_291: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300"/>
              <a:buNone/>
            </a:pPr>
            <a:fld id="{00000000-1234-1234-1234-123412341234}" type="slidenum">
              <a:rPr lang="en" sz="1300"/>
              <a:t>4</a:t>
            </a:fld>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5b0a39ba5_0_298: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345b0a39ba5_0_298: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78" name="Google Shape;278;g345b0a39ba5_0_298: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300"/>
              <a:buNone/>
            </a:pPr>
            <a:fld id="{00000000-1234-1234-1234-123412341234}" type="slidenum">
              <a:rPr lang="en" sz="1300"/>
              <a:t>5</a:t>
            </a:fld>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45b0a39ba5_0_305: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45b0a39ba5_0_305: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86" name="Google Shape;286;g345b0a39ba5_0_305: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300"/>
              <a:buNone/>
            </a:pPr>
            <a:fld id="{00000000-1234-1234-1234-123412341234}" type="slidenum">
              <a:rPr lang="en" sz="1300"/>
              <a:t>6</a:t>
            </a:fld>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5b0a39ba5_0_312: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93" name="Google Shape;293;g345b0a39ba5_0_312: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5b0a39ba5_0_317: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45b0a39ba5_0_317: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300" name="Google Shape;300;g345b0a39ba5_0_317: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300"/>
              <a:buNone/>
            </a:pPr>
            <a:fld id="{00000000-1234-1234-1234-123412341234}" type="slidenum">
              <a:rPr lang="en" sz="1300"/>
              <a:t>8</a:t>
            </a:fld>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45b0a39ba5_0_323: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306" name="Google Shape;306;g345b0a39ba5_0_323: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52"/>
        <p:cNvGrpSpPr/>
        <p:nvPr/>
      </p:nvGrpSpPr>
      <p:grpSpPr>
        <a:xfrm>
          <a:off x="0" y="0"/>
          <a:ext cx="0" cy="0"/>
          <a:chOff x="0" y="0"/>
          <a:chExt cx="0" cy="0"/>
        </a:xfrm>
      </p:grpSpPr>
      <p:sp>
        <p:nvSpPr>
          <p:cNvPr id="53" name="Google Shape;53;p14"/>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54" name="Google Shape;54;p14"/>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55" name="Google Shape;55;p14"/>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56" name="Google Shape;56;p14" title="Title"/>
          <p:cNvSpPr txBox="1">
            <a:spLocks noGrp="1"/>
          </p:cNvSpPr>
          <p:nvPr>
            <p:ph type="ctrTitle"/>
          </p:nvPr>
        </p:nvSpPr>
        <p:spPr>
          <a:xfrm>
            <a:off x="5257560" y="1504563"/>
            <a:ext cx="3640200" cy="12123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 title="Subtitle"/>
          <p:cNvSpPr txBox="1">
            <a:spLocks noGrp="1"/>
          </p:cNvSpPr>
          <p:nvPr>
            <p:ph type="subTitle" idx="1"/>
          </p:nvPr>
        </p:nvSpPr>
        <p:spPr>
          <a:xfrm>
            <a:off x="5257180" y="2730749"/>
            <a:ext cx="3640800" cy="943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14"/>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9" name="Google Shape;59;p14" descr="H:\Rotation 4 PSHC Category Management\CSAW\CSAW Logo - Color.png"/>
          <p:cNvPicPr preferRelativeResize="0"/>
          <p:nvPr/>
        </p:nvPicPr>
        <p:blipFill rotWithShape="1">
          <a:blip r:embed="rId2">
            <a:alphaModFix/>
          </a:blip>
          <a:srcRect/>
          <a:stretch/>
        </p:blipFill>
        <p:spPr>
          <a:xfrm>
            <a:off x="2222725" y="2190459"/>
            <a:ext cx="1385208" cy="597256"/>
          </a:xfrm>
          <a:prstGeom prst="rect">
            <a:avLst/>
          </a:prstGeom>
          <a:noFill/>
          <a:ln>
            <a:noFill/>
          </a:ln>
        </p:spPr>
      </p:pic>
      <p:sp>
        <p:nvSpPr>
          <p:cNvPr id="60" name="Google Shape;60;p14"/>
          <p:cNvSpPr/>
          <p:nvPr/>
        </p:nvSpPr>
        <p:spPr>
          <a:xfrm>
            <a:off x="185035" y="171792"/>
            <a:ext cx="4984800" cy="46287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1" name="Google Shape;61;p14" descr="Image of people standing in a circle holding out their arms and in the middle is the Civilian Services Acquisition Workshop logo.&#10;" title="Title Page Image"/>
          <p:cNvPicPr preferRelativeResize="0"/>
          <p:nvPr/>
        </p:nvPicPr>
        <p:blipFill rotWithShape="1">
          <a:blip r:embed="rId3">
            <a:alphaModFix/>
          </a:blip>
          <a:srcRect/>
          <a:stretch/>
        </p:blipFill>
        <p:spPr>
          <a:xfrm>
            <a:off x="304801" y="300742"/>
            <a:ext cx="4739400" cy="4376700"/>
          </a:xfrm>
          <a:prstGeom prst="ellipse">
            <a:avLst/>
          </a:prstGeom>
          <a:noFill/>
          <a:ln>
            <a:noFill/>
          </a:ln>
        </p:spPr>
      </p:pic>
      <p:sp>
        <p:nvSpPr>
          <p:cNvPr id="62" name="Google Shape;62;p14"/>
          <p:cNvSpPr/>
          <p:nvPr/>
        </p:nvSpPr>
        <p:spPr>
          <a:xfrm>
            <a:off x="1896777" y="1863251"/>
            <a:ext cx="1450200" cy="11454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3" name="Google Shape;63;p14" descr="Logo for the Civilian Services Acquisition Workshop with seven steps on the left leading to the letters CSAW" title="CSAW Logo Color"/>
          <p:cNvPicPr preferRelativeResize="0"/>
          <p:nvPr/>
        </p:nvPicPr>
        <p:blipFill rotWithShape="1">
          <a:blip r:embed="rId4">
            <a:alphaModFix/>
          </a:blip>
          <a:srcRect/>
          <a:stretch/>
        </p:blipFill>
        <p:spPr>
          <a:xfrm>
            <a:off x="1908500" y="2110910"/>
            <a:ext cx="1531967" cy="65000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64"/>
        <p:cNvGrpSpPr/>
        <p:nvPr/>
      </p:nvGrpSpPr>
      <p:grpSpPr>
        <a:xfrm>
          <a:off x="0" y="0"/>
          <a:ext cx="0" cy="0"/>
          <a:chOff x="0" y="0"/>
          <a:chExt cx="0" cy="0"/>
        </a:xfrm>
      </p:grpSpPr>
      <p:sp>
        <p:nvSpPr>
          <p:cNvPr id="65" name="Google Shape;65;p15"/>
          <p:cNvSpPr/>
          <p:nvPr/>
        </p:nvSpPr>
        <p:spPr>
          <a:xfrm rot="10800000" flipH="1">
            <a:off x="0" y="78"/>
            <a:ext cx="7968900" cy="4053000"/>
          </a:xfrm>
          <a:prstGeom prst="rtTriangle">
            <a:avLst/>
          </a:prstGeom>
          <a:solidFill>
            <a:srgbClr val="FED659">
              <a:alpha val="9216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66" name="Google Shape;66;p15"/>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67" name="Google Shape;67;p15"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69" name="Google Shape;69;p15"/>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70" name="Google Shape;70;p15"/>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71" name="Google Shape;71;p15"/>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72" name="Google Shape;72;p15"/>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73" name="Google Shape;73;p15"/>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15"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15"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6" name="Google Shape;76;p15"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77"/>
        <p:cNvGrpSpPr/>
        <p:nvPr/>
      </p:nvGrpSpPr>
      <p:grpSpPr>
        <a:xfrm>
          <a:off x="0" y="0"/>
          <a:ext cx="0" cy="0"/>
          <a:chOff x="0" y="0"/>
          <a:chExt cx="0" cy="0"/>
        </a:xfrm>
      </p:grpSpPr>
      <p:sp>
        <p:nvSpPr>
          <p:cNvPr id="78" name="Google Shape;78;p16"/>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1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81" name="Google Shape;81;p16"/>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82" name="Google Shape;82;p16"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 name="Google Shape;83;p16"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6" descr="Picture of the US Capital Building and the US Flag" title="Capital Building and Flag"/>
          <p:cNvPicPr preferRelativeResize="0"/>
          <p:nvPr/>
        </p:nvPicPr>
        <p:blipFill rotWithShape="1">
          <a:blip r:embed="rId2">
            <a:alphaModFix/>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86" name="Google Shape;86;p16" descr="Logo for the Civilian Services Acquisition Workshop with seven steps on the left leading to the letters CSAW" title="CSAW Logo Color"/>
          <p:cNvPicPr preferRelativeResize="0"/>
          <p:nvPr/>
        </p:nvPicPr>
        <p:blipFill rotWithShape="1">
          <a:blip r:embed="rId3">
            <a:alphaModFix/>
          </a:blip>
          <a:srcRect/>
          <a:stretch/>
        </p:blipFill>
        <p:spPr>
          <a:xfrm>
            <a:off x="7877908" y="13196"/>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87"/>
        <p:cNvGrpSpPr/>
        <p:nvPr/>
      </p:nvGrpSpPr>
      <p:grpSpPr>
        <a:xfrm>
          <a:off x="0" y="0"/>
          <a:ext cx="0" cy="0"/>
          <a:chOff x="0" y="0"/>
          <a:chExt cx="0" cy="0"/>
        </a:xfrm>
      </p:grpSpPr>
      <p:sp>
        <p:nvSpPr>
          <p:cNvPr id="88" name="Google Shape;88;p17"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7"/>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0" name="Google Shape;90;p17"/>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1" name="Google Shape;91;p17"/>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92" name="Google Shape;92;p17"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Google Shape;93;p17"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4" name="Google Shape;94;p17" descr="Image of the US Capital Building" title="Capital Building"/>
          <p:cNvPicPr preferRelativeResize="0"/>
          <p:nvPr/>
        </p:nvPicPr>
        <p:blipFill rotWithShape="1">
          <a:blip r:embed="rId2">
            <a:alphaModFix/>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95"/>
        <p:cNvGrpSpPr/>
        <p:nvPr/>
      </p:nvGrpSpPr>
      <p:grpSpPr>
        <a:xfrm>
          <a:off x="0" y="0"/>
          <a:ext cx="0" cy="0"/>
          <a:chOff x="0" y="0"/>
          <a:chExt cx="0" cy="0"/>
        </a:xfrm>
      </p:grpSpPr>
      <p:sp>
        <p:nvSpPr>
          <p:cNvPr id="96" name="Google Shape;96;p18"/>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
        <p:nvSpPr>
          <p:cNvPr id="97" name="Google Shape;97;p18"/>
          <p:cNvSpPr/>
          <p:nvPr/>
        </p:nvSpPr>
        <p:spPr>
          <a:xfrm rot="10800000">
            <a:off x="1379700" y="13447"/>
            <a:ext cx="7764300" cy="42291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 name="Google Shape;98;p18"/>
          <p:cNvSpPr/>
          <p:nvPr/>
        </p:nvSpPr>
        <p:spPr>
          <a:xfrm flipH="1">
            <a:off x="2233575" y="-4"/>
            <a:ext cx="3090900" cy="981000"/>
          </a:xfrm>
          <a:prstGeom prst="parallelogram">
            <a:avLst>
              <a:gd name="adj" fmla="val 186380"/>
            </a:avLst>
          </a:prstGeom>
          <a:solidFill>
            <a:srgbClr val="00203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9" name="Google Shape;99;p18"/>
          <p:cNvCxnSpPr/>
          <p:nvPr/>
        </p:nvCxnSpPr>
        <p:spPr>
          <a:xfrm rot="10800000" flipH="1">
            <a:off x="7764236" y="889350"/>
            <a:ext cx="1379700" cy="1225200"/>
          </a:xfrm>
          <a:prstGeom prst="straightConnector1">
            <a:avLst/>
          </a:prstGeom>
          <a:noFill/>
          <a:ln w="9525" cap="flat" cmpd="sng">
            <a:solidFill>
              <a:srgbClr val="002033"/>
            </a:solidFill>
            <a:prstDash val="solid"/>
            <a:miter lim="800000"/>
            <a:headEnd type="none" w="sm" len="sm"/>
            <a:tailEnd type="none" w="sm" len="sm"/>
          </a:ln>
        </p:spPr>
      </p:cxnSp>
      <p:pic>
        <p:nvPicPr>
          <p:cNvPr id="100" name="Google Shape;100;p18" descr="Logo for the Civilian Services Acquisition Workshop with seven steps on the left leading to the letters CSAW" title="CSAW Logo Black and White"/>
          <p:cNvPicPr preferRelativeResize="0"/>
          <p:nvPr/>
        </p:nvPicPr>
        <p:blipFill rotWithShape="1">
          <a:blip r:embed="rId2">
            <a:alphaModFix/>
          </a:blip>
          <a:srcRect/>
          <a:stretch/>
        </p:blipFill>
        <p:spPr>
          <a:xfrm>
            <a:off x="7602517" y="13443"/>
            <a:ext cx="1541827" cy="655721"/>
          </a:xfrm>
          <a:prstGeom prst="rect">
            <a:avLst/>
          </a:prstGeom>
          <a:noFill/>
          <a:ln>
            <a:noFill/>
          </a:ln>
        </p:spPr>
      </p:pic>
      <p:sp>
        <p:nvSpPr>
          <p:cNvPr id="101" name="Google Shape;101;p18"/>
          <p:cNvSpPr txBox="1">
            <a:spLocks noGrp="1"/>
          </p:cNvSpPr>
          <p:nvPr>
            <p:ph type="title"/>
          </p:nvPr>
        </p:nvSpPr>
        <p:spPr>
          <a:xfrm>
            <a:off x="5250" y="228937"/>
            <a:ext cx="8520600" cy="578400"/>
          </a:xfrm>
          <a:prstGeom prst="rect">
            <a:avLst/>
          </a:prstGeom>
          <a:noFill/>
          <a:ln>
            <a:noFill/>
          </a:ln>
        </p:spPr>
        <p:txBody>
          <a:bodyPr spcFirstLastPara="1" wrap="square" lIns="91350" tIns="91350" rIns="91350" bIns="91350" anchor="t" anchorCtr="0">
            <a:noAutofit/>
          </a:bodyPr>
          <a:lstStyle>
            <a:lvl1pPr lvl="0" algn="l">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102"/>
        <p:cNvGrpSpPr/>
        <p:nvPr/>
      </p:nvGrpSpPr>
      <p:grpSpPr>
        <a:xfrm>
          <a:off x="0" y="0"/>
          <a:ext cx="0" cy="0"/>
          <a:chOff x="0" y="0"/>
          <a:chExt cx="0" cy="0"/>
        </a:xfrm>
      </p:grpSpPr>
      <p:sp>
        <p:nvSpPr>
          <p:cNvPr id="103" name="Google Shape;103;p19"/>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4" name="Google Shape;104;p19"/>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105" name="Google Shape;105;p19" title="Subtitle"/>
          <p:cNvSpPr txBox="1">
            <a:spLocks noGrp="1"/>
          </p:cNvSpPr>
          <p:nvPr>
            <p:ph type="body" idx="1"/>
          </p:nvPr>
        </p:nvSpPr>
        <p:spPr>
          <a:xfrm>
            <a:off x="398534" y="1922608"/>
            <a:ext cx="4808700" cy="45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Google Shape;106;p19"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7" name="Google Shape;107;p19"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7877908" y="7127"/>
            <a:ext cx="1266092" cy="537197"/>
          </a:xfrm>
          <a:prstGeom prst="rect">
            <a:avLst/>
          </a:prstGeom>
          <a:noFill/>
          <a:ln>
            <a:noFill/>
          </a:ln>
        </p:spPr>
      </p:pic>
      <p:pic>
        <p:nvPicPr>
          <p:cNvPr id="108" name="Google Shape;108;p19"/>
          <p:cNvPicPr preferRelativeResize="0"/>
          <p:nvPr/>
        </p:nvPicPr>
        <p:blipFill rotWithShape="1">
          <a:blip r:embed="rId3">
            <a:alphaModFix/>
          </a:blip>
          <a:srcRect t="8800"/>
          <a:stretch/>
        </p:blipFill>
        <p:spPr>
          <a:xfrm>
            <a:off x="5324475" y="1416619"/>
            <a:ext cx="3177037" cy="1933143"/>
          </a:xfrm>
          <a:prstGeom prst="rect">
            <a:avLst/>
          </a:prstGeom>
          <a:noFill/>
          <a:ln w="9525" cap="flat" cmpd="sng">
            <a:solidFill>
              <a:srgbClr val="3F3F3F"/>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109"/>
        <p:cNvGrpSpPr/>
        <p:nvPr/>
      </p:nvGrpSpPr>
      <p:grpSpPr>
        <a:xfrm>
          <a:off x="0" y="0"/>
          <a:ext cx="0" cy="0"/>
          <a:chOff x="0" y="0"/>
          <a:chExt cx="0" cy="0"/>
        </a:xfrm>
      </p:grpSpPr>
      <p:sp>
        <p:nvSpPr>
          <p:cNvPr id="110" name="Google Shape;110;p20"/>
          <p:cNvSpPr/>
          <p:nvPr/>
        </p:nvSpPr>
        <p:spPr>
          <a:xfrm rot="10800000" flipH="1">
            <a:off x="0" y="78"/>
            <a:ext cx="7968900" cy="4053000"/>
          </a:xfrm>
          <a:prstGeom prst="rtTriangle">
            <a:avLst/>
          </a:prstGeom>
          <a:solidFill>
            <a:srgbClr val="014E7D">
              <a:alpha val="9216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1" name="Google Shape;111;p20"/>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12" name="Google Shape;112;p20"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0"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14" name="Google Shape;114;p20"/>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15" name="Google Shape;115;p20"/>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6" name="Google Shape;116;p20"/>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17" name="Google Shape;117;p20"/>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18" name="Google Shape;118;p20"/>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20"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0" name="Google Shape;120;p20"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1" name="Google Shape;121;p20"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
        <p:cNvGrpSpPr/>
        <p:nvPr/>
      </p:nvGrpSpPr>
      <p:grpSpPr>
        <a:xfrm>
          <a:off x="0" y="0"/>
          <a:ext cx="0" cy="0"/>
          <a:chOff x="0" y="0"/>
          <a:chExt cx="0" cy="0"/>
        </a:xfrm>
      </p:grpSpPr>
      <p:grpSp>
        <p:nvGrpSpPr>
          <p:cNvPr id="123" name="Google Shape;123;p21"/>
          <p:cNvGrpSpPr/>
          <p:nvPr/>
        </p:nvGrpSpPr>
        <p:grpSpPr>
          <a:xfrm flipH="1">
            <a:off x="5670931" y="1"/>
            <a:ext cx="3573049" cy="2655711"/>
            <a:chOff x="-124265" y="-1"/>
            <a:chExt cx="4764065" cy="3367200"/>
          </a:xfrm>
        </p:grpSpPr>
        <p:sp>
          <p:nvSpPr>
            <p:cNvPr id="124" name="Google Shape;124;p21"/>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25" name="Google Shape;125;p2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26" name="Google Shape;126;p21"/>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27" name="Google Shape;127;p21"/>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8" name="Google Shape;128;p21"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p:nvPr/>
        </p:nvSpPr>
        <p:spPr>
          <a:xfrm>
            <a:off x="0" y="0"/>
            <a:ext cx="9144000" cy="51435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3"/>
          <p:cNvSpPr/>
          <p:nvPr/>
        </p:nvSpPr>
        <p:spPr>
          <a:xfrm>
            <a:off x="0" y="1840392"/>
            <a:ext cx="7879080" cy="1291114"/>
          </a:xfrm>
          <a:custGeom>
            <a:avLst/>
            <a:gdLst/>
            <a:ahLst/>
            <a:cxnLst/>
            <a:rect l="l" t="t" r="r" b="b"/>
            <a:pathLst>
              <a:path w="7879080" h="1721485" extrusionOk="0">
                <a:moveTo>
                  <a:pt x="7879016" y="0"/>
                </a:moveTo>
                <a:lnTo>
                  <a:pt x="0" y="0"/>
                </a:lnTo>
                <a:lnTo>
                  <a:pt x="0" y="1721091"/>
                </a:lnTo>
                <a:lnTo>
                  <a:pt x="7879016" y="1721091"/>
                </a:lnTo>
                <a:lnTo>
                  <a:pt x="7879016" y="0"/>
                </a:lnTo>
                <a:close/>
              </a:path>
            </a:pathLst>
          </a:custGeom>
          <a:solidFill>
            <a:srgbClr val="0579B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23"/>
          <p:cNvSpPr/>
          <p:nvPr/>
        </p:nvSpPr>
        <p:spPr>
          <a:xfrm>
            <a:off x="7101206" y="1751572"/>
            <a:ext cx="793115" cy="554831"/>
          </a:xfrm>
          <a:custGeom>
            <a:avLst/>
            <a:gdLst/>
            <a:ahLst/>
            <a:cxnLst/>
            <a:rect l="l" t="t" r="r" b="b"/>
            <a:pathLst>
              <a:path w="793115" h="739775" extrusionOk="0">
                <a:moveTo>
                  <a:pt x="792530" y="739419"/>
                </a:moveTo>
                <a:lnTo>
                  <a:pt x="103009" y="118414"/>
                </a:lnTo>
                <a:lnTo>
                  <a:pt x="103009" y="739419"/>
                </a:lnTo>
                <a:lnTo>
                  <a:pt x="792530" y="739419"/>
                </a:lnTo>
                <a:close/>
              </a:path>
              <a:path w="793115" h="739775" extrusionOk="0">
                <a:moveTo>
                  <a:pt x="792594" y="0"/>
                </a:moveTo>
                <a:lnTo>
                  <a:pt x="0" y="0"/>
                </a:lnTo>
                <a:lnTo>
                  <a:pt x="792594" y="724496"/>
                </a:lnTo>
                <a:lnTo>
                  <a:pt x="792594"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3"/>
          <p:cNvSpPr txBox="1">
            <a:spLocks noGrp="1"/>
          </p:cNvSpPr>
          <p:nvPr>
            <p:ph type="title"/>
          </p:nvPr>
        </p:nvSpPr>
        <p:spPr>
          <a:xfrm>
            <a:off x="281622" y="2306403"/>
            <a:ext cx="7216200" cy="492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76200" y="57150"/>
            <a:ext cx="7216200" cy="492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200" b="1" i="0">
                <a:solidFill>
                  <a:srgbClr val="003B7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a:off x="81317" y="742950"/>
            <a:ext cx="7297500" cy="2463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600" b="1" i="0" u="none" strike="noStrike" cap="none">
                <a:solidFill>
                  <a:schemeClr val="dk1"/>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8" name="Google Shape;138;p24"/>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139"/>
        <p:cNvGrpSpPr/>
        <p:nvPr/>
      </p:nvGrpSpPr>
      <p:grpSpPr>
        <a:xfrm>
          <a:off x="0" y="0"/>
          <a:ext cx="0" cy="0"/>
          <a:chOff x="0" y="0"/>
          <a:chExt cx="0" cy="0"/>
        </a:xfrm>
      </p:grpSpPr>
      <p:sp>
        <p:nvSpPr>
          <p:cNvPr id="140" name="Google Shape;140;p25"/>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1" name="Google Shape;141;p25"/>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142" name="Google Shape;142;p25" title="Title "/>
          <p:cNvSpPr txBox="1">
            <a:spLocks noGrp="1"/>
          </p:cNvSpPr>
          <p:nvPr>
            <p:ph type="title"/>
          </p:nvPr>
        </p:nvSpPr>
        <p:spPr>
          <a:xfrm>
            <a:off x="500888" y="217736"/>
            <a:ext cx="3010200" cy="558600"/>
          </a:xfrm>
          <a:prstGeom prst="rect">
            <a:avLst/>
          </a:prstGeom>
          <a:solidFill>
            <a:srgbClr val="7F7F7F">
              <a:alpha val="89020"/>
            </a:srgbClr>
          </a:solidFill>
          <a:ln>
            <a:noFill/>
          </a:ln>
        </p:spPr>
        <p:txBody>
          <a:bodyPr spcFirstLastPara="1" wrap="square" lIns="216000" tIns="34275" rIns="68575" bIns="0" anchor="ctr" anchorCtr="0">
            <a:noAutofit/>
          </a:bodyPr>
          <a:lstStyle>
            <a:lvl1pPr lvl="0" algn="l">
              <a:lnSpc>
                <a:spcPct val="90000"/>
              </a:lnSpc>
              <a:spcBef>
                <a:spcPts val="0"/>
              </a:spcBef>
              <a:spcAft>
                <a:spcPts val="0"/>
              </a:spcAft>
              <a:buClr>
                <a:schemeClr val="lt1"/>
              </a:buClr>
              <a:buSzPts val="2400"/>
              <a:buFont typeface="Trebuchet MS"/>
              <a:buNone/>
              <a:defRPr sz="2400"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143"/>
        <p:cNvGrpSpPr/>
        <p:nvPr/>
      </p:nvGrpSpPr>
      <p:grpSpPr>
        <a:xfrm>
          <a:off x="0" y="0"/>
          <a:ext cx="0" cy="0"/>
          <a:chOff x="0" y="0"/>
          <a:chExt cx="0" cy="0"/>
        </a:xfrm>
      </p:grpSpPr>
      <p:sp>
        <p:nvSpPr>
          <p:cNvPr id="144" name="Google Shape;144;p26"/>
          <p:cNvSpPr/>
          <p:nvPr/>
        </p:nvSpPr>
        <p:spPr>
          <a:xfrm rot="10800000">
            <a:off x="1379699" y="4"/>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 name="Google Shape;145;p2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6" name="Google Shape;146;p2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7" name="Google Shape;147;p26"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 name="Google Shape;148;p26"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9" name="Google Shape;149;p26"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ngagement">
  <p:cSld name="Engagement">
    <p:spTree>
      <p:nvGrpSpPr>
        <p:cNvPr id="1" name="Shape 150"/>
        <p:cNvGrpSpPr/>
        <p:nvPr/>
      </p:nvGrpSpPr>
      <p:grpSpPr>
        <a:xfrm>
          <a:off x="0" y="0"/>
          <a:ext cx="0" cy="0"/>
          <a:chOff x="0" y="0"/>
          <a:chExt cx="0" cy="0"/>
        </a:xfrm>
      </p:grpSpPr>
      <p:sp>
        <p:nvSpPr>
          <p:cNvPr id="151" name="Google Shape;151;p27"/>
          <p:cNvSpPr/>
          <p:nvPr/>
        </p:nvSpPr>
        <p:spPr>
          <a:xfrm>
            <a:off x="-10716" y="-10716"/>
            <a:ext cx="7668900" cy="946500"/>
          </a:xfrm>
          <a:prstGeom prst="rect">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cxnSp>
        <p:nvCxnSpPr>
          <p:cNvPr id="152" name="Google Shape;152;p27"/>
          <p:cNvCxnSpPr/>
          <p:nvPr/>
        </p:nvCxnSpPr>
        <p:spPr>
          <a:xfrm>
            <a:off x="300038" y="1038225"/>
            <a:ext cx="8696400" cy="0"/>
          </a:xfrm>
          <a:prstGeom prst="straightConnector1">
            <a:avLst/>
          </a:prstGeom>
          <a:noFill/>
          <a:ln w="9525" cap="flat" cmpd="sng">
            <a:solidFill>
              <a:srgbClr val="EACA0C"/>
            </a:solidFill>
            <a:prstDash val="solid"/>
            <a:miter lim="800000"/>
            <a:headEnd type="none" w="sm" len="sm"/>
            <a:tailEnd type="none" w="sm" len="sm"/>
          </a:ln>
        </p:spPr>
      </p:cxnSp>
      <p:sp>
        <p:nvSpPr>
          <p:cNvPr id="153" name="Google Shape;153;p27"/>
          <p:cNvSpPr txBox="1">
            <a:spLocks noGrp="1"/>
          </p:cNvSpPr>
          <p:nvPr>
            <p:ph type="title"/>
          </p:nvPr>
        </p:nvSpPr>
        <p:spPr>
          <a:xfrm>
            <a:off x="285750" y="225027"/>
            <a:ext cx="7165200" cy="5181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chemeClr val="lt1"/>
              </a:buClr>
              <a:buSzPts val="2700"/>
              <a:buFont typeface="Trebuchet MS"/>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27"/>
          <p:cNvSpPr txBox="1">
            <a:spLocks noGrp="1"/>
          </p:cNvSpPr>
          <p:nvPr>
            <p:ph type="body" idx="1"/>
          </p:nvPr>
        </p:nvSpPr>
        <p:spPr>
          <a:xfrm>
            <a:off x="507427" y="1274495"/>
            <a:ext cx="7946700" cy="35424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2100"/>
              <a:buFont typeface="Arial"/>
              <a:buNone/>
              <a:defRPr sz="2100" b="0" i="0" u="none" strike="noStrike" cap="none">
                <a:solidFill>
                  <a:srgbClr val="17375E"/>
                </a:solidFill>
                <a:latin typeface="Calibri"/>
                <a:ea typeface="Calibri"/>
                <a:cs typeface="Calibri"/>
                <a:sym typeface="Calibri"/>
              </a:defRPr>
            </a:lvl1pPr>
            <a:lvl2pPr marL="914400" marR="0" lvl="1" indent="-323850" algn="l">
              <a:lnSpc>
                <a:spcPct val="90000"/>
              </a:lnSpc>
              <a:spcBef>
                <a:spcPts val="400"/>
              </a:spcBef>
              <a:spcAft>
                <a:spcPts val="0"/>
              </a:spcAft>
              <a:buClr>
                <a:srgbClr val="17375E"/>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17375E"/>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17375E"/>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17375E"/>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5" name="Google Shape;155;p27"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7877908" y="7127"/>
            <a:ext cx="1266092" cy="53719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156"/>
        <p:cNvGrpSpPr/>
        <p:nvPr/>
      </p:nvGrpSpPr>
      <p:grpSpPr>
        <a:xfrm>
          <a:off x="0" y="0"/>
          <a:ext cx="0" cy="0"/>
          <a:chOff x="0" y="0"/>
          <a:chExt cx="0" cy="0"/>
        </a:xfrm>
      </p:grpSpPr>
      <p:sp>
        <p:nvSpPr>
          <p:cNvPr id="157" name="Google Shape;157;p28"/>
          <p:cNvSpPr/>
          <p:nvPr/>
        </p:nvSpPr>
        <p:spPr>
          <a:xfrm rot="10800000" flipH="1">
            <a:off x="0" y="78"/>
            <a:ext cx="7968900" cy="4053000"/>
          </a:xfrm>
          <a:prstGeom prst="rtTriangle">
            <a:avLst/>
          </a:prstGeom>
          <a:solidFill>
            <a:srgbClr val="953735">
              <a:alpha val="902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58" name="Google Shape;158;p28"/>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59" name="Google Shape;159;p28"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28"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61" name="Google Shape;161;p28"/>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62" name="Google Shape;162;p28"/>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63" name="Google Shape;163;p28"/>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64" name="Google Shape;164;p28"/>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65" name="Google Shape;165;p28"/>
          <p:cNvSpPr/>
          <p:nvPr/>
        </p:nvSpPr>
        <p:spPr>
          <a:xfrm rot="-1640934">
            <a:off x="-104226" y="2555308"/>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6" name="Google Shape;166;p28"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7" name="Google Shape;167;p28"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8" name="Google Shape;168;p28"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76200" y="57150"/>
            <a:ext cx="7216200" cy="492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200" b="1" i="0">
                <a:solidFill>
                  <a:srgbClr val="003B7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a:off x="81317" y="742950"/>
            <a:ext cx="7297500" cy="2463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600" b="1" i="0" u="none" strike="noStrike" cap="none">
                <a:solidFill>
                  <a:schemeClr val="dk1"/>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2" name="Google Shape;172;p29"/>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 1 column">
  <p:cSld name="TITLE_AND_BODY_2_1_1_1_1">
    <p:spTree>
      <p:nvGrpSpPr>
        <p:cNvPr id="1" name="Shape 173"/>
        <p:cNvGrpSpPr/>
        <p:nvPr/>
      </p:nvGrpSpPr>
      <p:grpSpPr>
        <a:xfrm>
          <a:off x="0" y="0"/>
          <a:ext cx="0" cy="0"/>
          <a:chOff x="0" y="0"/>
          <a:chExt cx="0" cy="0"/>
        </a:xfrm>
      </p:grpSpPr>
      <p:sp>
        <p:nvSpPr>
          <p:cNvPr id="174" name="Google Shape;174;p30"/>
          <p:cNvSpPr txBox="1">
            <a:spLocks noGrp="1"/>
          </p:cNvSpPr>
          <p:nvPr>
            <p:ph type="ctrTitle"/>
          </p:nvPr>
        </p:nvSpPr>
        <p:spPr>
          <a:xfrm>
            <a:off x="712850" y="289402"/>
            <a:ext cx="7386600" cy="844200"/>
          </a:xfrm>
          <a:prstGeom prst="rect">
            <a:avLst/>
          </a:prstGeom>
          <a:noFill/>
          <a:ln>
            <a:noFill/>
          </a:ln>
        </p:spPr>
        <p:txBody>
          <a:bodyPr spcFirstLastPara="1" wrap="square" lIns="68575" tIns="34275" rIns="68575" bIns="0" anchor="t" anchorCtr="0">
            <a:no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1100"/>
              <a:buNone/>
              <a:defRPr>
                <a:solidFill>
                  <a:srgbClr val="1C304A"/>
                </a:solidFill>
              </a:defRPr>
            </a:lvl2pPr>
            <a:lvl3pPr lvl="2" algn="ctr">
              <a:lnSpc>
                <a:spcPct val="100000"/>
              </a:lnSpc>
              <a:spcBef>
                <a:spcPts val="0"/>
              </a:spcBef>
              <a:spcAft>
                <a:spcPts val="0"/>
              </a:spcAft>
              <a:buClr>
                <a:srgbClr val="1C304A"/>
              </a:buClr>
              <a:buSzPts val="1100"/>
              <a:buNone/>
              <a:defRPr>
                <a:solidFill>
                  <a:srgbClr val="1C304A"/>
                </a:solidFill>
              </a:defRPr>
            </a:lvl3pPr>
            <a:lvl4pPr lvl="3" algn="ctr">
              <a:lnSpc>
                <a:spcPct val="100000"/>
              </a:lnSpc>
              <a:spcBef>
                <a:spcPts val="0"/>
              </a:spcBef>
              <a:spcAft>
                <a:spcPts val="0"/>
              </a:spcAft>
              <a:buClr>
                <a:srgbClr val="1C304A"/>
              </a:buClr>
              <a:buSzPts val="1100"/>
              <a:buNone/>
              <a:defRPr>
                <a:solidFill>
                  <a:srgbClr val="1C304A"/>
                </a:solidFill>
              </a:defRPr>
            </a:lvl4pPr>
            <a:lvl5pPr lvl="4" algn="ctr">
              <a:lnSpc>
                <a:spcPct val="100000"/>
              </a:lnSpc>
              <a:spcBef>
                <a:spcPts val="0"/>
              </a:spcBef>
              <a:spcAft>
                <a:spcPts val="0"/>
              </a:spcAft>
              <a:buClr>
                <a:srgbClr val="1C304A"/>
              </a:buClr>
              <a:buSzPts val="1100"/>
              <a:buNone/>
              <a:defRPr>
                <a:solidFill>
                  <a:srgbClr val="1C304A"/>
                </a:solidFill>
              </a:defRPr>
            </a:lvl5pPr>
            <a:lvl6pPr lvl="5" algn="ctr">
              <a:lnSpc>
                <a:spcPct val="100000"/>
              </a:lnSpc>
              <a:spcBef>
                <a:spcPts val="0"/>
              </a:spcBef>
              <a:spcAft>
                <a:spcPts val="0"/>
              </a:spcAft>
              <a:buClr>
                <a:srgbClr val="1C304A"/>
              </a:buClr>
              <a:buSzPts val="1100"/>
              <a:buNone/>
              <a:defRPr>
                <a:solidFill>
                  <a:srgbClr val="1C304A"/>
                </a:solidFill>
              </a:defRPr>
            </a:lvl6pPr>
            <a:lvl7pPr lvl="6" algn="ctr">
              <a:lnSpc>
                <a:spcPct val="100000"/>
              </a:lnSpc>
              <a:spcBef>
                <a:spcPts val="0"/>
              </a:spcBef>
              <a:spcAft>
                <a:spcPts val="0"/>
              </a:spcAft>
              <a:buClr>
                <a:srgbClr val="1C304A"/>
              </a:buClr>
              <a:buSzPts val="1100"/>
              <a:buNone/>
              <a:defRPr>
                <a:solidFill>
                  <a:srgbClr val="1C304A"/>
                </a:solidFill>
              </a:defRPr>
            </a:lvl7pPr>
            <a:lvl8pPr lvl="7" algn="ctr">
              <a:lnSpc>
                <a:spcPct val="100000"/>
              </a:lnSpc>
              <a:spcBef>
                <a:spcPts val="0"/>
              </a:spcBef>
              <a:spcAft>
                <a:spcPts val="0"/>
              </a:spcAft>
              <a:buClr>
                <a:srgbClr val="1C304A"/>
              </a:buClr>
              <a:buSzPts val="1100"/>
              <a:buNone/>
              <a:defRPr>
                <a:solidFill>
                  <a:srgbClr val="1C304A"/>
                </a:solidFill>
              </a:defRPr>
            </a:lvl8pPr>
            <a:lvl9pPr lvl="8" algn="ctr">
              <a:lnSpc>
                <a:spcPct val="100000"/>
              </a:lnSpc>
              <a:spcBef>
                <a:spcPts val="0"/>
              </a:spcBef>
              <a:spcAft>
                <a:spcPts val="0"/>
              </a:spcAft>
              <a:buClr>
                <a:srgbClr val="1C304A"/>
              </a:buClr>
              <a:buSzPts val="1100"/>
              <a:buNone/>
              <a:defRPr>
                <a:solidFill>
                  <a:srgbClr val="1C304A"/>
                </a:solidFill>
              </a:defRPr>
            </a:lvl9pPr>
          </a:lstStyle>
          <a:p>
            <a:endParaRPr/>
          </a:p>
        </p:txBody>
      </p:sp>
      <p:sp>
        <p:nvSpPr>
          <p:cNvPr id="175" name="Google Shape;175;p30"/>
          <p:cNvSpPr txBox="1">
            <a:spLocks noGrp="1"/>
          </p:cNvSpPr>
          <p:nvPr>
            <p:ph type="body" idx="1"/>
          </p:nvPr>
        </p:nvSpPr>
        <p:spPr>
          <a:xfrm>
            <a:off x="623400" y="1654657"/>
            <a:ext cx="7891500" cy="3416400"/>
          </a:xfrm>
          <a:prstGeom prst="rect">
            <a:avLst/>
          </a:prstGeom>
          <a:noFill/>
          <a:ln>
            <a:noFill/>
          </a:ln>
        </p:spPr>
        <p:txBody>
          <a:bodyPr spcFirstLastPara="1" wrap="square" lIns="68575" tIns="68575" rIns="68575" bIns="68575" anchor="ctr" anchorCtr="0">
            <a:noAutofit/>
          </a:bodyPr>
          <a:lstStyle>
            <a:lvl1pPr marL="457200" marR="0" lvl="0"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1pPr>
            <a:lvl2pPr marL="914400" marR="0" lvl="1"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2pPr>
            <a:lvl3pPr marL="1371600" marR="0" lvl="2"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3pPr>
            <a:lvl4pPr marL="1828800" marR="0" lvl="3"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4pPr>
            <a:lvl5pPr marL="2286000" marR="0" lvl="4"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5pPr>
            <a:lvl6pPr marL="2743200" marR="0" lvl="5"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6pPr>
            <a:lvl7pPr marL="3200400" marR="0" lvl="6"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7pPr>
            <a:lvl8pPr marL="3657600" marR="0" lvl="7"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8pPr>
            <a:lvl9pPr marL="4114800" marR="0" lvl="8" indent="-298450" algn="l">
              <a:lnSpc>
                <a:spcPct val="100000"/>
              </a:lnSpc>
              <a:spcBef>
                <a:spcPts val="0"/>
              </a:spcBef>
              <a:spcAft>
                <a:spcPts val="0"/>
              </a:spcAft>
              <a:buClr>
                <a:srgbClr val="FFFFFF"/>
              </a:buClr>
              <a:buSzPts val="1100"/>
              <a:buFont typeface="Arial"/>
              <a:buChar char="■"/>
              <a:defRPr sz="1100" b="0" i="0" u="none" strike="noStrike" cap="none">
                <a:solidFill>
                  <a:srgbClr val="FFFFFF"/>
                </a:solidFill>
                <a:latin typeface="Arial"/>
                <a:ea typeface="Arial"/>
                <a:cs typeface="Arial"/>
                <a:sym typeface="Arial"/>
              </a:defRPr>
            </a:lvl9pPr>
          </a:lstStyle>
          <a:p>
            <a:endParaRPr/>
          </a:p>
        </p:txBody>
      </p:sp>
      <p:sp>
        <p:nvSpPr>
          <p:cNvPr id="176" name="Google Shape;176;p30"/>
          <p:cNvSpPr txBox="1">
            <a:spLocks noGrp="1"/>
          </p:cNvSpPr>
          <p:nvPr>
            <p:ph type="sldNum" idx="12"/>
          </p:nvPr>
        </p:nvSpPr>
        <p:spPr>
          <a:xfrm>
            <a:off x="8472450" y="4765389"/>
            <a:ext cx="548700" cy="261900"/>
          </a:xfrm>
          <a:prstGeom prst="rect">
            <a:avLst/>
          </a:prstGeom>
          <a:noFill/>
          <a:ln>
            <a:noFill/>
          </a:ln>
        </p:spPr>
        <p:txBody>
          <a:bodyPr spcFirstLastPara="1" wrap="square" lIns="68575" tIns="68575" rIns="68575" bIns="68575"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00C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177"/>
        <p:cNvGrpSpPr/>
        <p:nvPr/>
      </p:nvGrpSpPr>
      <p:grpSpPr>
        <a:xfrm>
          <a:off x="0" y="0"/>
          <a:ext cx="0" cy="0"/>
          <a:chOff x="0" y="0"/>
          <a:chExt cx="0" cy="0"/>
        </a:xfrm>
      </p:grpSpPr>
      <p:sp>
        <p:nvSpPr>
          <p:cNvPr id="178" name="Google Shape;178;p31"/>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79" name="Google Shape;179;p31"/>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80" name="Google Shape;180;p31" descr="Several hands each holding a puzzle piece toward the center of the image" title="Puzzle Hands"/>
          <p:cNvPicPr preferRelativeResize="0"/>
          <p:nvPr/>
        </p:nvPicPr>
        <p:blipFill rotWithShape="1">
          <a:blip r:embed="rId2">
            <a:alphaModFix/>
          </a:blip>
          <a:srcRect/>
          <a:stretch/>
        </p:blipFill>
        <p:spPr>
          <a:xfrm>
            <a:off x="3983531" y="285749"/>
            <a:ext cx="4964888" cy="4653644"/>
          </a:xfrm>
          <a:prstGeom prst="rect">
            <a:avLst/>
          </a:prstGeom>
          <a:noFill/>
          <a:ln>
            <a:noFill/>
          </a:ln>
        </p:spPr>
      </p:pic>
      <p:sp>
        <p:nvSpPr>
          <p:cNvPr id="181" name="Google Shape;181;p31" title="Title "/>
          <p:cNvSpPr txBox="1">
            <a:spLocks noGrp="1"/>
          </p:cNvSpPr>
          <p:nvPr>
            <p:ph type="title"/>
          </p:nvPr>
        </p:nvSpPr>
        <p:spPr>
          <a:xfrm>
            <a:off x="295139" y="1696404"/>
            <a:ext cx="3529500" cy="705000"/>
          </a:xfrm>
          <a:prstGeom prst="rect">
            <a:avLst/>
          </a:prstGeom>
          <a:solidFill>
            <a:schemeClr val="lt1">
              <a:alpha val="86670"/>
            </a:schemeClr>
          </a:solidFill>
          <a:ln>
            <a:noFill/>
          </a:ln>
        </p:spPr>
        <p:txBody>
          <a:bodyPr spcFirstLastPara="1" wrap="square" lIns="216000" tIns="34275" rIns="68575" bIns="0" anchor="ctr" anchorCtr="0">
            <a:normAutofit/>
          </a:bodyPr>
          <a:lstStyle>
            <a:lvl1pPr lvl="0" algn="l">
              <a:lnSpc>
                <a:spcPct val="90000"/>
              </a:lnSpc>
              <a:spcBef>
                <a:spcPts val="0"/>
              </a:spcBef>
              <a:spcAft>
                <a:spcPts val="0"/>
              </a:spcAft>
              <a:buClr>
                <a:schemeClr val="dk1"/>
              </a:buClr>
              <a:buSzPts val="2400"/>
              <a:buFont typeface="Trebuchet MS"/>
              <a:buNone/>
              <a:defRPr sz="2400" b="1">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with Image 2">
  <p:cSld name="1_Text with Image 2">
    <p:spTree>
      <p:nvGrpSpPr>
        <p:cNvPr id="1" name="Shape 182"/>
        <p:cNvGrpSpPr/>
        <p:nvPr/>
      </p:nvGrpSpPr>
      <p:grpSpPr>
        <a:xfrm>
          <a:off x="0" y="0"/>
          <a:ext cx="0" cy="0"/>
          <a:chOff x="0" y="0"/>
          <a:chExt cx="0" cy="0"/>
        </a:xfrm>
      </p:grpSpPr>
      <p:sp>
        <p:nvSpPr>
          <p:cNvPr id="183" name="Google Shape;183;p32"/>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4" name="Google Shape;184;p3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5" name="Google Shape;185;p32"/>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6" name="Google Shape;186;p32"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 name="Google Shape;187;p32"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8" name="Google Shape;188;p32" descr="Image of several people around a conference table engaged in discussion" title="Team Meeting"/>
          <p:cNvPicPr preferRelativeResize="0"/>
          <p:nvPr/>
        </p:nvPicPr>
        <p:blipFill rotWithShape="1">
          <a:blip r:embed="rId2">
            <a:alphaModFix/>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189" name="Google Shape;189;p32" descr="Logo for the Civilian Services Acquisition Workshop with seven steps on the left leading to the letters CSAW" title="CSAW Logo Color"/>
          <p:cNvPicPr preferRelativeResize="0"/>
          <p:nvPr/>
        </p:nvPicPr>
        <p:blipFill rotWithShape="1">
          <a:blip r:embed="rId3">
            <a:alphaModFix/>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90"/>
        <p:cNvGrpSpPr/>
        <p:nvPr/>
      </p:nvGrpSpPr>
      <p:grpSpPr>
        <a:xfrm>
          <a:off x="0" y="0"/>
          <a:ext cx="0" cy="0"/>
          <a:chOff x="0" y="0"/>
          <a:chExt cx="0" cy="0"/>
        </a:xfrm>
      </p:grpSpPr>
      <p:sp>
        <p:nvSpPr>
          <p:cNvPr id="191" name="Google Shape;191;p33"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3"/>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3" name="Google Shape;193;p33"/>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4" name="Google Shape;194;p33"/>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5" name="Google Shape;195;p33"/>
          <p:cNvSpPr txBox="1">
            <a:spLocks noGrp="1"/>
          </p:cNvSpPr>
          <p:nvPr>
            <p:ph type="body" idx="4"/>
          </p:nvPr>
        </p:nvSpPr>
        <p:spPr>
          <a:xfrm>
            <a:off x="5384658" y="3467056"/>
            <a:ext cx="2886000" cy="4074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6" name="Google Shape;196;p33"/>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33"/>
          <p:cNvSpPr/>
          <p:nvPr/>
        </p:nvSpPr>
        <p:spPr>
          <a:xfrm>
            <a:off x="5136041" y="2899214"/>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 name="Google Shape;198;p33"/>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 name="Google Shape;199;p33"/>
          <p:cNvSpPr/>
          <p:nvPr/>
        </p:nvSpPr>
        <p:spPr>
          <a:xfrm>
            <a:off x="5115181" y="3490193"/>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 name="Google Shape;200;p33"/>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201" name="Google Shape;201;p33"/>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202" name="Google Shape;202;p33"/>
          <p:cNvCxnSpPr/>
          <p:nvPr/>
        </p:nvCxnSpPr>
        <p:spPr>
          <a:xfrm rot="10800000" flipH="1">
            <a:off x="6753226" y="317789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203" name="Google Shape;203;p33" descr="Image of people standing in a circle holding out their arms and in the middle is the Civilian Services Acquisition Workshop logo. " title="Closing Page Image"/>
          <p:cNvPicPr preferRelativeResize="0"/>
          <p:nvPr/>
        </p:nvPicPr>
        <p:blipFill rotWithShape="1">
          <a:blip r:embed="rId2">
            <a:alphaModFix/>
          </a:blip>
          <a:srcRect/>
          <a:stretch/>
        </p:blipFill>
        <p:spPr>
          <a:xfrm>
            <a:off x="980986" y="833846"/>
            <a:ext cx="3758400" cy="3471000"/>
          </a:xfrm>
          <a:prstGeom prst="ellipse">
            <a:avLst/>
          </a:prstGeom>
          <a:noFill/>
          <a:ln>
            <a:noFill/>
          </a:ln>
        </p:spPr>
      </p:pic>
      <p:sp>
        <p:nvSpPr>
          <p:cNvPr id="204" name="Google Shape;204;p33"/>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5" name="Google Shape;205;p33" descr="Logo for the Civilian Services Acquisition Workshop with seven steps on the left leading to the letters CSAW" title="CSAW Logo Color"/>
          <p:cNvPicPr preferRelativeResize="0"/>
          <p:nvPr/>
        </p:nvPicPr>
        <p:blipFill rotWithShape="1">
          <a:blip r:embed="rId3">
            <a:alphaModFix/>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66165" y="1532965"/>
            <a:ext cx="8238600" cy="2064300"/>
          </a:xfrm>
          <a:prstGeom prst="rect">
            <a:avLst/>
          </a:prstGeom>
          <a:noFill/>
          <a:ln>
            <a:noFill/>
          </a:ln>
        </p:spPr>
        <p:txBody>
          <a:bodyPr spcFirstLastPara="1" wrap="square" lIns="68575" tIns="34275" rIns="68575" bIns="0" anchor="ctr" anchorCtr="0">
            <a:noAutofit/>
          </a:bodyPr>
          <a:lstStyle>
            <a:lvl1pPr lvl="0" algn="ctr">
              <a:lnSpc>
                <a:spcPct val="90000"/>
              </a:lnSpc>
              <a:spcBef>
                <a:spcPts val="0"/>
              </a:spcBef>
              <a:spcAft>
                <a:spcPts val="0"/>
              </a:spcAft>
              <a:buClr>
                <a:srgbClr val="002665"/>
              </a:buClr>
              <a:buSzPts val="2400"/>
              <a:buFont typeface="Arial"/>
              <a:buNone/>
              <a:defRPr sz="2400" b="1" cap="none">
                <a:solidFill>
                  <a:srgbClr val="002665"/>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08" name="Google Shape;208;p34" title="GSA Starmark Logo"/>
          <p:cNvPicPr preferRelativeResize="0"/>
          <p:nvPr/>
        </p:nvPicPr>
        <p:blipFill rotWithShape="1">
          <a:blip r:embed="rId2">
            <a:alphaModFix/>
          </a:blip>
          <a:srcRect/>
          <a:stretch/>
        </p:blipFill>
        <p:spPr>
          <a:xfrm>
            <a:off x="503700" y="236692"/>
            <a:ext cx="665950" cy="525663"/>
          </a:xfrm>
          <a:prstGeom prst="rect">
            <a:avLst/>
          </a:prstGeom>
          <a:noFill/>
          <a:ln>
            <a:noFill/>
          </a:ln>
        </p:spPr>
      </p:pic>
      <p:sp>
        <p:nvSpPr>
          <p:cNvPr id="209" name="Google Shape;209;p34"/>
          <p:cNvSpPr txBox="1"/>
          <p:nvPr/>
        </p:nvSpPr>
        <p:spPr>
          <a:xfrm>
            <a:off x="5378425" y="571331"/>
            <a:ext cx="3427500" cy="3777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666666"/>
              </a:buClr>
              <a:buSzPts val="900"/>
              <a:buFont typeface="Arial"/>
              <a:buNone/>
            </a:pPr>
            <a:r>
              <a:rPr lang="en" sz="900" b="1" i="0" u="none" strike="noStrike" cap="none">
                <a:solidFill>
                  <a:srgbClr val="666666"/>
                </a:solidFill>
                <a:latin typeface="Arial"/>
                <a:ea typeface="Arial"/>
                <a:cs typeface="Arial"/>
                <a:sym typeface="Arial"/>
              </a:rPr>
              <a:t>U.S. General Services Administration</a:t>
            </a:r>
            <a:endParaRPr sz="900" b="1"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210"/>
        <p:cNvGrpSpPr/>
        <p:nvPr/>
      </p:nvGrpSpPr>
      <p:grpSpPr>
        <a:xfrm>
          <a:off x="0" y="0"/>
          <a:ext cx="0" cy="0"/>
          <a:chOff x="0" y="0"/>
          <a:chExt cx="0" cy="0"/>
        </a:xfrm>
      </p:grpSpPr>
      <p:cxnSp>
        <p:nvCxnSpPr>
          <p:cNvPr id="211" name="Google Shape;211;p35"/>
          <p:cNvCxnSpPr/>
          <p:nvPr/>
        </p:nvCxnSpPr>
        <p:spPr>
          <a:xfrm rot="10800000">
            <a:off x="7159219" y="3909788"/>
            <a:ext cx="2898600" cy="1773000"/>
          </a:xfrm>
          <a:prstGeom prst="straightConnector1">
            <a:avLst/>
          </a:prstGeom>
          <a:noFill/>
          <a:ln w="9525" cap="flat" cmpd="sng">
            <a:solidFill>
              <a:srgbClr val="7F7F7F"/>
            </a:solidFill>
            <a:prstDash val="solid"/>
            <a:miter lim="800000"/>
            <a:headEnd type="none" w="sm" len="sm"/>
            <a:tailEnd type="none" w="sm" len="sm"/>
          </a:ln>
        </p:spPr>
      </p:cxnSp>
      <p:pic>
        <p:nvPicPr>
          <p:cNvPr id="212" name="Google Shape;212;p35"/>
          <p:cNvPicPr preferRelativeResize="0"/>
          <p:nvPr/>
        </p:nvPicPr>
        <p:blipFill rotWithShape="1">
          <a:blip r:embed="rId2">
            <a:alphaModFix/>
          </a:blip>
          <a:srcRect/>
          <a:stretch/>
        </p:blipFill>
        <p:spPr>
          <a:xfrm>
            <a:off x="5086388" y="1125785"/>
            <a:ext cx="3707382" cy="2407631"/>
          </a:xfrm>
          <a:prstGeom prst="rect">
            <a:avLst/>
          </a:prstGeom>
          <a:noFill/>
          <a:ln>
            <a:noFill/>
          </a:ln>
        </p:spPr>
      </p:pic>
      <p:sp>
        <p:nvSpPr>
          <p:cNvPr id="213" name="Google Shape;213;p35"/>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4" name="Google Shape;214;p35"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rgbClr val="17375E"/>
              </a:buClr>
              <a:buSzPts val="3000"/>
              <a:buFont typeface="Trebuchet MS"/>
              <a:buNone/>
              <a:defRPr sz="3000" b="1">
                <a:solidFill>
                  <a:srgbClr val="17375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15" name="Google Shape;215;p35" descr="Logo for the Civilian Services Acquisition Workshop with seven steps on the left leading to the letters CSAW" title="CSAW Logo Color"/>
          <p:cNvPicPr preferRelativeResize="0"/>
          <p:nvPr/>
        </p:nvPicPr>
        <p:blipFill rotWithShape="1">
          <a:blip r:embed="rId3">
            <a:alphaModFix/>
          </a:blip>
          <a:srcRect/>
          <a:stretch/>
        </p:blipFill>
        <p:spPr>
          <a:xfrm>
            <a:off x="7877908" y="7127"/>
            <a:ext cx="1266092" cy="537197"/>
          </a:xfrm>
          <a:prstGeom prst="rect">
            <a:avLst/>
          </a:prstGeom>
          <a:noFill/>
          <a:ln>
            <a:noFill/>
          </a:ln>
        </p:spPr>
      </p:pic>
      <p:sp>
        <p:nvSpPr>
          <p:cNvPr id="216" name="Google Shape;216;p35" title="Bullet Points"/>
          <p:cNvSpPr txBox="1">
            <a:spLocks noGrp="1"/>
          </p:cNvSpPr>
          <p:nvPr>
            <p:ph type="body" idx="1"/>
          </p:nvPr>
        </p:nvSpPr>
        <p:spPr>
          <a:xfrm>
            <a:off x="398533" y="2067367"/>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217"/>
        <p:cNvGrpSpPr/>
        <p:nvPr/>
      </p:nvGrpSpPr>
      <p:grpSpPr>
        <a:xfrm>
          <a:off x="0" y="0"/>
          <a:ext cx="0" cy="0"/>
          <a:chOff x="0" y="0"/>
          <a:chExt cx="0" cy="0"/>
        </a:xfrm>
      </p:grpSpPr>
      <p:sp>
        <p:nvSpPr>
          <p:cNvPr id="218" name="Google Shape;218;p36"/>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219" name="Google Shape;219;p36"/>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20"/>
        <p:cNvGrpSpPr/>
        <p:nvPr/>
      </p:nvGrpSpPr>
      <p:grpSpPr>
        <a:xfrm>
          <a:off x="0" y="0"/>
          <a:ext cx="0" cy="0"/>
          <a:chOff x="0" y="0"/>
          <a:chExt cx="0" cy="0"/>
        </a:xfrm>
      </p:grpSpPr>
      <p:sp>
        <p:nvSpPr>
          <p:cNvPr id="221" name="Google Shape;22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22" name="Google Shape;222;p37"/>
          <p:cNvSpPr/>
          <p:nvPr/>
        </p:nvSpPr>
        <p:spPr>
          <a:xfrm>
            <a:off x="634525" y="1623581"/>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 name="Google Shape;223;p37"/>
          <p:cNvSpPr/>
          <p:nvPr/>
        </p:nvSpPr>
        <p:spPr>
          <a:xfrm>
            <a:off x="3462389" y="1587368"/>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4" name="Google Shape;224;p37"/>
          <p:cNvSpPr/>
          <p:nvPr/>
        </p:nvSpPr>
        <p:spPr>
          <a:xfrm>
            <a:off x="6290253" y="1587368"/>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5" name="Google Shape;225;p37"/>
          <p:cNvSpPr/>
          <p:nvPr/>
        </p:nvSpPr>
        <p:spPr>
          <a:xfrm rot="-8785779">
            <a:off x="2580774" y="2197047"/>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6" name="Google Shape;226;p37"/>
          <p:cNvSpPr/>
          <p:nvPr/>
        </p:nvSpPr>
        <p:spPr>
          <a:xfrm rot="-8785779">
            <a:off x="5423874" y="2169841"/>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7" name="Google Shape;227;p37"/>
          <p:cNvSpPr txBox="1">
            <a:spLocks noGrp="1"/>
          </p:cNvSpPr>
          <p:nvPr>
            <p:ph type="title"/>
          </p:nvPr>
        </p:nvSpPr>
        <p:spPr>
          <a:xfrm>
            <a:off x="289550" y="423793"/>
            <a:ext cx="7721100" cy="393600"/>
          </a:xfrm>
          <a:prstGeom prst="rect">
            <a:avLst/>
          </a:prstGeom>
          <a:noFill/>
          <a:ln>
            <a:noFill/>
          </a:ln>
        </p:spPr>
        <p:txBody>
          <a:bodyPr spcFirstLastPara="1" wrap="square" lIns="68575" tIns="34275" rIns="68575" bIns="0" anchor="t" anchorCtr="0">
            <a:noAutofit/>
          </a:bodyPr>
          <a:lstStyle>
            <a:lvl1pPr lvl="0" algn="l">
              <a:lnSpc>
                <a:spcPct val="90000"/>
              </a:lnSpc>
              <a:spcBef>
                <a:spcPts val="0"/>
              </a:spcBef>
              <a:spcAft>
                <a:spcPts val="0"/>
              </a:spcAft>
              <a:buSzPts val="3300"/>
              <a:buNone/>
              <a:defRPr sz="3600" b="1">
                <a:latin typeface="Arial"/>
                <a:ea typeface="Arial"/>
                <a:cs typeface="Arial"/>
                <a:sym typeface="Arial"/>
              </a:defRPr>
            </a:lvl1pPr>
            <a:lvl2pPr lvl="1" algn="l">
              <a:lnSpc>
                <a:spcPct val="100000"/>
              </a:lnSpc>
              <a:spcBef>
                <a:spcPts val="0"/>
              </a:spcBef>
              <a:spcAft>
                <a:spcPts val="0"/>
              </a:spcAft>
              <a:buSzPts val="1100"/>
              <a:buNone/>
              <a:defRPr sz="3600" b="1">
                <a:latin typeface="Arial"/>
                <a:ea typeface="Arial"/>
                <a:cs typeface="Arial"/>
                <a:sym typeface="Arial"/>
              </a:defRPr>
            </a:lvl2pPr>
            <a:lvl3pPr lvl="2" algn="l">
              <a:lnSpc>
                <a:spcPct val="100000"/>
              </a:lnSpc>
              <a:spcBef>
                <a:spcPts val="0"/>
              </a:spcBef>
              <a:spcAft>
                <a:spcPts val="0"/>
              </a:spcAft>
              <a:buSzPts val="1100"/>
              <a:buNone/>
              <a:defRPr sz="3600" b="1">
                <a:latin typeface="Arial"/>
                <a:ea typeface="Arial"/>
                <a:cs typeface="Arial"/>
                <a:sym typeface="Arial"/>
              </a:defRPr>
            </a:lvl3pPr>
            <a:lvl4pPr lvl="3" algn="l">
              <a:lnSpc>
                <a:spcPct val="100000"/>
              </a:lnSpc>
              <a:spcBef>
                <a:spcPts val="0"/>
              </a:spcBef>
              <a:spcAft>
                <a:spcPts val="0"/>
              </a:spcAft>
              <a:buSzPts val="1100"/>
              <a:buNone/>
              <a:defRPr sz="3600" b="1">
                <a:latin typeface="Arial"/>
                <a:ea typeface="Arial"/>
                <a:cs typeface="Arial"/>
                <a:sym typeface="Arial"/>
              </a:defRPr>
            </a:lvl4pPr>
            <a:lvl5pPr lvl="4" algn="l">
              <a:lnSpc>
                <a:spcPct val="100000"/>
              </a:lnSpc>
              <a:spcBef>
                <a:spcPts val="0"/>
              </a:spcBef>
              <a:spcAft>
                <a:spcPts val="0"/>
              </a:spcAft>
              <a:buSzPts val="1100"/>
              <a:buNone/>
              <a:defRPr sz="3600" b="1">
                <a:latin typeface="Arial"/>
                <a:ea typeface="Arial"/>
                <a:cs typeface="Arial"/>
                <a:sym typeface="Arial"/>
              </a:defRPr>
            </a:lvl5pPr>
            <a:lvl6pPr lvl="5" algn="l">
              <a:lnSpc>
                <a:spcPct val="100000"/>
              </a:lnSpc>
              <a:spcBef>
                <a:spcPts val="0"/>
              </a:spcBef>
              <a:spcAft>
                <a:spcPts val="0"/>
              </a:spcAft>
              <a:buSzPts val="1100"/>
              <a:buNone/>
              <a:defRPr sz="3600" b="1">
                <a:latin typeface="Arial"/>
                <a:ea typeface="Arial"/>
                <a:cs typeface="Arial"/>
                <a:sym typeface="Arial"/>
              </a:defRPr>
            </a:lvl6pPr>
            <a:lvl7pPr lvl="6" algn="l">
              <a:lnSpc>
                <a:spcPct val="100000"/>
              </a:lnSpc>
              <a:spcBef>
                <a:spcPts val="0"/>
              </a:spcBef>
              <a:spcAft>
                <a:spcPts val="0"/>
              </a:spcAft>
              <a:buSzPts val="1100"/>
              <a:buNone/>
              <a:defRPr sz="3600" b="1">
                <a:latin typeface="Arial"/>
                <a:ea typeface="Arial"/>
                <a:cs typeface="Arial"/>
                <a:sym typeface="Arial"/>
              </a:defRPr>
            </a:lvl7pPr>
            <a:lvl8pPr lvl="7" algn="l">
              <a:lnSpc>
                <a:spcPct val="100000"/>
              </a:lnSpc>
              <a:spcBef>
                <a:spcPts val="0"/>
              </a:spcBef>
              <a:spcAft>
                <a:spcPts val="0"/>
              </a:spcAft>
              <a:buSzPts val="1100"/>
              <a:buNone/>
              <a:defRPr sz="3600" b="1">
                <a:latin typeface="Arial"/>
                <a:ea typeface="Arial"/>
                <a:cs typeface="Arial"/>
                <a:sym typeface="Arial"/>
              </a:defRPr>
            </a:lvl8pPr>
            <a:lvl9pPr lvl="8" algn="l">
              <a:lnSpc>
                <a:spcPct val="100000"/>
              </a:lnSpc>
              <a:spcBef>
                <a:spcPts val="0"/>
              </a:spcBef>
              <a:spcAft>
                <a:spcPts val="0"/>
              </a:spcAft>
              <a:buSzPts val="1100"/>
              <a:buNone/>
              <a:defRPr sz="3600" b="1">
                <a:latin typeface="Arial"/>
                <a:ea typeface="Arial"/>
                <a:cs typeface="Arial"/>
                <a:sym typeface="Arial"/>
              </a:defRPr>
            </a:lvl9pPr>
          </a:lstStyle>
          <a:p>
            <a:endParaRPr/>
          </a:p>
        </p:txBody>
      </p:sp>
      <p:sp>
        <p:nvSpPr>
          <p:cNvPr id="228" name="Google Shape;228;p37"/>
          <p:cNvSpPr txBox="1">
            <a:spLocks noGrp="1"/>
          </p:cNvSpPr>
          <p:nvPr>
            <p:ph type="subTitle" idx="1"/>
          </p:nvPr>
        </p:nvSpPr>
        <p:spPr>
          <a:xfrm>
            <a:off x="295075" y="3218138"/>
            <a:ext cx="2700900" cy="438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1pPr>
            <a:lvl2pPr marR="0" lvl="1"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2pPr>
            <a:lvl3pPr marR="0" lvl="2"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3pPr>
            <a:lvl4pPr marR="0" lvl="3"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4pPr>
            <a:lvl5pPr marR="0" lvl="4"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5pPr>
            <a:lvl6pPr marR="0" lvl="5"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6pPr>
            <a:lvl7pPr marR="0" lvl="6"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7pPr>
            <a:lvl8pPr marR="0" lvl="7"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8pPr>
            <a:lvl9pPr marR="0" lvl="8"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9pPr>
          </a:lstStyle>
          <a:p>
            <a:endParaRPr/>
          </a:p>
        </p:txBody>
      </p:sp>
      <p:sp>
        <p:nvSpPr>
          <p:cNvPr id="229" name="Google Shape;229;p37"/>
          <p:cNvSpPr txBox="1">
            <a:spLocks noGrp="1"/>
          </p:cNvSpPr>
          <p:nvPr>
            <p:ph type="subTitle" idx="2"/>
          </p:nvPr>
        </p:nvSpPr>
        <p:spPr>
          <a:xfrm>
            <a:off x="3149125" y="3218138"/>
            <a:ext cx="2700900" cy="438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1pPr>
            <a:lvl2pPr marR="0" lvl="1"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2pPr>
            <a:lvl3pPr marR="0" lvl="2"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3pPr>
            <a:lvl4pPr marR="0" lvl="3"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4pPr>
            <a:lvl5pPr marR="0" lvl="4"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5pPr>
            <a:lvl6pPr marR="0" lvl="5"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6pPr>
            <a:lvl7pPr marR="0" lvl="6"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7pPr>
            <a:lvl8pPr marR="0" lvl="7"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8pPr>
            <a:lvl9pPr marR="0" lvl="8"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9pPr>
          </a:lstStyle>
          <a:p>
            <a:endParaRPr/>
          </a:p>
        </p:txBody>
      </p:sp>
      <p:sp>
        <p:nvSpPr>
          <p:cNvPr id="230" name="Google Shape;230;p37"/>
          <p:cNvSpPr txBox="1">
            <a:spLocks noGrp="1"/>
          </p:cNvSpPr>
          <p:nvPr>
            <p:ph type="subTitle" idx="3"/>
          </p:nvPr>
        </p:nvSpPr>
        <p:spPr>
          <a:xfrm>
            <a:off x="5968525" y="3218138"/>
            <a:ext cx="2700900" cy="438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1pPr>
            <a:lvl2pPr marR="0" lvl="1"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2pPr>
            <a:lvl3pPr marR="0" lvl="2"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3pPr>
            <a:lvl4pPr marR="0" lvl="3"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4pPr>
            <a:lvl5pPr marR="0" lvl="4"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5pPr>
            <a:lvl6pPr marR="0" lvl="5"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6pPr>
            <a:lvl7pPr marR="0" lvl="6"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7pPr>
            <a:lvl8pPr marR="0" lvl="7"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8pPr>
            <a:lvl9pPr marR="0" lvl="8" algn="ctr">
              <a:lnSpc>
                <a:spcPct val="100000"/>
              </a:lnSpc>
              <a:spcBef>
                <a:spcPts val="0"/>
              </a:spcBef>
              <a:spcAft>
                <a:spcPts val="0"/>
              </a:spcAft>
              <a:buClr>
                <a:srgbClr val="000000"/>
              </a:buClr>
              <a:buSzPts val="2600"/>
              <a:buFont typeface="Arial"/>
              <a:buNone/>
              <a:defRPr sz="2600" b="1" i="0" u="none" strike="noStrike" cap="none">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231"/>
        <p:cNvGrpSpPr/>
        <p:nvPr/>
      </p:nvGrpSpPr>
      <p:grpSpPr>
        <a:xfrm>
          <a:off x="0" y="0"/>
          <a:ext cx="0" cy="0"/>
          <a:chOff x="0" y="0"/>
          <a:chExt cx="0" cy="0"/>
        </a:xfrm>
      </p:grpSpPr>
      <p:sp>
        <p:nvSpPr>
          <p:cNvPr id="232" name="Google Shape;232;p38"/>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3" name="Google Shape;23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38"/>
          <p:cNvSpPr txBox="1">
            <a:spLocks noGrp="1"/>
          </p:cNvSpPr>
          <p:nvPr>
            <p:ph type="body" idx="1"/>
          </p:nvPr>
        </p:nvSpPr>
        <p:spPr>
          <a:xfrm>
            <a:off x="510200" y="1801256"/>
            <a:ext cx="7302300" cy="17079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1pPr>
            <a:lvl2pPr marL="914400" marR="0" lvl="1" indent="-381000" algn="l">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2pPr>
            <a:lvl3pPr marL="1371600" marR="0" lvl="2" indent="-381000" algn="l">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endParaRPr/>
          </a:p>
        </p:txBody>
      </p:sp>
      <p:cxnSp>
        <p:nvCxnSpPr>
          <p:cNvPr id="235" name="Google Shape;235;p38"/>
          <p:cNvCxnSpPr/>
          <p:nvPr/>
        </p:nvCxnSpPr>
        <p:spPr>
          <a:xfrm>
            <a:off x="8551625" y="0"/>
            <a:ext cx="0" cy="5131200"/>
          </a:xfrm>
          <a:prstGeom prst="straightConnector1">
            <a:avLst/>
          </a:prstGeom>
          <a:noFill/>
          <a:ln w="76200" cap="flat" cmpd="sng">
            <a:solidFill>
              <a:srgbClr val="0579BD"/>
            </a:solidFill>
            <a:prstDash val="solid"/>
            <a:round/>
            <a:headEnd type="none" w="sm" len="sm"/>
            <a:tailEnd type="none" w="sm" len="sm"/>
          </a:ln>
        </p:spPr>
      </p:cxnSp>
      <p:cxnSp>
        <p:nvCxnSpPr>
          <p:cNvPr id="236" name="Google Shape;236;p38"/>
          <p:cNvCxnSpPr/>
          <p:nvPr/>
        </p:nvCxnSpPr>
        <p:spPr>
          <a:xfrm>
            <a:off x="8458940" y="0"/>
            <a:ext cx="0" cy="5131200"/>
          </a:xfrm>
          <a:prstGeom prst="straightConnector1">
            <a:avLst/>
          </a:prstGeom>
          <a:noFill/>
          <a:ln w="28575" cap="flat" cmpd="sng">
            <a:solidFill>
              <a:srgbClr val="0579BD"/>
            </a:solidFill>
            <a:prstDash val="solid"/>
            <a:round/>
            <a:headEnd type="none" w="sm" len="sm"/>
            <a:tailEnd type="none" w="sm" len="sm"/>
          </a:ln>
        </p:spPr>
      </p:cxnSp>
      <p:sp>
        <p:nvSpPr>
          <p:cNvPr id="237" name="Google Shape;237;p38" title="Vertical blu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Arial"/>
                <a:ea typeface="Arial"/>
                <a:cs typeface="Arial"/>
                <a:sym typeface="Arial"/>
              </a:rPr>
              <a:t>PSHC Office of Contract Operations</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Arial"/>
                <a:ea typeface="Arial"/>
                <a:cs typeface="Arial"/>
                <a:sym typeface="Arial"/>
              </a:rPr>
              <a:t>OASIS Division</a:t>
            </a:r>
            <a:endParaRPr sz="1500" b="1" i="0" u="none" strike="noStrike" cap="none">
              <a:solidFill>
                <a:srgbClr val="FFFFFF"/>
              </a:solidFill>
              <a:latin typeface="Arial"/>
              <a:ea typeface="Arial"/>
              <a:cs typeface="Arial"/>
              <a:sym typeface="Arial"/>
            </a:endParaRPr>
          </a:p>
        </p:txBody>
      </p:sp>
      <p:sp>
        <p:nvSpPr>
          <p:cNvPr id="238" name="Google Shape;238;p38"/>
          <p:cNvSpPr txBox="1">
            <a:spLocks noGrp="1"/>
          </p:cNvSpPr>
          <p:nvPr>
            <p:ph type="title"/>
          </p:nvPr>
        </p:nvSpPr>
        <p:spPr>
          <a:xfrm>
            <a:off x="591750" y="301556"/>
            <a:ext cx="7345500" cy="8802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SzPts val="33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11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11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11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11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11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11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11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1100"/>
              <a:buNone/>
              <a:defRPr sz="4600" b="1">
                <a:solidFill>
                  <a:srgbClr val="003C71"/>
                </a:solidFill>
                <a:latin typeface="Arial"/>
                <a:ea typeface="Arial"/>
                <a:cs typeface="Arial"/>
                <a:sym typeface="Arial"/>
              </a:defRPr>
            </a:lvl9pPr>
          </a:lstStyle>
          <a:p>
            <a:endParaRPr/>
          </a:p>
        </p:txBody>
      </p:sp>
      <p:sp>
        <p:nvSpPr>
          <p:cNvPr id="239" name="Google Shape;239;p38"/>
          <p:cNvSpPr txBox="1">
            <a:spLocks noGrp="1"/>
          </p:cNvSpPr>
          <p:nvPr>
            <p:ph type="subTitle" idx="2"/>
          </p:nvPr>
        </p:nvSpPr>
        <p:spPr>
          <a:xfrm>
            <a:off x="591750" y="1166100"/>
            <a:ext cx="7345500" cy="39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1pPr>
            <a:lvl2pPr marR="0" lvl="1"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2pPr>
            <a:lvl3pPr marR="0" lvl="2"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3pPr>
            <a:lvl4pPr marR="0" lvl="3"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4pPr>
            <a:lvl5pPr marR="0" lvl="4"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5pPr>
            <a:lvl6pPr marR="0" lvl="5"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6pPr>
            <a:lvl7pPr marR="0" lvl="6"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7pPr>
            <a:lvl8pPr marR="0" lvl="7"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8pPr>
            <a:lvl9pPr marR="0" lvl="8" algn="l">
              <a:lnSpc>
                <a:spcPct val="100000"/>
              </a:lnSpc>
              <a:spcBef>
                <a:spcPts val="0"/>
              </a:spcBef>
              <a:spcAft>
                <a:spcPts val="0"/>
              </a:spcAft>
              <a:buClr>
                <a:srgbClr val="000000"/>
              </a:buClr>
              <a:buSzPts val="2400"/>
              <a:buFont typeface="Arial"/>
              <a:buNone/>
              <a:defRPr sz="2400" b="1" i="1" u="none" strike="noStrike" cap="none">
                <a:solidFill>
                  <a:srgbClr val="0579BD"/>
                </a:solidFill>
                <a:latin typeface="Arial"/>
                <a:ea typeface="Arial"/>
                <a:cs typeface="Arial"/>
                <a:sym typeface="Arial"/>
              </a:defRPr>
            </a:lvl9pPr>
          </a:lstStyle>
          <a:p>
            <a:endParaRPr/>
          </a:p>
        </p:txBody>
      </p:sp>
      <p:cxnSp>
        <p:nvCxnSpPr>
          <p:cNvPr id="240" name="Google Shape;240;p38"/>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241"/>
        <p:cNvGrpSpPr/>
        <p:nvPr/>
      </p:nvGrpSpPr>
      <p:grpSpPr>
        <a:xfrm>
          <a:off x="0" y="0"/>
          <a:ext cx="0" cy="0"/>
          <a:chOff x="0" y="0"/>
          <a:chExt cx="0" cy="0"/>
        </a:xfrm>
      </p:grpSpPr>
      <p:pic>
        <p:nvPicPr>
          <p:cNvPr id="242" name="Google Shape;242;p39"/>
          <p:cNvPicPr preferRelativeResize="0"/>
          <p:nvPr/>
        </p:nvPicPr>
        <p:blipFill rotWithShape="1">
          <a:blip r:embed="rId2">
            <a:alphaModFix/>
          </a:blip>
          <a:srcRect/>
          <a:stretch/>
        </p:blipFill>
        <p:spPr>
          <a:xfrm>
            <a:off x="7886550" y="3790951"/>
            <a:ext cx="1257449" cy="1352550"/>
          </a:xfrm>
          <a:prstGeom prst="rect">
            <a:avLst/>
          </a:prstGeom>
          <a:noFill/>
          <a:ln>
            <a:noFill/>
          </a:ln>
        </p:spPr>
      </p:pic>
      <p:sp>
        <p:nvSpPr>
          <p:cNvPr id="243" name="Google Shape;243;p39"/>
          <p:cNvSpPr txBox="1">
            <a:spLocks noGrp="1"/>
          </p:cNvSpPr>
          <p:nvPr>
            <p:ph type="title"/>
          </p:nvPr>
        </p:nvSpPr>
        <p:spPr>
          <a:xfrm>
            <a:off x="311700" y="160525"/>
            <a:ext cx="8520600" cy="572700"/>
          </a:xfrm>
          <a:prstGeom prst="rect">
            <a:avLst/>
          </a:prstGeom>
          <a:noFill/>
          <a:ln>
            <a:noFill/>
          </a:ln>
        </p:spPr>
        <p:txBody>
          <a:bodyPr spcFirstLastPara="1" wrap="square" lIns="68575" tIns="34275" rIns="68575" bIns="0" anchor="b" anchorCtr="0">
            <a:noAutofit/>
          </a:bodyPr>
          <a:lstStyle>
            <a:lvl1pPr lvl="0" algn="l">
              <a:lnSpc>
                <a:spcPct val="90000"/>
              </a:lnSpc>
              <a:spcBef>
                <a:spcPts val="0"/>
              </a:spcBef>
              <a:spcAft>
                <a:spcPts val="0"/>
              </a:spcAft>
              <a:buClr>
                <a:srgbClr val="032963"/>
              </a:buClr>
              <a:buSzPts val="3300"/>
              <a:buNone/>
              <a:defRPr b="1">
                <a:solidFill>
                  <a:srgbClr val="0329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5" name="Google Shape;245;p39"/>
          <p:cNvSpPr txBox="1">
            <a:spLocks noGrp="1"/>
          </p:cNvSpPr>
          <p:nvPr>
            <p:ph type="sldNum" idx="12"/>
          </p:nvPr>
        </p:nvSpPr>
        <p:spPr>
          <a:xfrm>
            <a:off x="8240925" y="4899072"/>
            <a:ext cx="548700" cy="2445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46" name="Google Shape;246;p39"/>
          <p:cNvCxnSpPr/>
          <p:nvPr/>
        </p:nvCxnSpPr>
        <p:spPr>
          <a:xfrm>
            <a:off x="314950" y="782325"/>
            <a:ext cx="8544600" cy="0"/>
          </a:xfrm>
          <a:prstGeom prst="straightConnector1">
            <a:avLst/>
          </a:prstGeom>
          <a:noFill/>
          <a:ln w="38100" cap="flat" cmpd="sng">
            <a:solidFill>
              <a:srgbClr val="5DA9E9"/>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marR="0" lvl="0" algn="l">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p>
            <a:pPr marL="0" lvl="0" indent="0" algn="l" rtl="0">
              <a:lnSpc>
                <a:spcPct val="90000"/>
              </a:lnSpc>
              <a:spcBef>
                <a:spcPts val="0"/>
              </a:spcBef>
              <a:spcAft>
                <a:spcPts val="0"/>
              </a:spcAft>
              <a:buClr>
                <a:schemeClr val="accent1"/>
              </a:buClr>
              <a:buSzPts val="3000"/>
              <a:buFont typeface="Trebuchet MS"/>
              <a:buNone/>
            </a:pPr>
            <a:r>
              <a:rPr lang="en"/>
              <a:t>Myth Busting</a:t>
            </a:r>
            <a:endParaRPr/>
          </a:p>
        </p:txBody>
      </p:sp>
      <p:sp>
        <p:nvSpPr>
          <p:cNvPr id="252" name="Google Shape;252;p40"/>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500"/>
              <a:buNone/>
            </a:pPr>
            <a:r>
              <a:rPr lang="en"/>
              <a:t>Market Research Edition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p:nvPr/>
        </p:nvSpPr>
        <p:spPr>
          <a:xfrm>
            <a:off x="410908" y="476450"/>
            <a:ext cx="8319300" cy="85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We can’t meet one-on-one with a potential offeror.</a:t>
            </a:r>
            <a:endParaRPr sz="2100" b="1" i="0" u="none" strike="noStrike" cap="none">
              <a:solidFill>
                <a:schemeClr val="lt1"/>
              </a:solidFill>
              <a:latin typeface="Calibri"/>
              <a:ea typeface="Calibri"/>
              <a:cs typeface="Calibri"/>
              <a:sym typeface="Calibri"/>
            </a:endParaRPr>
          </a:p>
        </p:txBody>
      </p:sp>
      <p:sp>
        <p:nvSpPr>
          <p:cNvPr id="258" name="Google Shape;258;p41"/>
          <p:cNvSpPr/>
          <p:nvPr/>
        </p:nvSpPr>
        <p:spPr>
          <a:xfrm>
            <a:off x="410908" y="1449804"/>
            <a:ext cx="8319300" cy="1250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Government officials can generally meet one-on-one with potential offerors as long as no vendor receives preferential treatment.</a:t>
            </a:r>
            <a:endParaRPr sz="1100" b="0" i="0" u="none" strike="noStrike" cap="none">
              <a:solidFill>
                <a:srgbClr val="000000"/>
              </a:solidFill>
              <a:latin typeface="Arial"/>
              <a:ea typeface="Arial"/>
              <a:cs typeface="Arial"/>
              <a:sym typeface="Arial"/>
            </a:endParaRPr>
          </a:p>
        </p:txBody>
      </p:sp>
      <p:sp>
        <p:nvSpPr>
          <p:cNvPr id="259" name="Google Shape;259;p41"/>
          <p:cNvSpPr/>
          <p:nvPr/>
        </p:nvSpPr>
        <p:spPr>
          <a:xfrm>
            <a:off x="410908" y="2814185"/>
            <a:ext cx="8319300" cy="1676100"/>
          </a:xfrm>
          <a:prstGeom prst="rect">
            <a:avLst/>
          </a:prstGeom>
          <a:solidFill>
            <a:schemeClr val="accent6"/>
          </a:solidFill>
          <a:ln>
            <a:noFill/>
          </a:ln>
        </p:spPr>
        <p:txBody>
          <a:bodyPr spcFirstLastPara="1" wrap="square" lIns="68575" tIns="34275" rIns="68575" bIns="34275" anchor="ctr" anchorCtr="0">
            <a:noAutofit/>
          </a:bodyPr>
          <a:lstStyle/>
          <a:p>
            <a:pPr marL="342900" marR="0" lvl="0" indent="-336550" algn="l" rtl="0">
              <a:lnSpc>
                <a:spcPct val="100000"/>
              </a:lnSpc>
              <a:spcBef>
                <a:spcPts val="0"/>
              </a:spcBef>
              <a:spcAft>
                <a:spcPts val="0"/>
              </a:spcAft>
              <a:buClr>
                <a:schemeClr val="lt1"/>
              </a:buClr>
              <a:buSzPts val="2100"/>
              <a:buFont typeface="Noto Sans Symbols"/>
              <a:buChar char="❖"/>
            </a:pPr>
            <a:r>
              <a:rPr lang="en" sz="2100" b="0" i="0" u="none" strike="noStrike" cap="none">
                <a:solidFill>
                  <a:schemeClr val="lt1"/>
                </a:solidFill>
                <a:latin typeface="Calibri"/>
                <a:ea typeface="Calibri"/>
                <a:cs typeface="Calibri"/>
                <a:sym typeface="Calibri"/>
              </a:rPr>
              <a:t>Prior to issuance of solicitation</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900"/>
              </a:spcBef>
              <a:spcAft>
                <a:spcPts val="0"/>
              </a:spcAft>
              <a:buClr>
                <a:schemeClr val="lt1"/>
              </a:buClr>
              <a:buSzPts val="2100"/>
              <a:buFont typeface="Noto Sans Symbols"/>
              <a:buChar char="❖"/>
            </a:pPr>
            <a:r>
              <a:rPr lang="en" sz="2100" b="0" i="0" u="none" strike="noStrike" cap="none">
                <a:solidFill>
                  <a:schemeClr val="lt1"/>
                </a:solidFill>
                <a:latin typeface="Calibri"/>
                <a:ea typeface="Calibri"/>
                <a:cs typeface="Calibri"/>
                <a:sym typeface="Calibri"/>
              </a:rPr>
              <a:t>Prohibit preferential treatment of one vendor over another</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p:nvPr/>
        </p:nvSpPr>
        <p:spPr>
          <a:xfrm>
            <a:off x="410908" y="476450"/>
            <a:ext cx="8319300" cy="85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A protest is something to be avoided at all costs - even if it means the government limits conversations with industry.</a:t>
            </a:r>
            <a:endParaRPr sz="2100" b="1" i="0" u="none" strike="noStrike" cap="none">
              <a:solidFill>
                <a:schemeClr val="lt1"/>
              </a:solidFill>
              <a:latin typeface="Calibri"/>
              <a:ea typeface="Calibri"/>
              <a:cs typeface="Calibri"/>
              <a:sym typeface="Calibri"/>
            </a:endParaRPr>
          </a:p>
        </p:txBody>
      </p:sp>
      <p:sp>
        <p:nvSpPr>
          <p:cNvPr id="265" name="Google Shape;265;p42"/>
          <p:cNvSpPr/>
          <p:nvPr/>
        </p:nvSpPr>
        <p:spPr>
          <a:xfrm>
            <a:off x="410908" y="1449804"/>
            <a:ext cx="8319300" cy="1250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Restricting communication won’t prevent a protest, and limiting communication might actually increase the chance of a protest – in addition to depriving the government of potentially useful information.</a:t>
            </a:r>
            <a:endParaRPr sz="1100" b="0" i="0" u="none" strike="noStrike" cap="none">
              <a:solidFill>
                <a:srgbClr val="000000"/>
              </a:solidFill>
              <a:latin typeface="Arial"/>
              <a:ea typeface="Arial"/>
              <a:cs typeface="Arial"/>
              <a:sym typeface="Arial"/>
            </a:endParaRPr>
          </a:p>
        </p:txBody>
      </p:sp>
      <p:sp>
        <p:nvSpPr>
          <p:cNvPr id="266" name="Google Shape;266;p42"/>
          <p:cNvSpPr/>
          <p:nvPr/>
        </p:nvSpPr>
        <p:spPr>
          <a:xfrm>
            <a:off x="410908" y="2814185"/>
            <a:ext cx="8319300" cy="1676100"/>
          </a:xfrm>
          <a:prstGeom prst="rect">
            <a:avLst/>
          </a:prstGeom>
          <a:solidFill>
            <a:schemeClr val="accent6"/>
          </a:solidFill>
          <a:ln>
            <a:noFill/>
          </a:ln>
        </p:spPr>
        <p:txBody>
          <a:bodyPr spcFirstLastPara="1" wrap="square" lIns="68575" tIns="34275" rIns="68575" bIns="34275" anchor="ctr" anchorCtr="0">
            <a:noAutofit/>
          </a:bodyPr>
          <a:lstStyle/>
          <a:p>
            <a:pPr marL="342900" marR="0" lvl="0" indent="-336550" algn="l" rtl="0">
              <a:lnSpc>
                <a:spcPct val="100000"/>
              </a:lnSpc>
              <a:spcBef>
                <a:spcPts val="0"/>
              </a:spcBef>
              <a:spcAft>
                <a:spcPts val="0"/>
              </a:spcAft>
              <a:buClr>
                <a:schemeClr val="lt1"/>
              </a:buClr>
              <a:buSzPts val="2100"/>
              <a:buFont typeface="Noto Sans Symbols"/>
              <a:buChar char="❖"/>
            </a:pPr>
            <a:r>
              <a:rPr lang="en" sz="2100" b="0" i="0" u="none" strike="noStrike" cap="none">
                <a:solidFill>
                  <a:schemeClr val="lt1"/>
                </a:solidFill>
                <a:latin typeface="Calibri"/>
                <a:ea typeface="Calibri"/>
                <a:cs typeface="Calibri"/>
                <a:sym typeface="Calibri"/>
              </a:rPr>
              <a:t>At least 99 percent of procurements are never protested</a:t>
            </a:r>
            <a:endParaRPr sz="1100" b="0" i="0" u="none" strike="noStrike" cap="none">
              <a:solidFill>
                <a:srgbClr val="000000"/>
              </a:solidFill>
              <a:latin typeface="Arial"/>
              <a:ea typeface="Arial"/>
              <a:cs typeface="Arial"/>
              <a:sym typeface="Arial"/>
            </a:endParaRPr>
          </a:p>
          <a:p>
            <a:pPr marL="342900" marR="0" lvl="0" indent="-336550" algn="l" rtl="0">
              <a:lnSpc>
                <a:spcPct val="100000"/>
              </a:lnSpc>
              <a:spcBef>
                <a:spcPts val="900"/>
              </a:spcBef>
              <a:spcAft>
                <a:spcPts val="0"/>
              </a:spcAft>
              <a:buClr>
                <a:schemeClr val="lt1"/>
              </a:buClr>
              <a:buSzPts val="2100"/>
              <a:buFont typeface="Noto Sans Symbols"/>
              <a:buChar char="❖"/>
            </a:pPr>
            <a:r>
              <a:rPr lang="en" sz="2100" b="0" i="0" u="none" strike="noStrike" cap="none">
                <a:solidFill>
                  <a:schemeClr val="lt1"/>
                </a:solidFill>
                <a:latin typeface="Calibri"/>
                <a:ea typeface="Calibri"/>
                <a:cs typeface="Calibri"/>
                <a:sym typeface="Calibri"/>
              </a:rPr>
              <a:t>Restricting communication for fear of protests may actually increase the likelihood of a protest</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p:nvPr/>
        </p:nvSpPr>
        <p:spPr>
          <a:xfrm>
            <a:off x="410908" y="476449"/>
            <a:ext cx="8319300" cy="1126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If the government meets with vendors, that may cause them to submit an unsolicited proposal and that will delay the procurement process.</a:t>
            </a:r>
            <a:endParaRPr sz="2100" b="1" i="0" u="none" strike="noStrike" cap="none">
              <a:solidFill>
                <a:schemeClr val="lt1"/>
              </a:solidFill>
              <a:latin typeface="Calibri"/>
              <a:ea typeface="Calibri"/>
              <a:cs typeface="Calibri"/>
              <a:sym typeface="Calibri"/>
            </a:endParaRPr>
          </a:p>
        </p:txBody>
      </p:sp>
      <p:sp>
        <p:nvSpPr>
          <p:cNvPr id="273" name="Google Shape;273;p43"/>
          <p:cNvSpPr/>
          <p:nvPr/>
        </p:nvSpPr>
        <p:spPr>
          <a:xfrm>
            <a:off x="410908" y="1739766"/>
            <a:ext cx="8319300" cy="14943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Submission of an unsolicited proposal should not affect the schedule. Generally, the unsolicited proposal process is separate from the process for a known agency requirement that can be acquired using competitive methods.</a:t>
            </a:r>
            <a:endParaRPr sz="2100" b="1" i="0" u="none" strike="noStrike" cap="none">
              <a:solidFill>
                <a:schemeClr val="lt1"/>
              </a:solidFill>
              <a:latin typeface="Calibri"/>
              <a:ea typeface="Calibri"/>
              <a:cs typeface="Calibri"/>
              <a:sym typeface="Calibri"/>
            </a:endParaRPr>
          </a:p>
        </p:txBody>
      </p:sp>
      <p:sp>
        <p:nvSpPr>
          <p:cNvPr id="274" name="Google Shape;274;p43"/>
          <p:cNvSpPr/>
          <p:nvPr/>
        </p:nvSpPr>
        <p:spPr>
          <a:xfrm>
            <a:off x="410908" y="3378467"/>
            <a:ext cx="8319300" cy="1111800"/>
          </a:xfrm>
          <a:prstGeom prst="rect">
            <a:avLst/>
          </a:prstGeom>
          <a:solidFill>
            <a:schemeClr val="accent6"/>
          </a:solidFill>
          <a:ln>
            <a:noFill/>
          </a:ln>
        </p:spPr>
        <p:txBody>
          <a:bodyPr spcFirstLastPara="1" wrap="square" lIns="68575" tIns="34275" rIns="68575" bIns="34275" anchor="ctr" anchorCtr="0">
            <a:noAutofit/>
          </a:bodyPr>
          <a:lstStyle/>
          <a:p>
            <a:pPr marL="342900" marR="0" lvl="0" indent="-336550" algn="l" rtl="0">
              <a:lnSpc>
                <a:spcPct val="100000"/>
              </a:lnSpc>
              <a:spcBef>
                <a:spcPts val="0"/>
              </a:spcBef>
              <a:spcAft>
                <a:spcPts val="0"/>
              </a:spcAft>
              <a:buClr>
                <a:schemeClr val="lt1"/>
              </a:buClr>
              <a:buSzPts val="2100"/>
              <a:buFont typeface="Noto Sans Symbols"/>
              <a:buChar char="❖"/>
            </a:pPr>
            <a:r>
              <a:rPr lang="en" sz="2100" b="0" i="0" u="none" strike="noStrike" cap="none">
                <a:solidFill>
                  <a:schemeClr val="lt1"/>
                </a:solidFill>
                <a:latin typeface="Calibri"/>
                <a:ea typeface="Calibri"/>
                <a:cs typeface="Calibri"/>
                <a:sym typeface="Calibri"/>
              </a:rPr>
              <a:t>Receipt of unsolicited proposals should not cause delay in an acquisition.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p:nvPr/>
        </p:nvSpPr>
        <p:spPr>
          <a:xfrm>
            <a:off x="410908" y="476449"/>
            <a:ext cx="8319300" cy="140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Industry days and similar events attended by multiple vendors are of low value to industry and the government because industry won’t provide useful information in front of competitors, and the government doesn’t release new information.</a:t>
            </a:r>
            <a:endParaRPr sz="1100" b="0" i="0" u="none" strike="noStrike" cap="none">
              <a:solidFill>
                <a:srgbClr val="000000"/>
              </a:solidFill>
              <a:latin typeface="Arial"/>
              <a:ea typeface="Arial"/>
              <a:cs typeface="Arial"/>
              <a:sym typeface="Arial"/>
            </a:endParaRPr>
          </a:p>
        </p:txBody>
      </p:sp>
      <p:sp>
        <p:nvSpPr>
          <p:cNvPr id="281" name="Google Shape;281;p44"/>
          <p:cNvSpPr/>
          <p:nvPr/>
        </p:nvSpPr>
        <p:spPr>
          <a:xfrm>
            <a:off x="410908" y="1970774"/>
            <a:ext cx="8319300" cy="14076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Well-organized industry days, as well as pre-solicitation and pre-proposal conferences, are valuable opportunities for the government and for potential vendors – both prime contractors and subcontractors, many of whom are small businesses.</a:t>
            </a:r>
            <a:endParaRPr sz="1100" b="0" i="0" u="none" strike="noStrike" cap="none">
              <a:solidFill>
                <a:srgbClr val="000000"/>
              </a:solidFill>
              <a:latin typeface="Arial"/>
              <a:ea typeface="Arial"/>
              <a:cs typeface="Arial"/>
              <a:sym typeface="Arial"/>
            </a:endParaRPr>
          </a:p>
        </p:txBody>
      </p:sp>
      <p:sp>
        <p:nvSpPr>
          <p:cNvPr id="282" name="Google Shape;282;p44"/>
          <p:cNvSpPr/>
          <p:nvPr/>
        </p:nvSpPr>
        <p:spPr>
          <a:xfrm>
            <a:off x="410908" y="3544503"/>
            <a:ext cx="8319300" cy="1220100"/>
          </a:xfrm>
          <a:prstGeom prst="rect">
            <a:avLst/>
          </a:prstGeom>
          <a:solidFill>
            <a:schemeClr val="accent6"/>
          </a:solidFill>
          <a:ln>
            <a:noFill/>
          </a:ln>
        </p:spPr>
        <p:txBody>
          <a:bodyPr spcFirstLastPara="1" wrap="square" lIns="68575" tIns="34275" rIns="68575" bIns="34275" anchor="ctr" anchorCtr="0">
            <a:noAutofit/>
          </a:bodyPr>
          <a:lstStyle/>
          <a:p>
            <a:pPr marL="254000" marR="0" lvl="0" indent="-247650" algn="l" rtl="0">
              <a:lnSpc>
                <a:spcPct val="100000"/>
              </a:lnSpc>
              <a:spcBef>
                <a:spcPts val="0"/>
              </a:spcBef>
              <a:spcAft>
                <a:spcPts val="0"/>
              </a:spcAft>
              <a:buClr>
                <a:schemeClr val="lt1"/>
              </a:buClr>
              <a:buSzPts val="1500"/>
              <a:buFont typeface="Noto Sans Symbols"/>
              <a:buChar char="❖"/>
            </a:pPr>
            <a:r>
              <a:rPr lang="en" sz="1500" b="0" i="0" u="none" strike="noStrike" cap="none">
                <a:solidFill>
                  <a:schemeClr val="lt1"/>
                </a:solidFill>
                <a:latin typeface="Calibri"/>
                <a:ea typeface="Calibri"/>
                <a:cs typeface="Calibri"/>
                <a:sym typeface="Calibri"/>
              </a:rPr>
              <a:t>Promoting a common understanding of the procurement requirements, the solicitation terms and conditions, and the evaluation criteria</a:t>
            </a:r>
            <a:endParaRPr sz="1100" b="0" i="0" u="none" strike="noStrike" cap="none">
              <a:solidFill>
                <a:srgbClr val="000000"/>
              </a:solidFill>
              <a:latin typeface="Arial"/>
              <a:ea typeface="Arial"/>
              <a:cs typeface="Arial"/>
              <a:sym typeface="Arial"/>
            </a:endParaRPr>
          </a:p>
          <a:p>
            <a:pPr marL="254000" marR="0" lvl="0" indent="-247650" algn="l" rtl="0">
              <a:lnSpc>
                <a:spcPct val="100000"/>
              </a:lnSpc>
              <a:spcBef>
                <a:spcPts val="900"/>
              </a:spcBef>
              <a:spcAft>
                <a:spcPts val="0"/>
              </a:spcAft>
              <a:buClr>
                <a:schemeClr val="lt1"/>
              </a:buClr>
              <a:buSzPts val="1500"/>
              <a:buFont typeface="Noto Sans Symbols"/>
              <a:buChar char="❖"/>
            </a:pPr>
            <a:r>
              <a:rPr lang="en" sz="1500" b="0" i="0" u="none" strike="noStrike" cap="none">
                <a:solidFill>
                  <a:schemeClr val="lt1"/>
                </a:solidFill>
                <a:latin typeface="Calibri"/>
                <a:ea typeface="Calibri"/>
                <a:cs typeface="Calibri"/>
                <a:sym typeface="Calibri"/>
              </a:rPr>
              <a:t>Benefit industry – especially small businesses – by providing prime contractors and subcontractors an opportunity to meet and develop relationships or teaming agreements</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p:nvPr/>
        </p:nvSpPr>
        <p:spPr>
          <a:xfrm>
            <a:off x="410908" y="476449"/>
            <a:ext cx="8319300" cy="140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The program manager already talked to industry to develop the technical requirements, so the contracting officer doesn’t need to do anything else before issuing the RFP.</a:t>
            </a:r>
            <a:endParaRPr sz="2100" b="1" i="0" u="none" strike="noStrike" cap="none">
              <a:solidFill>
                <a:schemeClr val="lt1"/>
              </a:solidFill>
              <a:latin typeface="Calibri"/>
              <a:ea typeface="Calibri"/>
              <a:cs typeface="Calibri"/>
              <a:sym typeface="Calibri"/>
            </a:endParaRPr>
          </a:p>
        </p:txBody>
      </p:sp>
      <p:sp>
        <p:nvSpPr>
          <p:cNvPr id="289" name="Google Shape;289;p45"/>
          <p:cNvSpPr/>
          <p:nvPr/>
        </p:nvSpPr>
        <p:spPr>
          <a:xfrm>
            <a:off x="410908" y="1970774"/>
            <a:ext cx="8319300" cy="1595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The technical requirements are only part of the acquisition; getting feedback on terms and conditions, pricing structure, performance metrics, evaluation criteria, and contract administration matters will improve the award and implementation process.</a:t>
            </a:r>
            <a:endParaRPr sz="1100" b="0" i="0" u="none" strike="noStrike" cap="none">
              <a:solidFill>
                <a:srgbClr val="000000"/>
              </a:solidFill>
              <a:latin typeface="Arial"/>
              <a:ea typeface="Arial"/>
              <a:cs typeface="Arial"/>
              <a:sym typeface="Arial"/>
            </a:endParaRPr>
          </a:p>
        </p:txBody>
      </p:sp>
      <p:sp>
        <p:nvSpPr>
          <p:cNvPr id="290" name="Google Shape;290;p45"/>
          <p:cNvSpPr/>
          <p:nvPr/>
        </p:nvSpPr>
        <p:spPr>
          <a:xfrm>
            <a:off x="410908" y="3703320"/>
            <a:ext cx="8319300" cy="1061100"/>
          </a:xfrm>
          <a:prstGeom prst="rect">
            <a:avLst/>
          </a:prstGeom>
          <a:solidFill>
            <a:schemeClr val="accent6"/>
          </a:solidFill>
          <a:ln>
            <a:noFill/>
          </a:ln>
        </p:spPr>
        <p:txBody>
          <a:bodyPr spcFirstLastPara="1" wrap="square" lIns="68575" tIns="34275" rIns="68575" bIns="34275" anchor="ctr" anchorCtr="0">
            <a:noAutofit/>
          </a:bodyPr>
          <a:lstStyle/>
          <a:p>
            <a:pPr marL="254000" marR="0" lvl="0" indent="-247650" algn="l" rtl="0">
              <a:lnSpc>
                <a:spcPct val="100000"/>
              </a:lnSpc>
              <a:spcBef>
                <a:spcPts val="0"/>
              </a:spcBef>
              <a:spcAft>
                <a:spcPts val="0"/>
              </a:spcAft>
              <a:buClr>
                <a:schemeClr val="lt1"/>
              </a:buClr>
              <a:buSzPts val="1500"/>
              <a:buFont typeface="Noto Sans Symbols"/>
              <a:buChar char="❖"/>
            </a:pPr>
            <a:r>
              <a:rPr lang="en" sz="1500" b="0" i="0" u="none" strike="noStrike" cap="none">
                <a:solidFill>
                  <a:schemeClr val="lt1"/>
                </a:solidFill>
                <a:latin typeface="Calibri"/>
                <a:ea typeface="Calibri"/>
                <a:cs typeface="Calibri"/>
                <a:sym typeface="Calibri"/>
              </a:rPr>
              <a:t>Industry needs information about any unique terms and conditions, small business set-aside requirements, subcontracting goals, and other matters about which the contracting officer is the expert</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Effect transition="in" filter="fade">
                                      <p:cBhvr>
                                        <p:cTn id="10"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p:nvPr/>
        </p:nvSpPr>
        <p:spPr>
          <a:xfrm>
            <a:off x="364569" y="476449"/>
            <a:ext cx="8319300" cy="1494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Getting broad participation by many different vendors is too difficult; we’re better off dealing with the established companies we know.</a:t>
            </a:r>
            <a:endParaRPr sz="2100" b="1" i="0" u="none" strike="noStrike" cap="none">
              <a:solidFill>
                <a:schemeClr val="lt1"/>
              </a:solidFill>
              <a:latin typeface="Calibri"/>
              <a:ea typeface="Calibri"/>
              <a:cs typeface="Calibri"/>
              <a:sym typeface="Calibri"/>
            </a:endParaRPr>
          </a:p>
        </p:txBody>
      </p:sp>
      <p:sp>
        <p:nvSpPr>
          <p:cNvPr id="296" name="Google Shape;296;p46"/>
          <p:cNvSpPr/>
          <p:nvPr/>
        </p:nvSpPr>
        <p:spPr>
          <a:xfrm>
            <a:off x="364569" y="2086276"/>
            <a:ext cx="8319300" cy="20358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The government loses when we limit ourselves to the companies we already work with. Instead, we need to look for opportunities to increase competition and ensure that all vendors, including small businesses, get fair consideration.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p:nvPr/>
        </p:nvSpPr>
        <p:spPr>
          <a:xfrm>
            <a:off x="364569" y="476449"/>
            <a:ext cx="8319300" cy="1155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The best way to engage with industry during the planning phase is through a written request for information.</a:t>
            </a:r>
            <a:endParaRPr sz="2100" b="1" i="0" u="none" strike="noStrike" cap="none">
              <a:solidFill>
                <a:schemeClr val="lt1"/>
              </a:solidFill>
              <a:latin typeface="Calibri"/>
              <a:ea typeface="Calibri"/>
              <a:cs typeface="Calibri"/>
              <a:sym typeface="Calibri"/>
            </a:endParaRPr>
          </a:p>
        </p:txBody>
      </p:sp>
      <p:sp>
        <p:nvSpPr>
          <p:cNvPr id="303" name="Google Shape;303;p47"/>
          <p:cNvSpPr/>
          <p:nvPr/>
        </p:nvSpPr>
        <p:spPr>
          <a:xfrm>
            <a:off x="364569" y="1797518"/>
            <a:ext cx="8319300" cy="2606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Requests for Information (RFIs), while useful, can result in a static, one-way exchange where agencies do not have the resources to respond and vendors do not have the opportunity to demonstrate their capabilities. However; agencies can conduct virtual meeting sessions (live RFIs) and can schedule separate virtual presentations for potential offerors to demonstrate solutions with contracting officers, program managers, and others.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8"/>
          <p:cNvSpPr txBox="1"/>
          <p:nvPr/>
        </p:nvSpPr>
        <p:spPr>
          <a:xfrm>
            <a:off x="321469" y="750038"/>
            <a:ext cx="6815400" cy="2355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 sz="7200" b="1" i="1" u="none" strike="noStrike" cap="none">
                <a:solidFill>
                  <a:srgbClr val="17375E"/>
                </a:solidFill>
                <a:latin typeface="Calibri"/>
                <a:ea typeface="Calibri"/>
                <a:cs typeface="Calibri"/>
                <a:sym typeface="Calibri"/>
              </a:rPr>
              <a:t>BLUF - Bottom Line Up Front</a:t>
            </a:r>
            <a:endParaRPr sz="7200" b="1" i="1" u="none" strike="noStrike" cap="none">
              <a:solidFill>
                <a:srgbClr val="17375E"/>
              </a:solidFill>
              <a:latin typeface="Calibri"/>
              <a:ea typeface="Calibri"/>
              <a:cs typeface="Calibri"/>
              <a:sym typeface="Calibri"/>
            </a:endParaRPr>
          </a:p>
        </p:txBody>
      </p:sp>
      <p:sp>
        <p:nvSpPr>
          <p:cNvPr id="309" name="Google Shape;309;p48"/>
          <p:cNvSpPr/>
          <p:nvPr/>
        </p:nvSpPr>
        <p:spPr>
          <a:xfrm>
            <a:off x="110869" y="94631"/>
            <a:ext cx="8952900" cy="847800"/>
          </a:xfrm>
          <a:prstGeom prst="rect">
            <a:avLst/>
          </a:prstGeom>
          <a:solidFill>
            <a:srgbClr val="00B0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DO meet one-on-one with potential offerors as long as no vendor receives preferential treatment.</a:t>
            </a:r>
            <a:endParaRPr sz="1100" b="0" i="0" u="none" strike="noStrike" cap="none">
              <a:solidFill>
                <a:srgbClr val="000000"/>
              </a:solidFill>
              <a:latin typeface="Arial"/>
              <a:ea typeface="Arial"/>
              <a:cs typeface="Arial"/>
              <a:sym typeface="Arial"/>
            </a:endParaRPr>
          </a:p>
        </p:txBody>
      </p:sp>
      <p:sp>
        <p:nvSpPr>
          <p:cNvPr id="310" name="Google Shape;310;p48"/>
          <p:cNvSpPr/>
          <p:nvPr/>
        </p:nvSpPr>
        <p:spPr>
          <a:xfrm>
            <a:off x="110869" y="1002879"/>
            <a:ext cx="8952900" cy="1068000"/>
          </a:xfrm>
          <a:prstGeom prst="rect">
            <a:avLst/>
          </a:prstGeom>
          <a:solidFill>
            <a:srgbClr val="A61C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DON’T Restrict communication with vendors - it won’t prevent a protest, and limiting communication might actually increase the chance of a protest – in addition to depriving the government of potentially useful information.</a:t>
            </a:r>
            <a:endParaRPr sz="1100" b="0" i="0" u="none" strike="noStrike" cap="none">
              <a:solidFill>
                <a:srgbClr val="000000"/>
              </a:solidFill>
              <a:latin typeface="Arial"/>
              <a:ea typeface="Arial"/>
              <a:cs typeface="Arial"/>
              <a:sym typeface="Arial"/>
            </a:endParaRPr>
          </a:p>
        </p:txBody>
      </p:sp>
      <p:sp>
        <p:nvSpPr>
          <p:cNvPr id="311" name="Google Shape;311;p48"/>
          <p:cNvSpPr/>
          <p:nvPr/>
        </p:nvSpPr>
        <p:spPr>
          <a:xfrm>
            <a:off x="110869" y="2131179"/>
            <a:ext cx="8952900" cy="847800"/>
          </a:xfrm>
          <a:prstGeom prst="rect">
            <a:avLst/>
          </a:prstGeom>
          <a:solidFill>
            <a:srgbClr val="0070C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DO organize Industry Days, as well as pre-solicitation and pre-proposal conferences</a:t>
            </a:r>
            <a:endParaRPr sz="1100" b="0" i="0" u="none" strike="noStrike" cap="none">
              <a:solidFill>
                <a:srgbClr val="000000"/>
              </a:solidFill>
              <a:latin typeface="Arial"/>
              <a:ea typeface="Arial"/>
              <a:cs typeface="Arial"/>
              <a:sym typeface="Arial"/>
            </a:endParaRPr>
          </a:p>
        </p:txBody>
      </p:sp>
      <p:sp>
        <p:nvSpPr>
          <p:cNvPr id="312" name="Google Shape;312;p48"/>
          <p:cNvSpPr/>
          <p:nvPr/>
        </p:nvSpPr>
        <p:spPr>
          <a:xfrm>
            <a:off x="110869" y="3039429"/>
            <a:ext cx="8952900" cy="17079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FACT – The government loses when we limit ourselves to the companies we already work with. </a:t>
            </a:r>
            <a:endParaRPr sz="21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DO look for opportunities to increase competition and ensure that all vendors, especially small businesses, get fair consideration.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10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1000"/>
                                        <p:tgtEl>
                                          <p:spTgt spid="3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fade">
                                      <p:cBhvr>
                                        <p:cTn id="22" dur="1000"/>
                                        <p:tgtEl>
                                          <p:spTgt spid="3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Trebuchet MS</vt:lpstr>
      <vt:lpstr>Calibri</vt:lpstr>
      <vt:lpstr>Helvetica Neue</vt:lpstr>
      <vt:lpstr>Arial</vt:lpstr>
      <vt:lpstr>Noto Sans Symbols</vt:lpstr>
      <vt:lpstr>Simple Light</vt:lpstr>
      <vt:lpstr>CSAW Master Slide Theme</vt:lpstr>
      <vt:lpstr>Myth Busting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KarlaQawar</dc:creator>
  <cp:lastModifiedBy>KarlaQawar</cp:lastModifiedBy>
  <cp:revision>1</cp:revision>
  <dcterms:modified xsi:type="dcterms:W3CDTF">2025-03-27T17:49:16Z</dcterms:modified>
</cp:coreProperties>
</file>