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Open Sans" panose="020B0606030504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40776" autoAdjust="0"/>
  </p:normalViewPr>
  <p:slideViewPr>
    <p:cSldViewPr snapToGrid="0">
      <p:cViewPr varScale="1">
        <p:scale>
          <a:sx n="61" d="100"/>
          <a:sy n="61" d="100"/>
        </p:scale>
        <p:origin x="3054" y="66"/>
      </p:cViewPr>
      <p:guideLst>
        <p:guide orient="horz" pos="756"/>
        <p:guide pos="5328"/>
        <p:guide orient="horz" pos="606"/>
        <p:guide orient="horz" pos="540"/>
      </p:guideLst>
    </p:cSldViewPr>
  </p:slideViewPr>
  <p:outlineViewPr>
    <p:cViewPr>
      <p:scale>
        <a:sx n="33" d="100"/>
        <a:sy n="33" d="100"/>
      </p:scale>
      <p:origin x="0" y="-20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de3e06c0f_0_137:notes"/>
          <p:cNvSpPr>
            <a:spLocks noGrp="1" noRot="1" noChangeAspect="1"/>
          </p:cNvSpPr>
          <p:nvPr>
            <p:ph type="sldImg" idx="2"/>
          </p:nvPr>
        </p:nvSpPr>
        <p:spPr>
          <a:xfrm>
            <a:off x="1439863" y="563563"/>
            <a:ext cx="3827462" cy="215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cde3e06c0f_0_137:notes"/>
          <p:cNvSpPr txBox="1">
            <a:spLocks noGrp="1"/>
          </p:cNvSpPr>
          <p:nvPr>
            <p:ph type="body" idx="1"/>
          </p:nvPr>
        </p:nvSpPr>
        <p:spPr>
          <a:xfrm>
            <a:off x="178206" y="2829399"/>
            <a:ext cx="6205800" cy="5914800"/>
          </a:xfrm>
          <a:prstGeom prst="rect">
            <a:avLst/>
          </a:prstGeom>
          <a:noFill/>
          <a:ln>
            <a:noFill/>
          </a:ln>
        </p:spPr>
        <p:txBody>
          <a:bodyPr spcFirstLastPara="1" wrap="square" lIns="91325" tIns="45650" rIns="91325" bIns="45650" anchor="t" anchorCtr="0">
            <a:noAutofit/>
          </a:bodyPr>
          <a:lstStyle/>
          <a:p>
            <a:pPr marL="165100" lvl="0" indent="-171450" algn="l" rtl="0">
              <a:lnSpc>
                <a:spcPct val="108000"/>
              </a:lnSpc>
              <a:spcBef>
                <a:spcPts val="360"/>
              </a:spcBef>
              <a:spcAft>
                <a:spcPts val="0"/>
              </a:spcAft>
              <a:buClr>
                <a:schemeClr val="dk1"/>
              </a:buClr>
              <a:buSzPts val="1100"/>
              <a:buChar char="⮚"/>
            </a:pPr>
            <a:endParaRPr dirty="0"/>
          </a:p>
        </p:txBody>
      </p:sp>
      <p:sp>
        <p:nvSpPr>
          <p:cNvPr id="261" name="Google Shape;261;g2cde3e06c0f_0_137:notes"/>
          <p:cNvSpPr txBox="1"/>
          <p:nvPr/>
        </p:nvSpPr>
        <p:spPr>
          <a:xfrm>
            <a:off x="3800160" y="8542828"/>
            <a:ext cx="2907300" cy="451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10</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de3e06c0f_0_156:notes"/>
          <p:cNvSpPr>
            <a:spLocks noGrp="1" noRot="1" noChangeAspect="1"/>
          </p:cNvSpPr>
          <p:nvPr>
            <p:ph type="sldImg" idx="2"/>
          </p:nvPr>
        </p:nvSpPr>
        <p:spPr>
          <a:xfrm>
            <a:off x="1449734" y="563693"/>
            <a:ext cx="3807900" cy="215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cde3e06c0f_0_156: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280" name="Google Shape;280;g2cde3e06c0f_0_156:notes"/>
          <p:cNvSpPr txBox="1"/>
          <p:nvPr/>
        </p:nvSpPr>
        <p:spPr>
          <a:xfrm>
            <a:off x="3800160" y="8542828"/>
            <a:ext cx="2907300" cy="451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11</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de3e06c0f_0_161:notes"/>
          <p:cNvSpPr>
            <a:spLocks noGrp="1" noRot="1" noChangeAspect="1"/>
          </p:cNvSpPr>
          <p:nvPr>
            <p:ph type="sldImg" idx="2"/>
          </p:nvPr>
        </p:nvSpPr>
        <p:spPr>
          <a:xfrm>
            <a:off x="1234125" y="1143000"/>
            <a:ext cx="4389600" cy="248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cde3e06c0f_0_161: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286" name="Google Shape;286;g2cde3e06c0f_0_161: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12</a:t>
            </a:fld>
            <a:endParaRPr>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de3e06c0f_0_166: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cde3e06c0f_0_166: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292" name="Google Shape;292;g2cde3e06c0f_0_16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de3e06c0f_0_182:notes"/>
          <p:cNvSpPr>
            <a:spLocks noGrp="1" noRot="1" noChangeAspect="1"/>
          </p:cNvSpPr>
          <p:nvPr>
            <p:ph type="sldImg" idx="2"/>
          </p:nvPr>
        </p:nvSpPr>
        <p:spPr>
          <a:xfrm>
            <a:off x="1179513" y="1096963"/>
            <a:ext cx="4497387" cy="2530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cde3e06c0f_0_18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88900" algn="l" rtl="0">
              <a:lnSpc>
                <a:spcPct val="88000"/>
              </a:lnSpc>
              <a:spcBef>
                <a:spcPts val="0"/>
              </a:spcBef>
              <a:spcAft>
                <a:spcPts val="0"/>
              </a:spcAft>
              <a:buClr>
                <a:schemeClr val="dk1"/>
              </a:buClr>
              <a:buSzPts val="1100"/>
              <a:buNone/>
            </a:pPr>
            <a:endParaRPr sz="1100" dirty="0"/>
          </a:p>
        </p:txBody>
      </p:sp>
      <p:sp>
        <p:nvSpPr>
          <p:cNvPr id="308" name="Google Shape;308;g2cde3e06c0f_0_182:notes"/>
          <p:cNvSpPr txBox="1">
            <a:spLocks noGrp="1"/>
          </p:cNvSpPr>
          <p:nvPr>
            <p:ph type="hdr" idx="3"/>
          </p:nvPr>
        </p:nvSpPr>
        <p:spPr>
          <a:xfrm>
            <a:off x="0" y="0"/>
            <a:ext cx="2971800" cy="4590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My First Template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de3e06c0f_0_202: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2cde3e06c0f_0_20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dirty="0"/>
          </a:p>
        </p:txBody>
      </p:sp>
      <p:sp>
        <p:nvSpPr>
          <p:cNvPr id="329" name="Google Shape;329;g2cde3e06c0f_0_20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de3e06c0f_0_21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338" name="Google Shape;338;g2cde3e06c0f_0_212: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de3e06c0f_0_245: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cde3e06c0f_0_245: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373" name="Google Shape;373;g2cde3e06c0f_0_24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cde3e06c0f_0_252:notes"/>
          <p:cNvSpPr>
            <a:spLocks noGrp="1" noRot="1" noChangeAspect="1"/>
          </p:cNvSpPr>
          <p:nvPr>
            <p:ph type="sldImg" idx="2"/>
          </p:nvPr>
        </p:nvSpPr>
        <p:spPr>
          <a:xfrm>
            <a:off x="1234125" y="1143000"/>
            <a:ext cx="4389600" cy="248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2cde3e06c0f_0_25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381" name="Google Shape;381;g2cde3e06c0f_0_25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18</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cde3e06c0f_0_257: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86" name="Google Shape;386;g2cde3e06c0f_0_257: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cde3e06c0f_0_276: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6" name="Google Shape;406;g2cde3e06c0f_0_276:notes"/>
          <p:cNvSpPr>
            <a:spLocks noGrp="1" noRot="1" noChangeAspect="1"/>
          </p:cNvSpPr>
          <p:nvPr>
            <p:ph type="sldImg" idx="2"/>
          </p:nvPr>
        </p:nvSpPr>
        <p:spPr>
          <a:xfrm>
            <a:off x="1233259" y="1143000"/>
            <a:ext cx="4391700" cy="2484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de3e06c0f_0_290: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8" name="Google Shape;418;g2cde3e06c0f_0_29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cde3e06c0f_0_315: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2" name="Google Shape;442;g2cde3e06c0f_0_315: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cde3e06c0f_0_329: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7" name="Google Shape;457;g2cde3e06c0f_0_329: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cde3e06c0f_0_337: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6" name="Google Shape;466;g2cde3e06c0f_0_337: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de3e06c0f_0_344: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4" name="Google Shape;474;g2cde3e06c0f_0_344:notes"/>
          <p:cNvSpPr>
            <a:spLocks noGrp="1" noRot="1" noChangeAspect="1"/>
          </p:cNvSpPr>
          <p:nvPr>
            <p:ph type="sldImg" idx="2"/>
          </p:nvPr>
        </p:nvSpPr>
        <p:spPr>
          <a:xfrm>
            <a:off x="1233259" y="1143000"/>
            <a:ext cx="4391700" cy="2484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cde3e06c0f_0_348:notes"/>
          <p:cNvSpPr>
            <a:spLocks noGrp="1" noRot="1" noChangeAspect="1"/>
          </p:cNvSpPr>
          <p:nvPr>
            <p:ph type="sldImg" idx="2"/>
          </p:nvPr>
        </p:nvSpPr>
        <p:spPr>
          <a:xfrm>
            <a:off x="1182688" y="1123950"/>
            <a:ext cx="4343400" cy="2443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2cde3e06c0f_0_348: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480" name="Google Shape;480;g2cde3e06c0f_0_34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cde3e06c0f_0_355: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cde3e06c0f_0_355: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0" lvl="0" indent="0" algn="l" rtl="0">
              <a:lnSpc>
                <a:spcPct val="108000"/>
              </a:lnSpc>
              <a:spcBef>
                <a:spcPts val="0"/>
              </a:spcBef>
              <a:spcAft>
                <a:spcPts val="0"/>
              </a:spcAft>
              <a:buClr>
                <a:schemeClr val="dk1"/>
              </a:buClr>
              <a:buSzPts val="1100"/>
              <a:buFont typeface="Arial"/>
              <a:buNone/>
            </a:pPr>
            <a:endParaRPr/>
          </a:p>
        </p:txBody>
      </p:sp>
      <p:sp>
        <p:nvSpPr>
          <p:cNvPr id="488" name="Google Shape;488;g2cde3e06c0f_0_35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cde3e06c0f_0_362: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5" name="Google Shape;495;g2cde3e06c0f_0_362: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de3e06c0f_0_368:notes"/>
          <p:cNvSpPr>
            <a:spLocks noGrp="1" noRot="1" noChangeAspect="1"/>
          </p:cNvSpPr>
          <p:nvPr>
            <p:ph type="sldImg" idx="2"/>
          </p:nvPr>
        </p:nvSpPr>
        <p:spPr>
          <a:xfrm>
            <a:off x="1182688" y="1123950"/>
            <a:ext cx="4343400" cy="2443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cde3e06c0f_0_368: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503" name="Google Shape;503;g2cde3e06c0f_0_36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de3e06c0f_0_1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cde3e06c0f_0_10: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dirty="0"/>
          </a:p>
        </p:txBody>
      </p:sp>
      <p:sp>
        <p:nvSpPr>
          <p:cNvPr id="130" name="Google Shape;130;g2cde3e06c0f_0_1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cde3e06c0f_0_376: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0" name="Google Shape;510;g2cde3e06c0f_0_376: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cde3e06c0f_0_390: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3" name="Google Shape;523;g2cde3e06c0f_0_390:notes"/>
          <p:cNvSpPr>
            <a:spLocks noGrp="1" noRot="1" noChangeAspect="1"/>
          </p:cNvSpPr>
          <p:nvPr>
            <p:ph type="sldImg" idx="2"/>
          </p:nvPr>
        </p:nvSpPr>
        <p:spPr>
          <a:xfrm>
            <a:off x="1233259" y="1143000"/>
            <a:ext cx="4391700" cy="2484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cde3e06c0f_0_397:notes"/>
          <p:cNvSpPr>
            <a:spLocks noGrp="1" noRot="1" noChangeAspect="1"/>
          </p:cNvSpPr>
          <p:nvPr>
            <p:ph type="sldImg" idx="2"/>
          </p:nvPr>
        </p:nvSpPr>
        <p:spPr>
          <a:xfrm>
            <a:off x="1182688" y="1123950"/>
            <a:ext cx="4343400" cy="2443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2cde3e06c0f_0_397: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solidFill>
                <a:srgbClr val="C00000"/>
              </a:solidFill>
            </a:endParaRPr>
          </a:p>
        </p:txBody>
      </p:sp>
      <p:sp>
        <p:nvSpPr>
          <p:cNvPr id="530" name="Google Shape;530;g2cde3e06c0f_0_397: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cde3e06c0f_0_405: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7" name="Google Shape;537;g2cde3e06c0f_0_405:notes"/>
          <p:cNvSpPr>
            <a:spLocks noGrp="1" noRot="1" noChangeAspect="1"/>
          </p:cNvSpPr>
          <p:nvPr>
            <p:ph type="sldImg" idx="2"/>
          </p:nvPr>
        </p:nvSpPr>
        <p:spPr>
          <a:xfrm>
            <a:off x="1233259" y="1143000"/>
            <a:ext cx="4391700" cy="2484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cde3e06c0f_0_409:notes"/>
          <p:cNvSpPr>
            <a:spLocks noGrp="1" noRot="1" noChangeAspect="1"/>
          </p:cNvSpPr>
          <p:nvPr>
            <p:ph type="sldImg" idx="2"/>
          </p:nvPr>
        </p:nvSpPr>
        <p:spPr>
          <a:xfrm>
            <a:off x="1234125" y="1143000"/>
            <a:ext cx="4389600" cy="248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2cde3e06c0f_0_409: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50800" algn="l" rtl="0">
              <a:lnSpc>
                <a:spcPct val="108000"/>
              </a:lnSpc>
              <a:spcBef>
                <a:spcPts val="0"/>
              </a:spcBef>
              <a:spcAft>
                <a:spcPts val="0"/>
              </a:spcAft>
              <a:buClr>
                <a:schemeClr val="dk1"/>
              </a:buClr>
              <a:buSzPts val="1800"/>
              <a:buNone/>
            </a:pPr>
            <a:endParaRPr sz="1800">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endParaRPr/>
          </a:p>
        </p:txBody>
      </p:sp>
      <p:sp>
        <p:nvSpPr>
          <p:cNvPr id="543" name="Google Shape;543;g2cde3e06c0f_0_409: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cde3e06c0f_0_416: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cde3e06c0f_0_416: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551" name="Google Shape;551;g2cde3e06c0f_0_41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cde3e06c0f_0_423: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2cde3e06c0f_0_423: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559" name="Google Shape;559;g2cde3e06c0f_0_42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cde3e06c0f_0_430: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6" name="Google Shape;566;g2cde3e06c0f_0_43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cde3e06c0f_0_437: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4" name="Google Shape;574;g2cde3e06c0f_0_437:notes"/>
          <p:cNvSpPr>
            <a:spLocks noGrp="1" noRot="1" noChangeAspect="1"/>
          </p:cNvSpPr>
          <p:nvPr>
            <p:ph type="sldImg" idx="2"/>
          </p:nvPr>
        </p:nvSpPr>
        <p:spPr>
          <a:xfrm>
            <a:off x="1233259" y="1143000"/>
            <a:ext cx="4391700" cy="2484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cde3e06c0f_0_444: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2cde3e06c0f_0_444: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dirty="0"/>
          </a:p>
        </p:txBody>
      </p:sp>
      <p:sp>
        <p:nvSpPr>
          <p:cNvPr id="583" name="Google Shape;583;g2cde3e06c0f_0_44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de3e06c0f_0_3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cde3e06c0f_0_30: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endParaRPr dirty="0"/>
          </a:p>
          <a:p>
            <a:pPr marL="165100" lvl="0" indent="-101600" algn="l" rtl="0">
              <a:lnSpc>
                <a:spcPct val="108000"/>
              </a:lnSpc>
              <a:spcBef>
                <a:spcPts val="0"/>
              </a:spcBef>
              <a:spcAft>
                <a:spcPts val="0"/>
              </a:spcAft>
              <a:buClr>
                <a:schemeClr val="dk1"/>
              </a:buClr>
              <a:buSzPts val="1100"/>
              <a:buNone/>
            </a:pPr>
            <a:endParaRPr dirty="0"/>
          </a:p>
        </p:txBody>
      </p:sp>
      <p:sp>
        <p:nvSpPr>
          <p:cNvPr id="150" name="Google Shape;150;g2cde3e06c0f_0_3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cde3e06c0f_0_452:notes"/>
          <p:cNvSpPr txBox="1">
            <a:spLocks noGrp="1"/>
          </p:cNvSpPr>
          <p:nvPr>
            <p:ph type="body" idx="1"/>
          </p:nvPr>
        </p:nvSpPr>
        <p:spPr>
          <a:xfrm>
            <a:off x="432351" y="3738459"/>
            <a:ext cx="5993400" cy="4946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1" name="Google Shape;591;g2cde3e06c0f_0_452: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cde3e06c0f_0_471: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cde3e06c0f_0_471: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0" lvl="0" indent="0" algn="l" rtl="0">
              <a:lnSpc>
                <a:spcPct val="108000"/>
              </a:lnSpc>
              <a:spcBef>
                <a:spcPts val="0"/>
              </a:spcBef>
              <a:spcAft>
                <a:spcPts val="0"/>
              </a:spcAft>
              <a:buClr>
                <a:schemeClr val="dk1"/>
              </a:buClr>
              <a:buSzPts val="1100"/>
              <a:buFont typeface="Arial"/>
              <a:buNone/>
            </a:pPr>
            <a:endParaRPr/>
          </a:p>
        </p:txBody>
      </p:sp>
      <p:sp>
        <p:nvSpPr>
          <p:cNvPr id="612" name="Google Shape;612;g2cde3e06c0f_0_471: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1" name="Google Shape;6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cde3e06c0f_0_48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2cde3e06c0f_0_480: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629" name="Google Shape;629;g2cde3e06c0f_0_48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33" name="Google Shape;6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de3e06c0f_0_53: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cde3e06c0f_0_53: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173" name="Google Shape;173;g2cde3e06c0f_0_5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de3e06c0f_0_84:notes"/>
          <p:cNvSpPr>
            <a:spLocks noGrp="1" noRot="1" noChangeAspect="1"/>
          </p:cNvSpPr>
          <p:nvPr>
            <p:ph type="sldImg" idx="2"/>
          </p:nvPr>
        </p:nvSpPr>
        <p:spPr>
          <a:xfrm>
            <a:off x="1439863" y="563563"/>
            <a:ext cx="3827462" cy="215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cde3e06c0f_0_84: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88900" algn="l" rtl="0">
              <a:lnSpc>
                <a:spcPct val="108000"/>
              </a:lnSpc>
              <a:spcBef>
                <a:spcPts val="360"/>
              </a:spcBef>
              <a:spcAft>
                <a:spcPts val="0"/>
              </a:spcAft>
              <a:buClr>
                <a:schemeClr val="dk1"/>
              </a:buClr>
              <a:buSzPts val="1200"/>
              <a:buNone/>
            </a:pPr>
            <a:endParaRPr sz="1200" dirty="0"/>
          </a:p>
          <a:p>
            <a:pPr marL="165100" lvl="0" indent="-101600" algn="l" rtl="0">
              <a:lnSpc>
                <a:spcPct val="108000"/>
              </a:lnSpc>
              <a:spcBef>
                <a:spcPts val="360"/>
              </a:spcBef>
              <a:spcAft>
                <a:spcPts val="0"/>
              </a:spcAft>
              <a:buClr>
                <a:schemeClr val="dk1"/>
              </a:buClr>
              <a:buSzPts val="1100"/>
              <a:buNone/>
            </a:pPr>
            <a:endParaRPr dirty="0"/>
          </a:p>
        </p:txBody>
      </p:sp>
      <p:sp>
        <p:nvSpPr>
          <p:cNvPr id="204" name="Google Shape;204;g2cde3e06c0f_0_84:notes"/>
          <p:cNvSpPr txBox="1"/>
          <p:nvPr/>
        </p:nvSpPr>
        <p:spPr>
          <a:xfrm>
            <a:off x="3800160" y="8542828"/>
            <a:ext cx="2907300" cy="451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6</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de3e06c0f_0_104:notes"/>
          <p:cNvSpPr>
            <a:spLocks noGrp="1" noRot="1" noChangeAspect="1"/>
          </p:cNvSpPr>
          <p:nvPr>
            <p:ph type="sldImg" idx="2"/>
          </p:nvPr>
        </p:nvSpPr>
        <p:spPr>
          <a:xfrm>
            <a:off x="1449734" y="563693"/>
            <a:ext cx="3807900" cy="215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de3e06c0f_0_104: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225" name="Google Shape;225;g2cde3e06c0f_0_104:notes"/>
          <p:cNvSpPr txBox="1"/>
          <p:nvPr/>
        </p:nvSpPr>
        <p:spPr>
          <a:xfrm>
            <a:off x="3800160" y="8542828"/>
            <a:ext cx="2907300" cy="451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cde3e06c0f_0_109:notes"/>
          <p:cNvSpPr>
            <a:spLocks noGrp="1" noRot="1" noChangeAspect="1"/>
          </p:cNvSpPr>
          <p:nvPr>
            <p:ph type="sldImg" idx="2"/>
          </p:nvPr>
        </p:nvSpPr>
        <p:spPr>
          <a:xfrm>
            <a:off x="1439863" y="563563"/>
            <a:ext cx="3827462" cy="215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cde3e06c0f_0_109: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88900" algn="l" rtl="0">
              <a:lnSpc>
                <a:spcPct val="108000"/>
              </a:lnSpc>
              <a:spcBef>
                <a:spcPts val="360"/>
              </a:spcBef>
              <a:spcAft>
                <a:spcPts val="0"/>
              </a:spcAft>
              <a:buClr>
                <a:schemeClr val="dk1"/>
              </a:buClr>
              <a:buSzPts val="1200"/>
              <a:buNone/>
            </a:pPr>
            <a:endParaRPr sz="1200" dirty="0"/>
          </a:p>
        </p:txBody>
      </p:sp>
      <p:sp>
        <p:nvSpPr>
          <p:cNvPr id="231" name="Google Shape;231;g2cde3e06c0f_0_109:notes"/>
          <p:cNvSpPr txBox="1"/>
          <p:nvPr/>
        </p:nvSpPr>
        <p:spPr>
          <a:xfrm>
            <a:off x="3800160" y="8542828"/>
            <a:ext cx="2907300" cy="451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8</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de3e06c0f_0_122:notes"/>
          <p:cNvSpPr>
            <a:spLocks noGrp="1" noRot="1" noChangeAspect="1"/>
          </p:cNvSpPr>
          <p:nvPr>
            <p:ph type="sldImg" idx="2"/>
          </p:nvPr>
        </p:nvSpPr>
        <p:spPr>
          <a:xfrm>
            <a:off x="1439863" y="563563"/>
            <a:ext cx="3827462" cy="215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cde3e06c0f_0_12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76200" algn="l" rtl="0">
              <a:lnSpc>
                <a:spcPct val="108000"/>
              </a:lnSpc>
              <a:spcBef>
                <a:spcPts val="360"/>
              </a:spcBef>
              <a:spcAft>
                <a:spcPts val="0"/>
              </a:spcAft>
              <a:buClr>
                <a:schemeClr val="dk1"/>
              </a:buClr>
              <a:buSzPts val="1400"/>
              <a:buNone/>
            </a:pPr>
            <a:endParaRPr sz="1400" dirty="0"/>
          </a:p>
        </p:txBody>
      </p:sp>
      <p:sp>
        <p:nvSpPr>
          <p:cNvPr id="245" name="Google Shape;245;g2cde3e06c0f_0_122:notes"/>
          <p:cNvSpPr txBox="1"/>
          <p:nvPr/>
        </p:nvSpPr>
        <p:spPr>
          <a:xfrm>
            <a:off x="3800160" y="8542828"/>
            <a:ext cx="2907300" cy="451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9</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BA Logo Slide">
  <p:cSld name="SBA Logo Slide">
    <p:spTree>
      <p:nvGrpSpPr>
        <p:cNvPr id="1" name="Shape 65"/>
        <p:cNvGrpSpPr/>
        <p:nvPr/>
      </p:nvGrpSpPr>
      <p:grpSpPr>
        <a:xfrm>
          <a:off x="0" y="0"/>
          <a:ext cx="0" cy="0"/>
          <a:chOff x="0" y="0"/>
          <a:chExt cx="0" cy="0"/>
        </a:xfrm>
      </p:grpSpPr>
      <p:sp>
        <p:nvSpPr>
          <p:cNvPr id="66" name="Google Shape;66;p14"/>
          <p:cNvSpPr/>
          <p:nvPr/>
        </p:nvSpPr>
        <p:spPr>
          <a:xfrm>
            <a:off x="0" y="0"/>
            <a:ext cx="9144000" cy="5143500"/>
          </a:xfrm>
          <a:prstGeom prst="rect">
            <a:avLst/>
          </a:prstGeom>
          <a:solidFill>
            <a:srgbClr val="003E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67" name="Google Shape;67;p14"/>
          <p:cNvPicPr preferRelativeResize="0"/>
          <p:nvPr/>
        </p:nvPicPr>
        <p:blipFill rotWithShape="1">
          <a:blip r:embed="rId2">
            <a:alphaModFix/>
          </a:blip>
          <a:srcRect/>
          <a:stretch/>
        </p:blipFill>
        <p:spPr>
          <a:xfrm>
            <a:off x="2895312" y="1204885"/>
            <a:ext cx="2515032" cy="27337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line) - Screen Only">
  <p:cSld name="Title Slide (1 line) - Screen Only">
    <p:bg>
      <p:bgPr>
        <a:solidFill>
          <a:srgbClr val="003E7F"/>
        </a:solidFill>
        <a:effectLst/>
      </p:bgPr>
    </p:bg>
    <p:spTree>
      <p:nvGrpSpPr>
        <p:cNvPr id="1" name="Shape 68"/>
        <p:cNvGrpSpPr/>
        <p:nvPr/>
      </p:nvGrpSpPr>
      <p:grpSpPr>
        <a:xfrm>
          <a:off x="0" y="0"/>
          <a:ext cx="0" cy="0"/>
          <a:chOff x="0" y="0"/>
          <a:chExt cx="0" cy="0"/>
        </a:xfrm>
      </p:grpSpPr>
      <p:sp>
        <p:nvSpPr>
          <p:cNvPr id="69" name="Google Shape;69;p15"/>
          <p:cNvSpPr/>
          <p:nvPr/>
        </p:nvSpPr>
        <p:spPr>
          <a:xfrm>
            <a:off x="0" y="0"/>
            <a:ext cx="9144000" cy="5143500"/>
          </a:xfrm>
          <a:prstGeom prst="rect">
            <a:avLst/>
          </a:prstGeom>
          <a:solidFill>
            <a:srgbClr val="003E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0" name="Google Shape;70;p15"/>
          <p:cNvSpPr txBox="1">
            <a:spLocks noGrp="1"/>
          </p:cNvSpPr>
          <p:nvPr>
            <p:ph type="ctrTitle"/>
          </p:nvPr>
        </p:nvSpPr>
        <p:spPr>
          <a:xfrm>
            <a:off x="1143000" y="1020461"/>
            <a:ext cx="6858000" cy="1790700"/>
          </a:xfrm>
          <a:prstGeom prst="rect">
            <a:avLst/>
          </a:prstGeom>
          <a:noFill/>
          <a:ln>
            <a:noFill/>
          </a:ln>
        </p:spPr>
        <p:txBody>
          <a:bodyPr spcFirstLastPara="1" wrap="square" lIns="91425" tIns="45700" rIns="91425" bIns="45700" anchor="b" anchorCtr="0">
            <a:normAutofit/>
          </a:bodyPr>
          <a:lstStyle>
            <a:lvl1pPr lvl="0" algn="ctr" rtl="0">
              <a:lnSpc>
                <a:spcPct val="75000"/>
              </a:lnSpc>
              <a:spcBef>
                <a:spcPts val="0"/>
              </a:spcBef>
              <a:spcAft>
                <a:spcPts val="0"/>
              </a:spcAft>
              <a:buClr>
                <a:schemeClr val="lt1"/>
              </a:buClr>
              <a:buSzPts val="6000"/>
              <a:buFont typeface="Arial"/>
              <a:buChar char="●"/>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5"/>
          <p:cNvSpPr txBox="1">
            <a:spLocks noGrp="1"/>
          </p:cNvSpPr>
          <p:nvPr>
            <p:ph type="subTitle" idx="1"/>
          </p:nvPr>
        </p:nvSpPr>
        <p:spPr>
          <a:xfrm>
            <a:off x="1143000" y="4645959"/>
            <a:ext cx="6858000" cy="3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lt1"/>
              </a:buClr>
              <a:buSzPts val="1350"/>
              <a:buNone/>
              <a:defRPr sz="1350">
                <a:solidFill>
                  <a:schemeClr val="lt1"/>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72" name="Google Shape;72;p15"/>
          <p:cNvSpPr txBox="1">
            <a:spLocks noGrp="1"/>
          </p:cNvSpPr>
          <p:nvPr>
            <p:ph type="body" idx="2"/>
          </p:nvPr>
        </p:nvSpPr>
        <p:spPr>
          <a:xfrm>
            <a:off x="1143000" y="2811071"/>
            <a:ext cx="6858000" cy="12345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750"/>
              </a:spcBef>
              <a:spcAft>
                <a:spcPts val="0"/>
              </a:spcAft>
              <a:buClr>
                <a:srgbClr val="A5A5A5"/>
              </a:buClr>
              <a:buSzPts val="2400"/>
              <a:buNone/>
              <a:defRPr sz="2400" b="1">
                <a:solidFill>
                  <a:srgbClr val="A5A5A5"/>
                </a:solidFill>
              </a:defRPr>
            </a:lvl1pPr>
            <a:lvl2pPr marL="914400" lvl="1" indent="-228600" algn="ctr" rtl="0">
              <a:lnSpc>
                <a:spcPct val="90000"/>
              </a:lnSpc>
              <a:spcBef>
                <a:spcPts val="375"/>
              </a:spcBef>
              <a:spcAft>
                <a:spcPts val="0"/>
              </a:spcAft>
              <a:buClr>
                <a:srgbClr val="898989"/>
              </a:buClr>
              <a:buSzPts val="2400"/>
              <a:buNone/>
              <a:defRPr sz="2400" b="1">
                <a:solidFill>
                  <a:srgbClr val="898989"/>
                </a:solidFill>
              </a:defRPr>
            </a:lvl2pPr>
            <a:lvl3pPr marL="1371600" lvl="2" indent="-228600" algn="ctr" rtl="0">
              <a:lnSpc>
                <a:spcPct val="90000"/>
              </a:lnSpc>
              <a:spcBef>
                <a:spcPts val="375"/>
              </a:spcBef>
              <a:spcAft>
                <a:spcPts val="0"/>
              </a:spcAft>
              <a:buClr>
                <a:srgbClr val="898989"/>
              </a:buClr>
              <a:buSzPts val="2400"/>
              <a:buNone/>
              <a:defRPr sz="2400" b="1">
                <a:solidFill>
                  <a:srgbClr val="898989"/>
                </a:solidFill>
              </a:defRPr>
            </a:lvl3pPr>
            <a:lvl4pPr marL="1828800" lvl="3" indent="-228600" algn="ctr" rtl="0">
              <a:lnSpc>
                <a:spcPct val="90000"/>
              </a:lnSpc>
              <a:spcBef>
                <a:spcPts val="375"/>
              </a:spcBef>
              <a:spcAft>
                <a:spcPts val="0"/>
              </a:spcAft>
              <a:buClr>
                <a:srgbClr val="898989"/>
              </a:buClr>
              <a:buSzPts val="2400"/>
              <a:buNone/>
              <a:defRPr sz="2400" b="1">
                <a:solidFill>
                  <a:srgbClr val="898989"/>
                </a:solidFill>
              </a:defRPr>
            </a:lvl4pPr>
            <a:lvl5pPr marL="2286000" lvl="4" indent="-228600" algn="ctr" rtl="0">
              <a:lnSpc>
                <a:spcPct val="90000"/>
              </a:lnSpc>
              <a:spcBef>
                <a:spcPts val="375"/>
              </a:spcBef>
              <a:spcAft>
                <a:spcPts val="0"/>
              </a:spcAft>
              <a:buClr>
                <a:srgbClr val="898989"/>
              </a:buClr>
              <a:buSzPts val="2400"/>
              <a:buNone/>
              <a:defRPr sz="2400" b="1">
                <a:solidFill>
                  <a:srgbClr val="898989"/>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73" name="Google Shape;73;p15"/>
          <p:cNvPicPr preferRelativeResize="0"/>
          <p:nvPr/>
        </p:nvPicPr>
        <p:blipFill rotWithShape="1">
          <a:blip r:embed="rId2">
            <a:alphaModFix/>
          </a:blip>
          <a:srcRect/>
          <a:stretch/>
        </p:blipFill>
        <p:spPr>
          <a:xfrm>
            <a:off x="3367338" y="519598"/>
            <a:ext cx="1806990" cy="4963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with Subtitle">
  <p:cSld name="Title and Content with Subtitle">
    <p:spTree>
      <p:nvGrpSpPr>
        <p:cNvPr id="1" name="Shape 74"/>
        <p:cNvGrpSpPr/>
        <p:nvPr/>
      </p:nvGrpSpPr>
      <p:grpSpPr>
        <a:xfrm>
          <a:off x="0" y="0"/>
          <a:ext cx="0" cy="0"/>
          <a:chOff x="0" y="0"/>
          <a:chExt cx="0" cy="0"/>
        </a:xfrm>
      </p:grpSpPr>
      <p:sp>
        <p:nvSpPr>
          <p:cNvPr id="75" name="Google Shape;75;p16"/>
          <p:cNvSpPr txBox="1">
            <a:spLocks noGrp="1"/>
          </p:cNvSpPr>
          <p:nvPr>
            <p:ph type="sldNum" idx="12"/>
          </p:nvPr>
        </p:nvSpPr>
        <p:spPr>
          <a:xfrm>
            <a:off x="6873352" y="4783386"/>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a:lvl1pPr>
            <a:lvl2pPr marL="0" marR="0" lvl="1" indent="0" algn="r" rtl="0">
              <a:spcBef>
                <a:spcPts val="0"/>
              </a:spcBef>
              <a:buNone/>
              <a:defRPr/>
            </a:lvl2pPr>
            <a:lvl3pPr marL="0" marR="0" lvl="2" indent="0" algn="r" rtl="0">
              <a:spcBef>
                <a:spcPts val="0"/>
              </a:spcBef>
              <a:buNone/>
              <a:defRPr/>
            </a:lvl3pPr>
            <a:lvl4pPr marL="0" marR="0" lvl="3" indent="0" algn="r" rtl="0">
              <a:spcBef>
                <a:spcPts val="0"/>
              </a:spcBef>
              <a:buNone/>
              <a:defRPr/>
            </a:lvl4pPr>
            <a:lvl5pPr marL="0" marR="0" lvl="4" indent="0" algn="r" rtl="0">
              <a:spcBef>
                <a:spcPts val="0"/>
              </a:spcBef>
              <a:buNone/>
              <a:defRPr/>
            </a:lvl5pPr>
            <a:lvl6pPr marL="0" marR="0" lvl="5" indent="0" algn="r" rtl="0">
              <a:spcBef>
                <a:spcPts val="0"/>
              </a:spcBef>
              <a:buNone/>
              <a:defRPr/>
            </a:lvl6pPr>
            <a:lvl7pPr marL="0" marR="0" lvl="6" indent="0" algn="r" rtl="0">
              <a:spcBef>
                <a:spcPts val="0"/>
              </a:spcBef>
              <a:buNone/>
              <a:defRPr/>
            </a:lvl7pPr>
            <a:lvl8pPr marL="0" marR="0" lvl="7" indent="0" algn="r" rtl="0">
              <a:spcBef>
                <a:spcPts val="0"/>
              </a:spcBef>
              <a:buNone/>
              <a:defRPr/>
            </a:lvl8pPr>
            <a:lvl9pPr marL="0" marR="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sz="900">
              <a:solidFill>
                <a:srgbClr val="89898B"/>
              </a:solidFill>
              <a:latin typeface="Arial"/>
              <a:ea typeface="Arial"/>
              <a:cs typeface="Arial"/>
              <a:sym typeface="Arial"/>
            </a:endParaRPr>
          </a:p>
        </p:txBody>
      </p:sp>
      <p:sp>
        <p:nvSpPr>
          <p:cNvPr id="76" name="Google Shape;76;p16"/>
          <p:cNvSpPr txBox="1">
            <a:spLocks noGrp="1"/>
          </p:cNvSpPr>
          <p:nvPr>
            <p:ph type="subTitle" idx="1"/>
          </p:nvPr>
        </p:nvSpPr>
        <p:spPr>
          <a:xfrm>
            <a:off x="628650" y="725631"/>
            <a:ext cx="7886700" cy="522000"/>
          </a:xfrm>
          <a:prstGeom prst="rect">
            <a:avLst/>
          </a:prstGeom>
          <a:noFill/>
          <a:ln>
            <a:noFill/>
          </a:ln>
        </p:spPr>
        <p:txBody>
          <a:bodyPr spcFirstLastPara="1" wrap="square" lIns="91425" tIns="45700" rIns="91425" bIns="45700" anchor="t" anchorCtr="1">
            <a:normAutofit/>
          </a:bodyPr>
          <a:lstStyle>
            <a:lvl1pPr lvl="0" algn="ctr" rtl="0">
              <a:lnSpc>
                <a:spcPct val="90000"/>
              </a:lnSpc>
              <a:spcBef>
                <a:spcPts val="750"/>
              </a:spcBef>
              <a:spcAft>
                <a:spcPts val="0"/>
              </a:spcAft>
              <a:buClr>
                <a:srgbClr val="898989"/>
              </a:buClr>
              <a:buSzPts val="1575"/>
              <a:buNone/>
              <a:defRPr sz="1575" b="1">
                <a:solidFill>
                  <a:srgbClr val="898989"/>
                </a:solidFill>
              </a:defRPr>
            </a:lvl1pPr>
            <a:lvl2pPr lvl="1" algn="l" rtl="0">
              <a:lnSpc>
                <a:spcPct val="90000"/>
              </a:lnSpc>
              <a:spcBef>
                <a:spcPts val="375"/>
              </a:spcBef>
              <a:spcAft>
                <a:spcPts val="0"/>
              </a:spcAft>
              <a:buClr>
                <a:schemeClr val="dk1"/>
              </a:buClr>
              <a:buSzPts val="1800"/>
              <a:buChar char="○"/>
              <a:defRPr/>
            </a:lvl2pPr>
            <a:lvl3pPr lvl="2" algn="l" rtl="0">
              <a:lnSpc>
                <a:spcPct val="90000"/>
              </a:lnSpc>
              <a:spcBef>
                <a:spcPts val="375"/>
              </a:spcBef>
              <a:spcAft>
                <a:spcPts val="0"/>
              </a:spcAft>
              <a:buClr>
                <a:schemeClr val="dk1"/>
              </a:buClr>
              <a:buSzPts val="1800"/>
              <a:buChar char="■"/>
              <a:defRPr/>
            </a:lvl3pPr>
            <a:lvl4pPr lvl="3" algn="l" rtl="0">
              <a:lnSpc>
                <a:spcPct val="90000"/>
              </a:lnSpc>
              <a:spcBef>
                <a:spcPts val="375"/>
              </a:spcBef>
              <a:spcAft>
                <a:spcPts val="0"/>
              </a:spcAft>
              <a:buClr>
                <a:schemeClr val="dk1"/>
              </a:buClr>
              <a:buSzPts val="1800"/>
              <a:buChar char="●"/>
              <a:defRPr/>
            </a:lvl4pPr>
            <a:lvl5pPr lvl="4" algn="l" rtl="0">
              <a:lnSpc>
                <a:spcPct val="90000"/>
              </a:lnSpc>
              <a:spcBef>
                <a:spcPts val="375"/>
              </a:spcBef>
              <a:spcAft>
                <a:spcPts val="0"/>
              </a:spcAft>
              <a:buClr>
                <a:schemeClr val="dk1"/>
              </a:buClr>
              <a:buSzPts val="1800"/>
              <a:buChar char="○"/>
              <a:defRPr/>
            </a:lvl5pPr>
            <a:lvl6pPr lvl="5" algn="l" rtl="0">
              <a:lnSpc>
                <a:spcPct val="90000"/>
              </a:lnSpc>
              <a:spcBef>
                <a:spcPts val="375"/>
              </a:spcBef>
              <a:spcAft>
                <a:spcPts val="0"/>
              </a:spcAft>
              <a:buClr>
                <a:schemeClr val="dk1"/>
              </a:buClr>
              <a:buSzPts val="1800"/>
              <a:buChar char="■"/>
              <a:defRPr/>
            </a:lvl6pPr>
            <a:lvl7pPr lvl="6" algn="l" rtl="0">
              <a:lnSpc>
                <a:spcPct val="90000"/>
              </a:lnSpc>
              <a:spcBef>
                <a:spcPts val="375"/>
              </a:spcBef>
              <a:spcAft>
                <a:spcPts val="0"/>
              </a:spcAft>
              <a:buClr>
                <a:schemeClr val="dk1"/>
              </a:buClr>
              <a:buSzPts val="1800"/>
              <a:buChar char="●"/>
              <a:defRPr/>
            </a:lvl7pPr>
            <a:lvl8pPr lvl="7" algn="l" rtl="0">
              <a:lnSpc>
                <a:spcPct val="90000"/>
              </a:lnSpc>
              <a:spcBef>
                <a:spcPts val="375"/>
              </a:spcBef>
              <a:spcAft>
                <a:spcPts val="0"/>
              </a:spcAft>
              <a:buClr>
                <a:schemeClr val="dk1"/>
              </a:buClr>
              <a:buSzPts val="1800"/>
              <a:buChar char="○"/>
              <a:defRPr/>
            </a:lvl8pPr>
            <a:lvl9pPr lvl="8"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pter Slide - Screen Only">
  <p:cSld name="TITLE_1">
    <p:bg>
      <p:bgPr>
        <a:solidFill>
          <a:srgbClr val="003E7F"/>
        </a:solidFill>
        <a:effectLst/>
      </p:bgPr>
    </p:bg>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rgbClr val="007E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9" name="Google Shape;79;p17"/>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Clr>
                <a:schemeClr val="lt1"/>
              </a:buClr>
              <a:buSzPts val="4500"/>
              <a:buFont typeface="Arial"/>
              <a:buChar char="●"/>
              <a:defRPr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7"/>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D8D8D8"/>
              </a:buClr>
              <a:buSzPts val="1800"/>
              <a:buNone/>
              <a:defRPr sz="1800" b="1">
                <a:solidFill>
                  <a:srgbClr val="D8D8D8"/>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p:cSld name="TITLE_ONLY_1">
    <p:spTree>
      <p:nvGrpSpPr>
        <p:cNvPr id="1" name="Shape 8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pter Slide - Screen Only 1">
  <p:cSld name="Chapter Slide - Screen Only">
    <p:bg>
      <p:bgPr>
        <a:solidFill>
          <a:srgbClr val="003E7F"/>
        </a:solidFill>
        <a:effectLst/>
      </p:bgPr>
    </p:bg>
    <p:spTree>
      <p:nvGrpSpPr>
        <p:cNvPr id="1"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rgbClr val="007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4" name="Google Shape;84;p19"/>
          <p:cNvSpPr txBox="1">
            <a:spLocks noGrp="1"/>
          </p:cNvSpPr>
          <p:nvPr>
            <p:ph type="ctrTitle"/>
          </p:nvPr>
        </p:nvSpPr>
        <p:spPr>
          <a:xfrm>
            <a:off x="1143000" y="1676400"/>
            <a:ext cx="6858000" cy="1790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500"/>
              <a:buFont typeface="Arial"/>
              <a:buChar char="●"/>
              <a:defRPr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se for Awards Slides">
  <p:cSld name="Use for Awards Slides">
    <p:spTree>
      <p:nvGrpSpPr>
        <p:cNvPr id="1" name="Shape 85"/>
        <p:cNvGrpSpPr/>
        <p:nvPr/>
      </p:nvGrpSpPr>
      <p:grpSpPr>
        <a:xfrm>
          <a:off x="0" y="0"/>
          <a:ext cx="0" cy="0"/>
          <a:chOff x="0" y="0"/>
          <a:chExt cx="0" cy="0"/>
        </a:xfrm>
      </p:grpSpPr>
      <p:sp>
        <p:nvSpPr>
          <p:cNvPr id="86" name="Google Shape;86;p20"/>
          <p:cNvSpPr/>
          <p:nvPr/>
        </p:nvSpPr>
        <p:spPr>
          <a:xfrm>
            <a:off x="0" y="1518503"/>
            <a:ext cx="9144000" cy="2781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Calibri"/>
              <a:ea typeface="Calibri"/>
              <a:cs typeface="Calibri"/>
              <a:sym typeface="Calibri"/>
            </a:endParaRPr>
          </a:p>
        </p:txBody>
      </p:sp>
      <p:sp>
        <p:nvSpPr>
          <p:cNvPr id="87" name="Google Shape;87;p20"/>
          <p:cNvSpPr/>
          <p:nvPr/>
        </p:nvSpPr>
        <p:spPr>
          <a:xfrm>
            <a:off x="0" y="891476"/>
            <a:ext cx="9144000" cy="11172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Calibri"/>
              <a:ea typeface="Calibri"/>
              <a:cs typeface="Calibri"/>
              <a:sym typeface="Calibri"/>
            </a:endParaRPr>
          </a:p>
        </p:txBody>
      </p:sp>
      <p:pic>
        <p:nvPicPr>
          <p:cNvPr id="88" name="Google Shape;88;p20" descr="Award ribbon with star"/>
          <p:cNvPicPr preferRelativeResize="0"/>
          <p:nvPr/>
        </p:nvPicPr>
        <p:blipFill rotWithShape="1">
          <a:blip r:embed="rId2">
            <a:alphaModFix/>
          </a:blip>
          <a:srcRect l="28056" t="19222" r="28798" b="17377"/>
          <a:stretch/>
        </p:blipFill>
        <p:spPr>
          <a:xfrm>
            <a:off x="544330" y="1687924"/>
            <a:ext cx="791760" cy="1202846"/>
          </a:xfrm>
          <a:prstGeom prst="rect">
            <a:avLst/>
          </a:prstGeom>
          <a:noFill/>
          <a:ln>
            <a:noFill/>
          </a:ln>
          <a:effectLst>
            <a:outerShdw blurRad="50800" dist="38100" dir="2700000" algn="tl" rotWithShape="0">
              <a:srgbClr val="000000">
                <a:alpha val="40000"/>
              </a:srgbClr>
            </a:outerShdw>
          </a:effectLst>
        </p:spPr>
      </p:pic>
      <p:sp>
        <p:nvSpPr>
          <p:cNvPr id="89" name="Google Shape;89;p20"/>
          <p:cNvSpPr/>
          <p:nvPr/>
        </p:nvSpPr>
        <p:spPr>
          <a:xfrm>
            <a:off x="1" y="-99787"/>
            <a:ext cx="9144000" cy="497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0" name="Google Shape;90;p20"/>
          <p:cNvSpPr txBox="1">
            <a:spLocks noGrp="1"/>
          </p:cNvSpPr>
          <p:nvPr>
            <p:ph type="title"/>
          </p:nvPr>
        </p:nvSpPr>
        <p:spPr>
          <a:xfrm>
            <a:off x="1407319" y="1238745"/>
            <a:ext cx="7107900" cy="449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2700"/>
              <a:buFont typeface="Arial"/>
              <a:buChar char="●"/>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1407318" y="2177923"/>
            <a:ext cx="7107900" cy="2346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14325" algn="l" rtl="0">
              <a:lnSpc>
                <a:spcPct val="90000"/>
              </a:lnSpc>
              <a:spcBef>
                <a:spcPts val="375"/>
              </a:spcBef>
              <a:spcAft>
                <a:spcPts val="0"/>
              </a:spcAft>
              <a:buClr>
                <a:schemeClr val="dk1"/>
              </a:buClr>
              <a:buSzPts val="1350"/>
              <a:buChar char="○"/>
              <a:defRPr sz="1350"/>
            </a:lvl2pPr>
            <a:lvl3pPr marL="1371600" lvl="2" indent="-304800" algn="l" rtl="0">
              <a:lnSpc>
                <a:spcPct val="90000"/>
              </a:lnSpc>
              <a:spcBef>
                <a:spcPts val="375"/>
              </a:spcBef>
              <a:spcAft>
                <a:spcPts val="0"/>
              </a:spcAft>
              <a:buClr>
                <a:schemeClr val="dk1"/>
              </a:buClr>
              <a:buSzPts val="1200"/>
              <a:buChar char="■"/>
              <a:defRPr sz="1200"/>
            </a:lvl3pPr>
            <a:lvl4pPr marL="1828800" lvl="3" indent="-295275" algn="l" rtl="0">
              <a:lnSpc>
                <a:spcPct val="90000"/>
              </a:lnSpc>
              <a:spcBef>
                <a:spcPts val="375"/>
              </a:spcBef>
              <a:spcAft>
                <a:spcPts val="0"/>
              </a:spcAft>
              <a:buClr>
                <a:schemeClr val="dk1"/>
              </a:buClr>
              <a:buSzPts val="1050"/>
              <a:buChar char="●"/>
              <a:defRPr sz="1050"/>
            </a:lvl4pPr>
            <a:lvl5pPr marL="2286000" lvl="4" indent="-285750" algn="l" rtl="0">
              <a:lnSpc>
                <a:spcPct val="90000"/>
              </a:lnSpc>
              <a:spcBef>
                <a:spcPts val="375"/>
              </a:spcBef>
              <a:spcAft>
                <a:spcPts val="0"/>
              </a:spcAft>
              <a:buClr>
                <a:schemeClr val="dk1"/>
              </a:buClr>
              <a:buSzPts val="900"/>
              <a:buChar char="○"/>
              <a:defRPr sz="90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2" name="Google Shape;92;p20"/>
          <p:cNvSpPr txBox="1">
            <a:spLocks noGrp="1"/>
          </p:cNvSpPr>
          <p:nvPr>
            <p:ph type="subTitle" idx="2"/>
          </p:nvPr>
        </p:nvSpPr>
        <p:spPr>
          <a:xfrm>
            <a:off x="1336091" y="490179"/>
            <a:ext cx="7179300" cy="1767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750"/>
              </a:spcBef>
              <a:spcAft>
                <a:spcPts val="0"/>
              </a:spcAft>
              <a:buClr>
                <a:srgbClr val="CC0000"/>
              </a:buClr>
              <a:buSzPts val="1800"/>
              <a:buNone/>
              <a:defRPr sz="1800" b="1">
                <a:solidFill>
                  <a:srgbClr val="CC0000"/>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93" name="Google Shape;93;p20"/>
          <p:cNvSpPr txBox="1"/>
          <p:nvPr/>
        </p:nvSpPr>
        <p:spPr>
          <a:xfrm>
            <a:off x="6796510" y="4634037"/>
            <a:ext cx="20574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US" sz="900">
                <a:solidFill>
                  <a:srgbClr val="969696"/>
                </a:solidFill>
                <a:latin typeface="Arial"/>
                <a:ea typeface="Arial"/>
                <a:cs typeface="Arial"/>
                <a:sym typeface="Arial"/>
              </a:rPr>
              <a:t>‹#›</a:t>
            </a:fld>
            <a:endParaRPr sz="900">
              <a:solidFill>
                <a:srgbClr val="969696"/>
              </a:solidFill>
              <a:latin typeface="Arial"/>
              <a:ea typeface="Arial"/>
              <a:cs typeface="Arial"/>
              <a:sym typeface="Arial"/>
            </a:endParaRPr>
          </a:p>
        </p:txBody>
      </p:sp>
      <p:grpSp>
        <p:nvGrpSpPr>
          <p:cNvPr id="94" name="Google Shape;94;p20" descr="&quot;&quot;"/>
          <p:cNvGrpSpPr/>
          <p:nvPr/>
        </p:nvGrpSpPr>
        <p:grpSpPr>
          <a:xfrm>
            <a:off x="110403" y="89627"/>
            <a:ext cx="8919225" cy="247275"/>
            <a:chOff x="147204" y="119502"/>
            <a:chExt cx="11892300" cy="329700"/>
          </a:xfrm>
        </p:grpSpPr>
        <p:sp>
          <p:nvSpPr>
            <p:cNvPr id="95" name="Google Shape;95;p20"/>
            <p:cNvSpPr/>
            <p:nvPr/>
          </p:nvSpPr>
          <p:spPr>
            <a:xfrm>
              <a:off x="11913204" y="119502"/>
              <a:ext cx="126300" cy="3297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6" name="Google Shape;96;p20"/>
            <p:cNvSpPr/>
            <p:nvPr/>
          </p:nvSpPr>
          <p:spPr>
            <a:xfrm rot="5400000">
              <a:off x="5967054" y="-5700348"/>
              <a:ext cx="126300" cy="117660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7" name="Google Shape;97;p20"/>
            <p:cNvSpPr/>
            <p:nvPr/>
          </p:nvSpPr>
          <p:spPr>
            <a:xfrm>
              <a:off x="147204" y="119502"/>
              <a:ext cx="126300" cy="3297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 with Subtitle">
  <p:cSld name="Title and Content - with Subtitle">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628650" y="276456"/>
            <a:ext cx="7886700" cy="4491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rgbClr val="003F80"/>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1"/>
          <p:cNvSpPr txBox="1">
            <a:spLocks noGrp="1"/>
          </p:cNvSpPr>
          <p:nvPr>
            <p:ph type="body" idx="1"/>
          </p:nvPr>
        </p:nvSpPr>
        <p:spPr>
          <a:xfrm>
            <a:off x="628650" y="1189311"/>
            <a:ext cx="7886700" cy="3335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1" name="Google Shape;101;p21"/>
          <p:cNvSpPr txBox="1">
            <a:spLocks noGrp="1"/>
          </p:cNvSpPr>
          <p:nvPr>
            <p:ph type="dt" idx="10"/>
          </p:nvPr>
        </p:nvSpPr>
        <p:spPr>
          <a:xfrm>
            <a:off x="417815" y="4645730"/>
            <a:ext cx="17958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21"/>
          <p:cNvSpPr txBox="1">
            <a:spLocks noGrp="1"/>
          </p:cNvSpPr>
          <p:nvPr>
            <p:ph type="ftr" idx="11"/>
          </p:nvPr>
        </p:nvSpPr>
        <p:spPr>
          <a:xfrm>
            <a:off x="3028950" y="4645730"/>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21"/>
          <p:cNvSpPr txBox="1">
            <a:spLocks noGrp="1"/>
          </p:cNvSpPr>
          <p:nvPr>
            <p:ph type="sldNum" idx="12"/>
          </p:nvPr>
        </p:nvSpPr>
        <p:spPr>
          <a:xfrm>
            <a:off x="6796510" y="4645730"/>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21"/>
          <p:cNvSpPr txBox="1">
            <a:spLocks noGrp="1"/>
          </p:cNvSpPr>
          <p:nvPr>
            <p:ph type="subTitle" idx="2"/>
          </p:nvPr>
        </p:nvSpPr>
        <p:spPr>
          <a:xfrm>
            <a:off x="628650" y="725634"/>
            <a:ext cx="7886700" cy="5220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898989"/>
              </a:buClr>
              <a:buSzPts val="1575"/>
              <a:buNone/>
              <a:defRPr sz="1575" b="1">
                <a:solidFill>
                  <a:srgbClr val="898989"/>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hapter Slide - Screen Only 2">
  <p:cSld name="TITLE_2">
    <p:bg>
      <p:bgPr>
        <a:solidFill>
          <a:srgbClr val="007EB4"/>
        </a:soli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Clr>
                <a:schemeClr val="lt1"/>
              </a:buClr>
              <a:buSzPts val="4500"/>
              <a:buFont typeface="Arial"/>
              <a:buChar char="●"/>
              <a:defRPr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2"/>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D8D8D8"/>
              </a:buClr>
              <a:buSzPts val="1800"/>
              <a:buNone/>
              <a:defRPr sz="1800" b="1">
                <a:solidFill>
                  <a:srgbClr val="D8D8D8"/>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23">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hyperlink" Target="https://www.sba.gov/wosbready" TargetMode="External"/><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dsbs.sba.gov/"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eb.sba.gov/pro-net/search/dsp_dsbs.cf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www.federalregister.gov/documents/2022/11/29/2022-25508/veteran-owned-small-business-and-service-disabled-veteran-owned-small-business-certification"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veterans.certify.sb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urrent/title-38/chapter-I/part-74"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hyperlink" Target="https://sba.gov/vetcert" TargetMode="External"/><Relationship Id="rId4" Type="http://schemas.openxmlformats.org/officeDocument/2006/relationships/hyperlink" Target="https://www.sba.gov/brand/assets/sba/resource-partners/Preparing-for-certification-VetCertFactSheet-508c.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hyperlink" Target="http://www.sba.gov/" TargetMode="External"/><Relationship Id="rId4" Type="http://schemas.openxmlformats.org/officeDocument/2006/relationships/hyperlink" Target="https://www.apexaccelerators.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www.census.gov/eos/www/naics" TargetMode="Externa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114" name="Google Shape;114;p23" descr="Small Business Works logo"/>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115" name="Google Shape;115;p23"/>
          <p:cNvSpPr txBox="1">
            <a:spLocks noGrp="1"/>
          </p:cNvSpPr>
          <p:nvPr>
            <p:ph type="title" idx="4294967295"/>
          </p:nvPr>
        </p:nvSpPr>
        <p:spPr>
          <a:xfrm>
            <a:off x="2571750" y="2091875"/>
            <a:ext cx="6039000" cy="16317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59A8"/>
                </a:solidFill>
                <a:effectLst/>
                <a:uLnTx/>
                <a:uFillTx/>
                <a:latin typeface="Arial"/>
                <a:ea typeface="Arial"/>
                <a:cs typeface="Arial"/>
                <a:sym typeface="Arial"/>
              </a:rPr>
              <a:t>Small Business Works 2024</a:t>
            </a: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 </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GSA OSDBU A.C.T.S on Maximizing Small Business Opportunities</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116" name="Google Shape;116;p23" descr="GSA Starmark"/>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628650" y="165428"/>
            <a:ext cx="7886700" cy="449100"/>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2E6D"/>
              </a:buClr>
              <a:buSzPts val="2800"/>
              <a:buFont typeface="Arial"/>
              <a:buNone/>
            </a:pPr>
            <a:r>
              <a:rPr lang="en-US" sz="3200" b="1" i="0" u="none" strike="noStrike" cap="none">
                <a:solidFill>
                  <a:srgbClr val="0059A8"/>
                </a:solidFill>
                <a:latin typeface="Arial"/>
                <a:ea typeface="Arial"/>
                <a:cs typeface="Arial"/>
                <a:sym typeface="Arial"/>
              </a:rPr>
              <a:t>Is Your Business Ready?</a:t>
            </a:r>
            <a:endParaRPr sz="3200">
              <a:solidFill>
                <a:srgbClr val="0059A8"/>
              </a:solidFill>
            </a:endParaRPr>
          </a:p>
        </p:txBody>
      </p:sp>
      <p:pic>
        <p:nvPicPr>
          <p:cNvPr id="264" name="Google Shape;264;p32" descr="Image of a daily planner with the caption &quot;Are you ready?&quot;"/>
          <p:cNvPicPr preferRelativeResize="0"/>
          <p:nvPr/>
        </p:nvPicPr>
        <p:blipFill rotWithShape="1">
          <a:blip r:embed="rId3">
            <a:alphaModFix/>
          </a:blip>
          <a:srcRect l="20590"/>
          <a:stretch/>
        </p:blipFill>
        <p:spPr>
          <a:xfrm>
            <a:off x="0" y="647600"/>
            <a:ext cx="6495899" cy="4007801"/>
          </a:xfrm>
          <a:prstGeom prst="rect">
            <a:avLst/>
          </a:prstGeom>
          <a:noFill/>
          <a:ln>
            <a:noFill/>
          </a:ln>
        </p:spPr>
      </p:pic>
      <p:sp>
        <p:nvSpPr>
          <p:cNvPr id="265" name="Google Shape;265;p32" descr="Does the Government…&#10;Buy what you sell&#10;"/>
          <p:cNvSpPr/>
          <p:nvPr/>
        </p:nvSpPr>
        <p:spPr>
          <a:xfrm>
            <a:off x="5077600" y="657775"/>
            <a:ext cx="4066500" cy="3997500"/>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p32" descr="Does the Government…&#10;Buy what you sell&#10;"/>
          <p:cNvSpPr/>
          <p:nvPr/>
        </p:nvSpPr>
        <p:spPr>
          <a:xfrm flipH="1">
            <a:off x="5074436" y="708582"/>
            <a:ext cx="4072800" cy="850200"/>
          </a:xfrm>
          <a:custGeom>
            <a:avLst/>
            <a:gdLst/>
            <a:ahLst/>
            <a:cxnLst/>
            <a:rect l="l" t="t" r="r" b="b"/>
            <a:pathLst>
              <a:path w="120000" h="120000" extrusionOk="0">
                <a:moveTo>
                  <a:pt x="0" y="0"/>
                </a:moveTo>
                <a:lnTo>
                  <a:pt x="114434" y="0"/>
                </a:lnTo>
                <a:lnTo>
                  <a:pt x="120000" y="20000"/>
                </a:lnTo>
                <a:lnTo>
                  <a:pt x="120000" y="120000"/>
                </a:lnTo>
                <a:lnTo>
                  <a:pt x="0" y="120000"/>
                </a:lnTo>
                <a:close/>
              </a:path>
            </a:pathLst>
          </a:custGeom>
          <a:solidFill>
            <a:srgbClr val="002E6D"/>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 name="Google Shape;270;p32"/>
          <p:cNvSpPr txBox="1"/>
          <p:nvPr/>
        </p:nvSpPr>
        <p:spPr>
          <a:xfrm>
            <a:off x="5261630" y="810420"/>
            <a:ext cx="3147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US" sz="1900" b="1" i="0" u="none" strike="noStrike" cap="none" dirty="0">
                <a:solidFill>
                  <a:srgbClr val="FFFFFF"/>
                </a:solidFill>
                <a:latin typeface="Arial"/>
                <a:ea typeface="Arial"/>
                <a:cs typeface="Arial"/>
                <a:sym typeface="Arial"/>
              </a:rPr>
              <a:t>Does the Government…</a:t>
            </a:r>
            <a:endParaRPr sz="19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1700" b="0" i="0" u="none" strike="noStrike" cap="none" dirty="0">
                <a:solidFill>
                  <a:srgbClr val="FFFFFF"/>
                </a:solidFill>
                <a:latin typeface="Arial"/>
                <a:ea typeface="Arial"/>
                <a:cs typeface="Arial"/>
                <a:sym typeface="Arial"/>
              </a:rPr>
              <a:t>Buy what you sell</a:t>
            </a:r>
            <a:endParaRPr sz="1700" b="0" i="0" u="none" strike="noStrike" cap="none" dirty="0">
              <a:solidFill>
                <a:srgbClr val="FFFFFF"/>
              </a:solidFill>
              <a:latin typeface="Arial"/>
              <a:ea typeface="Arial"/>
              <a:cs typeface="Arial"/>
              <a:sym typeface="Arial"/>
            </a:endParaRPr>
          </a:p>
        </p:txBody>
      </p:sp>
      <p:sp>
        <p:nvSpPr>
          <p:cNvPr id="271" name="Google Shape;271;p32" descr="Do you have…&#10;Federal contracting experience&#10;Cash, inventory, working capital&#10;"/>
          <p:cNvSpPr/>
          <p:nvPr/>
        </p:nvSpPr>
        <p:spPr>
          <a:xfrm flipH="1">
            <a:off x="5067827" y="1743893"/>
            <a:ext cx="4079400" cy="850200"/>
          </a:xfrm>
          <a:custGeom>
            <a:avLst/>
            <a:gdLst/>
            <a:ahLst/>
            <a:cxnLst/>
            <a:rect l="l" t="t" r="r" b="b"/>
            <a:pathLst>
              <a:path w="120000" h="120000" extrusionOk="0">
                <a:moveTo>
                  <a:pt x="0" y="0"/>
                </a:moveTo>
                <a:lnTo>
                  <a:pt x="114443" y="0"/>
                </a:lnTo>
                <a:lnTo>
                  <a:pt x="120000" y="20000"/>
                </a:lnTo>
                <a:lnTo>
                  <a:pt x="120000" y="120000"/>
                </a:lnTo>
                <a:lnTo>
                  <a:pt x="0" y="120000"/>
                </a:lnTo>
                <a:close/>
              </a:path>
            </a:pathLst>
          </a:custGeom>
          <a:solidFill>
            <a:srgbClr val="CC00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2" name="Google Shape;272;p32"/>
          <p:cNvSpPr txBox="1"/>
          <p:nvPr/>
        </p:nvSpPr>
        <p:spPr>
          <a:xfrm>
            <a:off x="5261622" y="1743893"/>
            <a:ext cx="4431000" cy="90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US" sz="1900" b="1" i="0" u="none" strike="noStrike" cap="none" dirty="0">
                <a:solidFill>
                  <a:srgbClr val="FFFFFF"/>
                </a:solidFill>
                <a:latin typeface="Arial"/>
                <a:ea typeface="Arial"/>
                <a:cs typeface="Arial"/>
                <a:sym typeface="Arial"/>
              </a:rPr>
              <a:t>Do you have…</a:t>
            </a:r>
            <a:endParaRPr sz="19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1700" b="0" i="0" u="none" strike="noStrike" cap="none" dirty="0">
                <a:solidFill>
                  <a:srgbClr val="FFFFFF"/>
                </a:solidFill>
                <a:latin typeface="Arial"/>
                <a:ea typeface="Arial"/>
                <a:cs typeface="Arial"/>
                <a:sym typeface="Arial"/>
              </a:rPr>
              <a:t>Federal contracting experience</a:t>
            </a:r>
            <a:endParaRPr sz="1100" dirty="0"/>
          </a:p>
          <a:p>
            <a:pPr marL="0" marR="0" lvl="0" indent="0" algn="l" rtl="0">
              <a:lnSpc>
                <a:spcPct val="100000"/>
              </a:lnSpc>
              <a:spcBef>
                <a:spcPts val="0"/>
              </a:spcBef>
              <a:spcAft>
                <a:spcPts val="0"/>
              </a:spcAft>
              <a:buClr>
                <a:srgbClr val="FFFFFF"/>
              </a:buClr>
              <a:buSzPts val="2000"/>
              <a:buFont typeface="Arial"/>
              <a:buNone/>
            </a:pPr>
            <a:r>
              <a:rPr lang="en-US" sz="1700" b="0" i="0" u="none" strike="noStrike" cap="none" dirty="0">
                <a:solidFill>
                  <a:srgbClr val="FFFFFF"/>
                </a:solidFill>
                <a:latin typeface="Arial"/>
                <a:ea typeface="Arial"/>
                <a:cs typeface="Arial"/>
                <a:sym typeface="Arial"/>
              </a:rPr>
              <a:t>Cash, inventory, working capital</a:t>
            </a:r>
            <a:endParaRPr sz="1100" dirty="0"/>
          </a:p>
        </p:txBody>
      </p:sp>
      <p:sp>
        <p:nvSpPr>
          <p:cNvPr id="273" name="Google Shape;273;p32" descr="Are you capable…&#10;Of fulfilling a government contract&#10;"/>
          <p:cNvSpPr/>
          <p:nvPr/>
        </p:nvSpPr>
        <p:spPr>
          <a:xfrm flipH="1">
            <a:off x="5067899" y="2778649"/>
            <a:ext cx="4076100" cy="850200"/>
          </a:xfrm>
          <a:custGeom>
            <a:avLst/>
            <a:gdLst/>
            <a:ahLst/>
            <a:cxnLst/>
            <a:rect l="l" t="t" r="r" b="b"/>
            <a:pathLst>
              <a:path w="120000" h="120000" extrusionOk="0">
                <a:moveTo>
                  <a:pt x="0" y="0"/>
                </a:moveTo>
                <a:lnTo>
                  <a:pt x="114439" y="0"/>
                </a:lnTo>
                <a:lnTo>
                  <a:pt x="120000" y="20000"/>
                </a:lnTo>
                <a:lnTo>
                  <a:pt x="120000" y="120000"/>
                </a:lnTo>
                <a:lnTo>
                  <a:pt x="0" y="120000"/>
                </a:lnTo>
                <a:close/>
              </a:path>
            </a:pathLst>
          </a:custGeom>
          <a:solidFill>
            <a:srgbClr val="002E6D"/>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32"/>
          <p:cNvSpPr txBox="1"/>
          <p:nvPr/>
        </p:nvSpPr>
        <p:spPr>
          <a:xfrm>
            <a:off x="5233810" y="2890467"/>
            <a:ext cx="3756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US" sz="1900" b="1" i="0" u="none" strike="noStrike" cap="none" dirty="0">
                <a:solidFill>
                  <a:srgbClr val="FFFFFF"/>
                </a:solidFill>
                <a:latin typeface="Arial"/>
                <a:ea typeface="Arial"/>
                <a:cs typeface="Arial"/>
                <a:sym typeface="Arial"/>
              </a:rPr>
              <a:t>Are you capable…</a:t>
            </a:r>
            <a:endParaRPr sz="19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1700" b="0" i="0" u="none" strike="noStrike" cap="none" dirty="0">
                <a:solidFill>
                  <a:srgbClr val="FFFFFF"/>
                </a:solidFill>
                <a:latin typeface="Arial"/>
                <a:ea typeface="Arial"/>
                <a:cs typeface="Arial"/>
                <a:sym typeface="Arial"/>
              </a:rPr>
              <a:t>Of fulfilling a government contract</a:t>
            </a:r>
            <a:endParaRPr sz="1700" b="0" i="0" u="none" strike="noStrike" cap="none" dirty="0">
              <a:solidFill>
                <a:srgbClr val="FFFFFF"/>
              </a:solidFill>
              <a:latin typeface="Arial"/>
              <a:ea typeface="Arial"/>
              <a:cs typeface="Arial"/>
              <a:sym typeface="Arial"/>
            </a:endParaRPr>
          </a:p>
        </p:txBody>
      </p:sp>
      <p:sp>
        <p:nvSpPr>
          <p:cNvPr id="275" name="Google Shape;275;p32" descr="Do you know…&#10;Where to find contracting opportunities&#10;"/>
          <p:cNvSpPr/>
          <p:nvPr/>
        </p:nvSpPr>
        <p:spPr>
          <a:xfrm flipH="1">
            <a:off x="5077488" y="3805209"/>
            <a:ext cx="4069200" cy="850200"/>
          </a:xfrm>
          <a:custGeom>
            <a:avLst/>
            <a:gdLst/>
            <a:ahLst/>
            <a:cxnLst/>
            <a:rect l="l" t="t" r="r" b="b"/>
            <a:pathLst>
              <a:path w="120000" h="120000" extrusionOk="0">
                <a:moveTo>
                  <a:pt x="0" y="0"/>
                </a:moveTo>
                <a:lnTo>
                  <a:pt x="114429" y="0"/>
                </a:lnTo>
                <a:lnTo>
                  <a:pt x="120000" y="20000"/>
                </a:lnTo>
                <a:lnTo>
                  <a:pt x="120000" y="120000"/>
                </a:lnTo>
                <a:lnTo>
                  <a:pt x="0" y="120000"/>
                </a:lnTo>
                <a:close/>
              </a:path>
            </a:pathLst>
          </a:custGeom>
          <a:solidFill>
            <a:srgbClr val="CC00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6" name="Google Shape;276;p32"/>
          <p:cNvSpPr txBox="1"/>
          <p:nvPr/>
        </p:nvSpPr>
        <p:spPr>
          <a:xfrm>
            <a:off x="5261622" y="3802418"/>
            <a:ext cx="3879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US" sz="1900" b="1" i="0" u="none" strike="noStrike" cap="none" dirty="0">
                <a:solidFill>
                  <a:srgbClr val="FFFFFF"/>
                </a:solidFill>
                <a:latin typeface="Arial"/>
                <a:ea typeface="Arial"/>
                <a:cs typeface="Arial"/>
                <a:sym typeface="Arial"/>
              </a:rPr>
              <a:t>Do you know…</a:t>
            </a:r>
            <a:endParaRPr sz="19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1700" b="0" i="0" u="none" strike="noStrike" cap="none" dirty="0">
                <a:solidFill>
                  <a:srgbClr val="FFFFFF"/>
                </a:solidFill>
                <a:latin typeface="Arial"/>
                <a:ea typeface="Arial"/>
                <a:cs typeface="Arial"/>
                <a:sym typeface="Arial"/>
              </a:rPr>
              <a:t>Where to find contracting opportunities</a:t>
            </a:r>
            <a:endParaRPr sz="17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par>
                                <p:cTn id="8" presetID="10" presetClass="entr" presetSubtype="0"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nodeType="with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500"/>
                                        <p:tgtEl>
                                          <p:spTgt spid="274"/>
                                        </p:tgtEl>
                                      </p:cBhvr>
                                    </p:animEffect>
                                  </p:childTnLst>
                                </p:cTn>
                              </p:par>
                              <p:par>
                                <p:cTn id="14" presetID="10" presetClass="entr" presetSubtype="0"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Effect transition="in" filter="fade">
                                      <p:cBhvr>
                                        <p:cTn id="16"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1"/>
        <p:cNvGrpSpPr/>
        <p:nvPr/>
      </p:nvGrpSpPr>
      <p:grpSpPr>
        <a:xfrm>
          <a:off x="0" y="0"/>
          <a:ext cx="0" cy="0"/>
          <a:chOff x="0" y="0"/>
          <a:chExt cx="0" cy="0"/>
        </a:xfrm>
      </p:grpSpPr>
      <p:sp>
        <p:nvSpPr>
          <p:cNvPr id="282" name="Google Shape;282;p33"/>
          <p:cNvSpPr txBox="1">
            <a:spLocks noGrp="1"/>
          </p:cNvSpPr>
          <p:nvPr>
            <p:ph type="ctrTitle"/>
          </p:nvPr>
        </p:nvSpPr>
        <p:spPr>
          <a:xfrm>
            <a:off x="1143000" y="1676400"/>
            <a:ext cx="6858000" cy="1790700"/>
          </a:xfrm>
          <a:prstGeom prst="rect">
            <a:avLst/>
          </a:prstGeom>
          <a:noFill/>
          <a:ln>
            <a:noFill/>
          </a:ln>
        </p:spPr>
        <p:txBody>
          <a:bodyPr spcFirstLastPara="1" wrap="square" lIns="91425" tIns="45700" rIns="91425" bIns="45700" anchor="ctr" anchorCtr="1">
            <a:normAutofit/>
          </a:bodyPr>
          <a:lstStyle/>
          <a:p>
            <a:pPr marL="0" lvl="0" indent="0" algn="ctr" rtl="0">
              <a:lnSpc>
                <a:spcPct val="70312"/>
              </a:lnSpc>
              <a:spcBef>
                <a:spcPts val="0"/>
              </a:spcBef>
              <a:spcAft>
                <a:spcPts val="0"/>
              </a:spcAft>
              <a:buClr>
                <a:schemeClr val="lt1"/>
              </a:buClr>
              <a:buSzPts val="4800"/>
              <a:buFont typeface="Arial"/>
              <a:buNone/>
            </a:pPr>
            <a:r>
              <a:rPr lang="en-US" sz="4800">
                <a:solidFill>
                  <a:schemeClr val="lt1"/>
                </a:solidFill>
              </a:rPr>
              <a:t>Certification Programs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4500"/>
              <a:buFont typeface="Arial"/>
              <a:buNone/>
            </a:pPr>
            <a:r>
              <a:rPr lang="en-US"/>
              <a:t>HUBZone Program Overview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descr="HUBZone Program Mission"/>
          <p:cNvSpPr/>
          <p:nvPr/>
        </p:nvSpPr>
        <p:spPr>
          <a:xfrm>
            <a:off x="0" y="916825"/>
            <a:ext cx="2830200" cy="33411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295" name="Google Shape;295;p35" descr="HUBZone Program description"/>
          <p:cNvSpPr/>
          <p:nvPr/>
        </p:nvSpPr>
        <p:spPr>
          <a:xfrm>
            <a:off x="2830083" y="1178189"/>
            <a:ext cx="6313800" cy="2679900"/>
          </a:xfrm>
          <a:prstGeom prst="rect">
            <a:avLst/>
          </a:prstGeom>
          <a:solidFill>
            <a:srgbClr val="E6EB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96" name="Google Shape;296;p35" descr="Store"/>
          <p:cNvSpPr/>
          <p:nvPr/>
        </p:nvSpPr>
        <p:spPr>
          <a:xfrm>
            <a:off x="365504" y="2057493"/>
            <a:ext cx="702300" cy="514500"/>
          </a:xfrm>
          <a:prstGeom prst="rect">
            <a:avLst/>
          </a:prstGeom>
          <a:blipFill rotWithShape="1">
            <a:blip r:embed="rId3">
              <a:alphaModFix/>
            </a:blip>
            <a:stretch>
              <a:fillRect/>
            </a:stretch>
          </a:blipFill>
          <a:ln w="12700" cap="flat" cmpd="sng">
            <a:solidFill>
              <a:srgbClr val="CC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97" name="Google Shape;297;p35"/>
          <p:cNvSpPr txBox="1">
            <a:spLocks noGrp="1"/>
          </p:cNvSpPr>
          <p:nvPr>
            <p:ph type="title"/>
          </p:nvPr>
        </p:nvSpPr>
        <p:spPr>
          <a:xfrm>
            <a:off x="304215" y="2799568"/>
            <a:ext cx="2438400" cy="1111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96428"/>
              <a:buFont typeface="Arial"/>
              <a:buNone/>
            </a:pPr>
            <a:r>
              <a:rPr lang="en-US" dirty="0">
                <a:solidFill>
                  <a:schemeClr val="lt1"/>
                </a:solidFill>
              </a:rPr>
              <a:t>HUBZone Program Mission</a:t>
            </a:r>
            <a:endParaRPr dirty="0"/>
          </a:p>
        </p:txBody>
      </p:sp>
      <p:sp>
        <p:nvSpPr>
          <p:cNvPr id="298" name="Google Shape;298;p35"/>
          <p:cNvSpPr txBox="1">
            <a:spLocks noGrp="1"/>
          </p:cNvSpPr>
          <p:nvPr>
            <p:ph type="subTitle" idx="1"/>
          </p:nvPr>
        </p:nvSpPr>
        <p:spPr>
          <a:xfrm>
            <a:off x="2616066" y="1798169"/>
            <a:ext cx="3465000" cy="20367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2E6D"/>
              </a:buClr>
              <a:buSzPts val="1031"/>
              <a:buFont typeface="Arial"/>
              <a:buNone/>
            </a:pPr>
            <a:endParaRPr sz="1131" b="0" i="0" u="none" strike="noStrike" cap="none">
              <a:solidFill>
                <a:schemeClr val="dk1"/>
              </a:solidFill>
              <a:latin typeface="Arial"/>
              <a:ea typeface="Arial"/>
              <a:cs typeface="Arial"/>
              <a:sym typeface="Arial"/>
            </a:endParaRPr>
          </a:p>
          <a:p>
            <a:pPr marL="514313" marR="0" lvl="1" indent="-147895" algn="l" rtl="0">
              <a:lnSpc>
                <a:spcPct val="100000"/>
              </a:lnSpc>
              <a:spcBef>
                <a:spcPts val="375"/>
              </a:spcBef>
              <a:spcAft>
                <a:spcPts val="0"/>
              </a:spcAft>
              <a:buClr>
                <a:schemeClr val="dk1"/>
              </a:buClr>
              <a:buSzPts val="1031"/>
              <a:buFont typeface="Arial"/>
              <a:buChar char="•"/>
            </a:pPr>
            <a:r>
              <a:rPr lang="en-US" sz="1131" b="1" i="0" u="none" strike="noStrike" cap="none">
                <a:solidFill>
                  <a:schemeClr val="dk1"/>
                </a:solidFill>
                <a:latin typeface="Arial"/>
                <a:ea typeface="Arial"/>
                <a:cs typeface="Arial"/>
                <a:sym typeface="Arial"/>
              </a:rPr>
              <a:t>Federal Government </a:t>
            </a:r>
            <a:r>
              <a:rPr lang="en-US" sz="1037" b="0" i="0" u="none" strike="noStrike" cap="none">
                <a:solidFill>
                  <a:schemeClr val="dk1"/>
                </a:solidFill>
                <a:latin typeface="Arial"/>
                <a:ea typeface="Arial"/>
                <a:cs typeface="Arial"/>
                <a:sym typeface="Arial"/>
              </a:rPr>
              <a:t>has goal to award 3% of procurement to HUBZone-certified small businesses via set-aside and price preference awards.</a:t>
            </a:r>
            <a:endParaRPr sz="1037" b="1" i="0" u="sng" strike="noStrike" cap="none">
              <a:solidFill>
                <a:schemeClr val="dk1"/>
              </a:solidFill>
              <a:latin typeface="Arial"/>
              <a:ea typeface="Arial"/>
              <a:cs typeface="Arial"/>
              <a:sym typeface="Arial"/>
            </a:endParaRPr>
          </a:p>
          <a:p>
            <a:pPr marL="514313" marR="0" lvl="1" indent="-128957" algn="l" rtl="0">
              <a:lnSpc>
                <a:spcPct val="100000"/>
              </a:lnSpc>
              <a:spcBef>
                <a:spcPts val="375"/>
              </a:spcBef>
              <a:spcAft>
                <a:spcPts val="0"/>
              </a:spcAft>
              <a:buClr>
                <a:schemeClr val="dk1"/>
              </a:buClr>
              <a:buSzPts val="493"/>
              <a:buFont typeface="Arial"/>
              <a:buNone/>
            </a:pPr>
            <a:endParaRPr sz="592" b="1" i="0" u="sng" strike="noStrike" cap="none">
              <a:solidFill>
                <a:schemeClr val="dk1"/>
              </a:solidFill>
              <a:latin typeface="Arial"/>
              <a:ea typeface="Arial"/>
              <a:cs typeface="Arial"/>
              <a:sym typeface="Arial"/>
            </a:endParaRPr>
          </a:p>
          <a:p>
            <a:pPr marL="514313" marR="0" lvl="1" indent="-147895" algn="l" rtl="0">
              <a:lnSpc>
                <a:spcPct val="100000"/>
              </a:lnSpc>
              <a:spcBef>
                <a:spcPts val="375"/>
              </a:spcBef>
              <a:spcAft>
                <a:spcPts val="0"/>
              </a:spcAft>
              <a:buClr>
                <a:schemeClr val="dk1"/>
              </a:buClr>
              <a:buSzPts val="1031"/>
              <a:buFont typeface="Arial"/>
              <a:buChar char="•"/>
            </a:pPr>
            <a:r>
              <a:rPr lang="en-US" sz="1131" b="1" i="0" u="none" strike="noStrike" cap="none">
                <a:solidFill>
                  <a:schemeClr val="dk1"/>
                </a:solidFill>
                <a:latin typeface="Arial"/>
                <a:ea typeface="Arial"/>
                <a:cs typeface="Arial"/>
                <a:sym typeface="Arial"/>
              </a:rPr>
              <a:t>Small businesses </a:t>
            </a:r>
            <a:r>
              <a:rPr lang="en-US" sz="1037" b="0" i="0" u="none" strike="noStrike" cap="none">
                <a:solidFill>
                  <a:schemeClr val="dk1"/>
                </a:solidFill>
                <a:latin typeface="Arial"/>
                <a:ea typeface="Arial"/>
                <a:cs typeface="Arial"/>
                <a:sym typeface="Arial"/>
              </a:rPr>
              <a:t>become certified by locating in and employing residents (35%) from</a:t>
            </a:r>
            <a:r>
              <a:rPr lang="en-US" sz="1037" b="1" i="0" u="none" strike="noStrike" cap="none">
                <a:solidFill>
                  <a:schemeClr val="dk1"/>
                </a:solidFill>
                <a:latin typeface="Arial"/>
                <a:ea typeface="Arial"/>
                <a:cs typeface="Arial"/>
                <a:sym typeface="Arial"/>
              </a:rPr>
              <a:t> </a:t>
            </a:r>
            <a:r>
              <a:rPr lang="en-US" sz="1037" b="0" i="0" u="none" strike="noStrike" cap="none">
                <a:solidFill>
                  <a:schemeClr val="dk1"/>
                </a:solidFill>
                <a:latin typeface="Arial"/>
                <a:ea typeface="Arial"/>
                <a:cs typeface="Arial"/>
                <a:sym typeface="Arial"/>
              </a:rPr>
              <a:t>qualified HUBZones.</a:t>
            </a:r>
            <a:endParaRPr sz="975"/>
          </a:p>
          <a:p>
            <a:pPr marL="514313" marR="0" lvl="1" indent="-128957" algn="l" rtl="0">
              <a:lnSpc>
                <a:spcPct val="100000"/>
              </a:lnSpc>
              <a:spcBef>
                <a:spcPts val="375"/>
              </a:spcBef>
              <a:spcAft>
                <a:spcPts val="0"/>
              </a:spcAft>
              <a:buClr>
                <a:schemeClr val="dk1"/>
              </a:buClr>
              <a:buSzPts val="493"/>
              <a:buFont typeface="Arial"/>
              <a:buNone/>
            </a:pPr>
            <a:endParaRPr sz="592" b="0" i="0" u="none" strike="noStrike" cap="none">
              <a:solidFill>
                <a:schemeClr val="dk1"/>
              </a:solidFill>
              <a:latin typeface="Arial"/>
              <a:ea typeface="Arial"/>
              <a:cs typeface="Arial"/>
              <a:sym typeface="Arial"/>
            </a:endParaRPr>
          </a:p>
          <a:p>
            <a:pPr marL="514313" marR="0" lvl="1" indent="-147895" algn="l" rtl="0">
              <a:lnSpc>
                <a:spcPct val="100000"/>
              </a:lnSpc>
              <a:spcBef>
                <a:spcPts val="375"/>
              </a:spcBef>
              <a:spcAft>
                <a:spcPts val="0"/>
              </a:spcAft>
              <a:buClr>
                <a:schemeClr val="dk1"/>
              </a:buClr>
              <a:buSzPts val="1031"/>
              <a:buFont typeface="Arial"/>
              <a:buChar char="•"/>
            </a:pPr>
            <a:r>
              <a:rPr lang="en-US" sz="1131" b="1" i="0" u="none" strike="noStrike" cap="none">
                <a:solidFill>
                  <a:schemeClr val="dk1"/>
                </a:solidFill>
                <a:latin typeface="Arial"/>
                <a:ea typeface="Arial"/>
                <a:cs typeface="Arial"/>
                <a:sym typeface="Arial"/>
              </a:rPr>
              <a:t>HUBZone communities</a:t>
            </a:r>
            <a:r>
              <a:rPr lang="en-US" sz="1131" b="0" i="0" u="none" strike="noStrike" cap="none">
                <a:solidFill>
                  <a:schemeClr val="dk1"/>
                </a:solidFill>
                <a:latin typeface="Arial"/>
                <a:ea typeface="Arial"/>
                <a:cs typeface="Arial"/>
                <a:sym typeface="Arial"/>
              </a:rPr>
              <a:t> </a:t>
            </a:r>
            <a:r>
              <a:rPr lang="en-US" sz="1037" b="0" i="0" u="none" strike="noStrike" cap="none">
                <a:solidFill>
                  <a:schemeClr val="dk1"/>
                </a:solidFill>
                <a:latin typeface="Arial"/>
                <a:ea typeface="Arial"/>
                <a:cs typeface="Arial"/>
                <a:sym typeface="Arial"/>
              </a:rPr>
              <a:t>benefit from jobs and investment.</a:t>
            </a:r>
            <a:endParaRPr sz="975"/>
          </a:p>
          <a:p>
            <a:pPr marL="0" marR="0" lvl="0" indent="0" algn="l" rtl="0">
              <a:lnSpc>
                <a:spcPct val="70000"/>
              </a:lnSpc>
              <a:spcBef>
                <a:spcPts val="750"/>
              </a:spcBef>
              <a:spcAft>
                <a:spcPts val="0"/>
              </a:spcAft>
              <a:buClr>
                <a:schemeClr val="dk1"/>
              </a:buClr>
              <a:buSzPts val="1313"/>
              <a:buFont typeface="Arial"/>
              <a:buNone/>
            </a:pPr>
            <a:endParaRPr sz="1412" b="0" i="0" u="none" strike="noStrike" cap="none">
              <a:solidFill>
                <a:schemeClr val="dk1"/>
              </a:solidFill>
              <a:latin typeface="Arial"/>
              <a:ea typeface="Arial"/>
              <a:cs typeface="Arial"/>
              <a:sym typeface="Arial"/>
            </a:endParaRPr>
          </a:p>
        </p:txBody>
      </p:sp>
      <p:sp>
        <p:nvSpPr>
          <p:cNvPr id="299" name="Google Shape;299;p35"/>
          <p:cNvSpPr/>
          <p:nvPr/>
        </p:nvSpPr>
        <p:spPr>
          <a:xfrm>
            <a:off x="3090351" y="1200149"/>
            <a:ext cx="5607900" cy="58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rgbClr val="002E6D"/>
                </a:solidFill>
                <a:latin typeface="Arial"/>
                <a:ea typeface="Arial"/>
                <a:cs typeface="Arial"/>
                <a:sym typeface="Arial"/>
              </a:rPr>
              <a:t>Launched in 1999, the HUBZone Program fuels the development of distressed communities by providing small businesses preferential access to federal government contracts.  </a:t>
            </a:r>
            <a:endParaRPr/>
          </a:p>
        </p:txBody>
      </p:sp>
      <p:grpSp>
        <p:nvGrpSpPr>
          <p:cNvPr id="300" name="Google Shape;300;p35" descr="Pyramid showing HUBZone Communities, Small Businesses, Federal Government"/>
          <p:cNvGrpSpPr/>
          <p:nvPr/>
        </p:nvGrpSpPr>
        <p:grpSpPr>
          <a:xfrm>
            <a:off x="6114815" y="2014798"/>
            <a:ext cx="2750756" cy="1593763"/>
            <a:chOff x="4132669" y="1872253"/>
            <a:chExt cx="3923487" cy="3031121"/>
          </a:xfrm>
        </p:grpSpPr>
        <p:sp>
          <p:nvSpPr>
            <p:cNvPr id="301" name="Google Shape;301;p35"/>
            <p:cNvSpPr/>
            <p:nvPr/>
          </p:nvSpPr>
          <p:spPr>
            <a:xfrm>
              <a:off x="4132669" y="4197146"/>
              <a:ext cx="3923487" cy="706228"/>
            </a:xfrm>
            <a:custGeom>
              <a:avLst/>
              <a:gdLst/>
              <a:ahLst/>
              <a:cxnLst/>
              <a:rect l="l" t="t" r="r" b="b"/>
              <a:pathLst>
                <a:path w="2150" h="387" extrusionOk="0">
                  <a:moveTo>
                    <a:pt x="251" y="0"/>
                  </a:moveTo>
                  <a:lnTo>
                    <a:pt x="1900" y="0"/>
                  </a:lnTo>
                  <a:lnTo>
                    <a:pt x="2150" y="387"/>
                  </a:lnTo>
                  <a:lnTo>
                    <a:pt x="0" y="387"/>
                  </a:lnTo>
                  <a:lnTo>
                    <a:pt x="251" y="0"/>
                  </a:ln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FFFFFF"/>
                  </a:solidFill>
                  <a:latin typeface="Arial"/>
                  <a:ea typeface="Arial"/>
                  <a:cs typeface="Arial"/>
                  <a:sym typeface="Arial"/>
                </a:rPr>
                <a:t>Federal Government</a:t>
              </a:r>
              <a:endParaRPr/>
            </a:p>
          </p:txBody>
        </p:sp>
        <p:sp>
          <p:nvSpPr>
            <p:cNvPr id="302" name="Google Shape;302;p35"/>
            <p:cNvSpPr/>
            <p:nvPr/>
          </p:nvSpPr>
          <p:spPr>
            <a:xfrm>
              <a:off x="4634511" y="3421574"/>
              <a:ext cx="2919804" cy="706228"/>
            </a:xfrm>
            <a:custGeom>
              <a:avLst/>
              <a:gdLst/>
              <a:ahLst/>
              <a:cxnLst/>
              <a:rect l="l" t="t" r="r" b="b"/>
              <a:pathLst>
                <a:path w="1600" h="387" extrusionOk="0">
                  <a:moveTo>
                    <a:pt x="251" y="0"/>
                  </a:moveTo>
                  <a:lnTo>
                    <a:pt x="1350" y="0"/>
                  </a:lnTo>
                  <a:lnTo>
                    <a:pt x="1474" y="193"/>
                  </a:lnTo>
                  <a:lnTo>
                    <a:pt x="1600" y="387"/>
                  </a:lnTo>
                  <a:lnTo>
                    <a:pt x="0" y="387"/>
                  </a:lnTo>
                  <a:lnTo>
                    <a:pt x="125" y="193"/>
                  </a:lnTo>
                  <a:lnTo>
                    <a:pt x="251" y="0"/>
                  </a:lnTo>
                  <a:close/>
                </a:path>
              </a:pathLst>
            </a:custGeom>
            <a:solidFill>
              <a:srgbClr val="003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FFFFFF"/>
                  </a:solidFill>
                  <a:latin typeface="Arial"/>
                  <a:ea typeface="Arial"/>
                  <a:cs typeface="Arial"/>
                  <a:sym typeface="Arial"/>
                </a:rPr>
                <a:t>Small Businesses</a:t>
              </a:r>
              <a:endParaRPr/>
            </a:p>
          </p:txBody>
        </p:sp>
        <p:sp>
          <p:nvSpPr>
            <p:cNvPr id="303" name="Google Shape;303;p35"/>
            <p:cNvSpPr/>
            <p:nvPr/>
          </p:nvSpPr>
          <p:spPr>
            <a:xfrm>
              <a:off x="5135440" y="2647378"/>
              <a:ext cx="1917946" cy="706228"/>
            </a:xfrm>
            <a:custGeom>
              <a:avLst/>
              <a:gdLst/>
              <a:ahLst/>
              <a:cxnLst/>
              <a:rect l="l" t="t" r="r" b="b"/>
              <a:pathLst>
                <a:path w="1051" h="387" extrusionOk="0">
                  <a:moveTo>
                    <a:pt x="251" y="0"/>
                  </a:moveTo>
                  <a:lnTo>
                    <a:pt x="801" y="0"/>
                  </a:lnTo>
                  <a:lnTo>
                    <a:pt x="1051" y="387"/>
                  </a:lnTo>
                  <a:lnTo>
                    <a:pt x="0" y="387"/>
                  </a:lnTo>
                  <a:lnTo>
                    <a:pt x="251" y="0"/>
                  </a:lnTo>
                  <a:close/>
                </a:path>
              </a:pathLst>
            </a:custGeom>
            <a:solidFill>
              <a:srgbClr val="007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25">
                  <a:solidFill>
                    <a:srgbClr val="FFFFFF"/>
                  </a:solidFill>
                  <a:latin typeface="Arial"/>
                  <a:ea typeface="Arial"/>
                  <a:cs typeface="Arial"/>
                  <a:sym typeface="Arial"/>
                </a:rPr>
                <a:t>HUBZone Communities</a:t>
              </a:r>
              <a:endParaRPr/>
            </a:p>
          </p:txBody>
        </p:sp>
        <p:sp>
          <p:nvSpPr>
            <p:cNvPr id="304" name="Google Shape;304;p35"/>
            <p:cNvSpPr/>
            <p:nvPr/>
          </p:nvSpPr>
          <p:spPr>
            <a:xfrm>
              <a:off x="5636368" y="1872253"/>
              <a:ext cx="914264" cy="708052"/>
            </a:xfrm>
            <a:custGeom>
              <a:avLst/>
              <a:gdLst/>
              <a:ahLst/>
              <a:cxnLst/>
              <a:rect l="l" t="t" r="r" b="b"/>
              <a:pathLst>
                <a:path w="501" h="388" extrusionOk="0">
                  <a:moveTo>
                    <a:pt x="251" y="0"/>
                  </a:moveTo>
                  <a:lnTo>
                    <a:pt x="501" y="388"/>
                  </a:lnTo>
                  <a:lnTo>
                    <a:pt x="0" y="388"/>
                  </a:lnTo>
                  <a:lnTo>
                    <a:pt x="251" y="0"/>
                  </a:lnTo>
                  <a:close/>
                </a:path>
              </a:pathLst>
            </a:custGeom>
            <a:solidFill>
              <a:srgbClr val="7FBDDD"/>
            </a:solidFill>
            <a:ln>
              <a:noFill/>
            </a:ln>
          </p:spPr>
          <p:txBody>
            <a:bodyPr spcFirstLastPara="1" wrap="square" lIns="91425" tIns="45700" rIns="91425" bIns="171400" anchor="b" anchorCtr="1">
              <a:noAutofit/>
            </a:bodyPr>
            <a:lstStyle/>
            <a:p>
              <a:pPr marL="0" marR="0" lvl="0" indent="0" algn="ctr" rtl="0">
                <a:spcBef>
                  <a:spcPts val="0"/>
                </a:spcBef>
                <a:spcAft>
                  <a:spcPts val="0"/>
                </a:spcAft>
                <a:buNone/>
              </a:pPr>
              <a:endParaRPr sz="1349">
                <a:solidFill>
                  <a:srgbClr val="FFFFFF"/>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6" descr="Access specialized training and assistance reserved only for SBA certified firms&#10;"/>
          <p:cNvSpPr/>
          <p:nvPr/>
        </p:nvSpPr>
        <p:spPr>
          <a:xfrm>
            <a:off x="3108960" y="2537415"/>
            <a:ext cx="6035100" cy="626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11" name="Google Shape;311;p36" descr="Build past performance history as a prime, sub, or joint venture partner by contributing a valuable certification to non-HUBZone set-aside proposals&#10;"/>
          <p:cNvSpPr/>
          <p:nvPr/>
        </p:nvSpPr>
        <p:spPr>
          <a:xfrm>
            <a:off x="3108960" y="1853609"/>
            <a:ext cx="6035100" cy="626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12" name="Google Shape;312;p36" descr="Qualify for a set-aside or sole source contract, or a 10% price preference in full and open competition, available only to certified HUBZone firms&#10;"/>
          <p:cNvSpPr/>
          <p:nvPr/>
        </p:nvSpPr>
        <p:spPr>
          <a:xfrm>
            <a:off x="3108960" y="1169374"/>
            <a:ext cx="6035100" cy="626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13" name="Google Shape;313;p36" descr="Make an impact in an underserved area by investing in the community and creating jobs&#10;"/>
          <p:cNvSpPr/>
          <p:nvPr/>
        </p:nvSpPr>
        <p:spPr>
          <a:xfrm>
            <a:off x="3108960" y="3236438"/>
            <a:ext cx="6035100" cy="626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14" name="Google Shape;314;p36" descr="Benefits of HUBZone Certification"/>
          <p:cNvSpPr/>
          <p:nvPr/>
        </p:nvSpPr>
        <p:spPr>
          <a:xfrm>
            <a:off x="1" y="1172384"/>
            <a:ext cx="2830200" cy="26856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315" name="Google Shape;315;p36"/>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316" name="Google Shape;316;p36"/>
          <p:cNvSpPr txBox="1">
            <a:spLocks noGrp="1"/>
          </p:cNvSpPr>
          <p:nvPr>
            <p:ph type="title"/>
          </p:nvPr>
        </p:nvSpPr>
        <p:spPr>
          <a:xfrm>
            <a:off x="227990" y="2537427"/>
            <a:ext cx="2374200" cy="1133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lt1"/>
              </a:buClr>
              <a:buSzPct val="96428"/>
              <a:buFont typeface="Arial"/>
              <a:buNone/>
            </a:pPr>
            <a:r>
              <a:rPr lang="en-US" dirty="0">
                <a:solidFill>
                  <a:schemeClr val="lt1"/>
                </a:solidFill>
              </a:rPr>
              <a:t>Benefits of HUBZone Certification</a:t>
            </a:r>
            <a:endParaRPr dirty="0"/>
          </a:p>
        </p:txBody>
      </p:sp>
      <p:sp>
        <p:nvSpPr>
          <p:cNvPr id="317" name="Google Shape;317;p36"/>
          <p:cNvSpPr txBox="1"/>
          <p:nvPr/>
        </p:nvSpPr>
        <p:spPr>
          <a:xfrm>
            <a:off x="4245221" y="1352642"/>
            <a:ext cx="4647900" cy="554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200" b="0" dirty="0">
                <a:solidFill>
                  <a:srgbClr val="002E6D"/>
                </a:solidFill>
                <a:latin typeface="Arial"/>
                <a:ea typeface="Arial"/>
                <a:cs typeface="Arial"/>
                <a:sym typeface="Arial"/>
              </a:rPr>
              <a:t>Qualify for a set-aside or sole source contract, or a 10% price preference in full and open competition, available only to certified HUBZone firms</a:t>
            </a:r>
            <a:endParaRPr dirty="0"/>
          </a:p>
        </p:txBody>
      </p:sp>
      <p:sp>
        <p:nvSpPr>
          <p:cNvPr id="318" name="Google Shape;318;p36"/>
          <p:cNvSpPr txBox="1"/>
          <p:nvPr/>
        </p:nvSpPr>
        <p:spPr>
          <a:xfrm>
            <a:off x="4245221" y="1946522"/>
            <a:ext cx="4647900" cy="554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200" b="0" dirty="0">
                <a:solidFill>
                  <a:srgbClr val="002E6D"/>
                </a:solidFill>
                <a:latin typeface="Arial"/>
                <a:ea typeface="Arial"/>
                <a:cs typeface="Arial"/>
                <a:sym typeface="Arial"/>
              </a:rPr>
              <a:t>Build past performance history as a prime, sub, or joint venture partner by contributing a valuable certification to non-HUBZone set-aside proposals</a:t>
            </a:r>
            <a:endParaRPr dirty="0"/>
          </a:p>
        </p:txBody>
      </p:sp>
      <p:sp>
        <p:nvSpPr>
          <p:cNvPr id="319" name="Google Shape;319;p36"/>
          <p:cNvSpPr txBox="1"/>
          <p:nvPr/>
        </p:nvSpPr>
        <p:spPr>
          <a:xfrm>
            <a:off x="4242573" y="2722549"/>
            <a:ext cx="4650600" cy="3693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200" b="0" dirty="0">
                <a:solidFill>
                  <a:srgbClr val="002E6D"/>
                </a:solidFill>
                <a:latin typeface="Arial"/>
                <a:ea typeface="Arial"/>
                <a:cs typeface="Arial"/>
                <a:sym typeface="Arial"/>
              </a:rPr>
              <a:t>Access specialized training and assistance reserved only for SBA certified firms</a:t>
            </a:r>
            <a:endParaRPr dirty="0"/>
          </a:p>
        </p:txBody>
      </p:sp>
      <p:sp>
        <p:nvSpPr>
          <p:cNvPr id="320" name="Google Shape;320;p36"/>
          <p:cNvSpPr txBox="1"/>
          <p:nvPr/>
        </p:nvSpPr>
        <p:spPr>
          <a:xfrm>
            <a:off x="4242574" y="3422638"/>
            <a:ext cx="4650600" cy="3693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200" b="0" dirty="0">
                <a:solidFill>
                  <a:srgbClr val="002E6D"/>
                </a:solidFill>
                <a:latin typeface="Arial"/>
                <a:ea typeface="Arial"/>
                <a:cs typeface="Arial"/>
                <a:sym typeface="Arial"/>
              </a:rPr>
              <a:t>Make an impact in an underserved area by investing in the community and creating jobs</a:t>
            </a:r>
            <a:endParaRPr dirty="0"/>
          </a:p>
        </p:txBody>
      </p:sp>
      <p:sp>
        <p:nvSpPr>
          <p:cNvPr id="321" name="Google Shape;321;p36" descr="Store"/>
          <p:cNvSpPr/>
          <p:nvPr/>
        </p:nvSpPr>
        <p:spPr>
          <a:xfrm>
            <a:off x="343176" y="1966324"/>
            <a:ext cx="702300" cy="514500"/>
          </a:xfrm>
          <a:prstGeom prst="rect">
            <a:avLst/>
          </a:prstGeom>
          <a:blipFill rotWithShape="1">
            <a:blip r:embed="rId3">
              <a:alphaModFix/>
            </a:blip>
            <a:stretch>
              <a:fillRect/>
            </a:stretch>
          </a:blipFill>
          <a:ln w="12700" cap="flat" cmpd="sng">
            <a:solidFill>
              <a:srgbClr val="CC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pic>
        <p:nvPicPr>
          <p:cNvPr id="322" name="Google Shape;322;p36" descr="Bar chart with line graph"/>
          <p:cNvPicPr preferRelativeResize="0"/>
          <p:nvPr/>
        </p:nvPicPr>
        <p:blipFill rotWithShape="1">
          <a:blip r:embed="rId4">
            <a:alphaModFix/>
          </a:blip>
          <a:srcRect/>
          <a:stretch/>
        </p:blipFill>
        <p:spPr>
          <a:xfrm>
            <a:off x="3296220" y="3356840"/>
            <a:ext cx="571074" cy="385860"/>
          </a:xfrm>
          <a:prstGeom prst="rect">
            <a:avLst/>
          </a:prstGeom>
          <a:noFill/>
          <a:ln>
            <a:noFill/>
          </a:ln>
        </p:spPr>
      </p:pic>
      <p:pic>
        <p:nvPicPr>
          <p:cNvPr id="323" name="Google Shape;323;p3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478696" y="1934708"/>
            <a:ext cx="297359" cy="439574"/>
          </a:xfrm>
          <a:prstGeom prst="rect">
            <a:avLst/>
          </a:prstGeom>
          <a:noFill/>
          <a:ln>
            <a:noFill/>
          </a:ln>
        </p:spPr>
      </p:pic>
      <p:pic>
        <p:nvPicPr>
          <p:cNvPr id="324" name="Google Shape;324;p36" descr="Certificate"/>
          <p:cNvPicPr preferRelativeResize="0"/>
          <p:nvPr/>
        </p:nvPicPr>
        <p:blipFill rotWithShape="1">
          <a:blip r:embed="rId6">
            <a:alphaModFix/>
          </a:blip>
          <a:srcRect/>
          <a:stretch/>
        </p:blipFill>
        <p:spPr>
          <a:xfrm>
            <a:off x="3313108" y="2633756"/>
            <a:ext cx="545741" cy="405408"/>
          </a:xfrm>
          <a:prstGeom prst="rect">
            <a:avLst/>
          </a:prstGeom>
          <a:noFill/>
          <a:ln>
            <a:noFill/>
          </a:ln>
        </p:spPr>
      </p:pic>
      <p:pic>
        <p:nvPicPr>
          <p:cNvPr id="325" name="Google Shape;325;p36" descr="Lightbulb with dollar sign"/>
          <p:cNvPicPr preferRelativeResize="0"/>
          <p:nvPr/>
        </p:nvPicPr>
        <p:blipFill rotWithShape="1">
          <a:blip r:embed="rId7">
            <a:alphaModFix/>
          </a:blip>
          <a:srcRect/>
          <a:stretch/>
        </p:blipFill>
        <p:spPr>
          <a:xfrm>
            <a:off x="3360859" y="1239022"/>
            <a:ext cx="474115" cy="4865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descr="The six HUBZone designations"/>
          <p:cNvSpPr/>
          <p:nvPr/>
        </p:nvSpPr>
        <p:spPr>
          <a:xfrm>
            <a:off x="0" y="547688"/>
            <a:ext cx="9144000" cy="33909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332" name="Google Shape;332;p37"/>
          <p:cNvSpPr txBox="1"/>
          <p:nvPr/>
        </p:nvSpPr>
        <p:spPr>
          <a:xfrm>
            <a:off x="467731" y="2981476"/>
            <a:ext cx="4476300" cy="923400"/>
          </a:xfrm>
          <a:prstGeom prst="rect">
            <a:avLst/>
          </a:prstGeom>
          <a:solidFill>
            <a:srgbClr val="CC000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spAutoFit/>
          </a:bodyPr>
          <a:lstStyle/>
          <a:p>
            <a:pPr marL="257175" marR="0" lvl="0" indent="-171450" algn="l" rtl="0">
              <a:spcBef>
                <a:spcPts val="0"/>
              </a:spcBef>
              <a:spcAft>
                <a:spcPts val="0"/>
              </a:spcAft>
              <a:buClr>
                <a:srgbClr val="CC0000"/>
              </a:buClr>
              <a:buSzPts val="1350"/>
              <a:buFont typeface="Arial"/>
              <a:buNone/>
            </a:pPr>
            <a:endParaRPr sz="1350" b="1">
              <a:solidFill>
                <a:schemeClr val="lt1"/>
              </a:solidFill>
              <a:latin typeface="Arial"/>
              <a:ea typeface="Arial"/>
              <a:cs typeface="Arial"/>
              <a:sym typeface="Arial"/>
            </a:endParaRPr>
          </a:p>
          <a:p>
            <a:pPr marL="257175" marR="0" lvl="0" indent="-257175" algn="l" rtl="0">
              <a:spcBef>
                <a:spcPts val="0"/>
              </a:spcBef>
              <a:spcAft>
                <a:spcPts val="0"/>
              </a:spcAft>
              <a:buClr>
                <a:srgbClr val="F2F2F2"/>
              </a:buClr>
              <a:buSzPts val="1350"/>
              <a:buFont typeface="Arial"/>
              <a:buChar char="•"/>
            </a:pPr>
            <a:r>
              <a:rPr lang="en-US" sz="1350" b="1">
                <a:solidFill>
                  <a:schemeClr val="lt1"/>
                </a:solidFill>
                <a:latin typeface="Arial"/>
                <a:ea typeface="Arial"/>
                <a:cs typeface="Arial"/>
                <a:sym typeface="Arial"/>
              </a:rPr>
              <a:t>More than 22,000 communities</a:t>
            </a:r>
            <a:endParaRPr/>
          </a:p>
          <a:p>
            <a:pPr marL="257175" marR="0" lvl="0" indent="-257175" algn="l" rtl="0">
              <a:spcBef>
                <a:spcPts val="0"/>
              </a:spcBef>
              <a:spcAft>
                <a:spcPts val="0"/>
              </a:spcAft>
              <a:buClr>
                <a:srgbClr val="F2F2F2"/>
              </a:buClr>
              <a:buSzPts val="1350"/>
              <a:buFont typeface="Arial"/>
              <a:buChar char="•"/>
            </a:pPr>
            <a:r>
              <a:rPr lang="en-US" sz="1350" b="1">
                <a:solidFill>
                  <a:schemeClr val="lt1"/>
                </a:solidFill>
                <a:latin typeface="Arial"/>
                <a:ea typeface="Arial"/>
                <a:cs typeface="Arial"/>
                <a:sym typeface="Arial"/>
              </a:rPr>
              <a:t>Footprint expanding</a:t>
            </a:r>
            <a:endParaRPr/>
          </a:p>
          <a:p>
            <a:pPr marL="0" marR="0" lvl="0" indent="0" algn="l" rtl="0">
              <a:spcBef>
                <a:spcPts val="0"/>
              </a:spcBef>
              <a:spcAft>
                <a:spcPts val="0"/>
              </a:spcAft>
              <a:buNone/>
            </a:pPr>
            <a:endParaRPr sz="1350" b="1">
              <a:solidFill>
                <a:schemeClr val="lt1"/>
              </a:solidFill>
              <a:latin typeface="Arial"/>
              <a:ea typeface="Arial"/>
              <a:cs typeface="Arial"/>
              <a:sym typeface="Arial"/>
            </a:endParaRPr>
          </a:p>
        </p:txBody>
      </p:sp>
      <p:sp>
        <p:nvSpPr>
          <p:cNvPr id="333" name="Google Shape;333;p37"/>
          <p:cNvSpPr txBox="1">
            <a:spLocks noGrp="1"/>
          </p:cNvSpPr>
          <p:nvPr>
            <p:ph type="title"/>
          </p:nvPr>
        </p:nvSpPr>
        <p:spPr>
          <a:xfrm>
            <a:off x="467731" y="979528"/>
            <a:ext cx="7886700" cy="33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BDDD"/>
              </a:buClr>
              <a:buSzPts val="2700"/>
              <a:buFont typeface="Arial"/>
              <a:buNone/>
            </a:pPr>
            <a:r>
              <a:rPr lang="en-US">
                <a:solidFill>
                  <a:srgbClr val="7FBDDD"/>
                </a:solidFill>
              </a:rPr>
              <a:t>HUBZone Designations</a:t>
            </a:r>
            <a:endParaRPr/>
          </a:p>
        </p:txBody>
      </p:sp>
      <p:sp>
        <p:nvSpPr>
          <p:cNvPr id="334" name="Google Shape;334;p37"/>
          <p:cNvSpPr txBox="1"/>
          <p:nvPr/>
        </p:nvSpPr>
        <p:spPr>
          <a:xfrm>
            <a:off x="5245874" y="1505055"/>
            <a:ext cx="35961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Arial"/>
                <a:ea typeface="Arial"/>
                <a:cs typeface="Arial"/>
                <a:sym typeface="Arial"/>
              </a:rPr>
              <a:t>There are six different designations:</a:t>
            </a:r>
            <a:endParaRPr/>
          </a:p>
          <a:p>
            <a:pPr marL="342900" marR="0" lvl="0" indent="-342900" algn="l" rtl="0">
              <a:spcBef>
                <a:spcPts val="0"/>
              </a:spcBef>
              <a:spcAft>
                <a:spcPts val="0"/>
              </a:spcAft>
              <a:buClr>
                <a:srgbClr val="CC0000"/>
              </a:buClr>
              <a:buSzPts val="1500"/>
              <a:buFont typeface="Calibri"/>
              <a:buAutoNum type="arabicPeriod"/>
            </a:pPr>
            <a:r>
              <a:rPr lang="en-US" sz="1500">
                <a:solidFill>
                  <a:schemeClr val="lt1"/>
                </a:solidFill>
                <a:latin typeface="Arial"/>
                <a:ea typeface="Arial"/>
                <a:cs typeface="Arial"/>
                <a:sym typeface="Arial"/>
              </a:rPr>
              <a:t>Qualified Census Tract</a:t>
            </a:r>
            <a:endParaRPr/>
          </a:p>
          <a:p>
            <a:pPr marL="342900" marR="0" lvl="0" indent="-342900" algn="l" rtl="0">
              <a:spcBef>
                <a:spcPts val="0"/>
              </a:spcBef>
              <a:spcAft>
                <a:spcPts val="0"/>
              </a:spcAft>
              <a:buClr>
                <a:srgbClr val="CC0000"/>
              </a:buClr>
              <a:buSzPts val="1500"/>
              <a:buFont typeface="Calibri"/>
              <a:buAutoNum type="arabicPeriod"/>
            </a:pPr>
            <a:r>
              <a:rPr lang="en-US" sz="1500">
                <a:solidFill>
                  <a:schemeClr val="lt1"/>
                </a:solidFill>
                <a:latin typeface="Arial"/>
                <a:ea typeface="Arial"/>
                <a:cs typeface="Arial"/>
                <a:sym typeface="Arial"/>
              </a:rPr>
              <a:t>Qualified Non-Metropolitan County</a:t>
            </a:r>
            <a:endParaRPr/>
          </a:p>
          <a:p>
            <a:pPr marL="342900" marR="0" lvl="0" indent="-342900" algn="l" rtl="0">
              <a:spcBef>
                <a:spcPts val="0"/>
              </a:spcBef>
              <a:spcAft>
                <a:spcPts val="0"/>
              </a:spcAft>
              <a:buClr>
                <a:srgbClr val="CC0000"/>
              </a:buClr>
              <a:buSzPts val="1500"/>
              <a:buFont typeface="Calibri"/>
              <a:buAutoNum type="arabicPeriod"/>
            </a:pPr>
            <a:r>
              <a:rPr lang="en-US" sz="1500">
                <a:solidFill>
                  <a:schemeClr val="lt1"/>
                </a:solidFill>
                <a:latin typeface="Arial"/>
                <a:ea typeface="Arial"/>
                <a:cs typeface="Arial"/>
                <a:sym typeface="Arial"/>
              </a:rPr>
              <a:t>Indian Land</a:t>
            </a:r>
            <a:endParaRPr/>
          </a:p>
          <a:p>
            <a:pPr marL="342900" marR="0" lvl="0" indent="-342900" algn="l" rtl="0">
              <a:spcBef>
                <a:spcPts val="0"/>
              </a:spcBef>
              <a:spcAft>
                <a:spcPts val="0"/>
              </a:spcAft>
              <a:buClr>
                <a:srgbClr val="CC0000"/>
              </a:buClr>
              <a:buSzPts val="1500"/>
              <a:buFont typeface="Calibri"/>
              <a:buAutoNum type="arabicPeriod"/>
            </a:pPr>
            <a:r>
              <a:rPr lang="en-US" sz="1500">
                <a:solidFill>
                  <a:schemeClr val="lt1"/>
                </a:solidFill>
                <a:latin typeface="Arial"/>
                <a:ea typeface="Arial"/>
                <a:cs typeface="Arial"/>
                <a:sym typeface="Arial"/>
              </a:rPr>
              <a:t>Disaster Area</a:t>
            </a:r>
            <a:endParaRPr/>
          </a:p>
          <a:p>
            <a:pPr marL="342900" marR="0" lvl="0" indent="-342900" algn="l" rtl="0">
              <a:spcBef>
                <a:spcPts val="0"/>
              </a:spcBef>
              <a:spcAft>
                <a:spcPts val="0"/>
              </a:spcAft>
              <a:buClr>
                <a:srgbClr val="CC0000"/>
              </a:buClr>
              <a:buSzPts val="1500"/>
              <a:buFont typeface="Calibri"/>
              <a:buAutoNum type="arabicPeriod"/>
            </a:pPr>
            <a:r>
              <a:rPr lang="en-US" sz="1500">
                <a:solidFill>
                  <a:schemeClr val="lt1"/>
                </a:solidFill>
                <a:latin typeface="Arial"/>
                <a:ea typeface="Arial"/>
                <a:cs typeface="Arial"/>
                <a:sym typeface="Arial"/>
              </a:rPr>
              <a:t>Redesignated (transition)</a:t>
            </a:r>
            <a:endParaRPr/>
          </a:p>
          <a:p>
            <a:pPr marL="342900" marR="0" lvl="0" indent="-342900" algn="l" rtl="0">
              <a:spcBef>
                <a:spcPts val="0"/>
              </a:spcBef>
              <a:spcAft>
                <a:spcPts val="0"/>
              </a:spcAft>
              <a:buClr>
                <a:srgbClr val="CC0000"/>
              </a:buClr>
              <a:buSzPts val="1500"/>
              <a:buFont typeface="Calibri"/>
              <a:buAutoNum type="arabicPeriod"/>
            </a:pPr>
            <a:r>
              <a:rPr lang="en-US" sz="1500">
                <a:solidFill>
                  <a:srgbClr val="7FBDDD"/>
                </a:solidFill>
                <a:latin typeface="Arial"/>
                <a:ea typeface="Arial"/>
                <a:cs typeface="Arial"/>
                <a:sym typeface="Arial"/>
              </a:rPr>
              <a:t>New in 2020: </a:t>
            </a:r>
            <a:r>
              <a:rPr lang="en-US" sz="1500">
                <a:solidFill>
                  <a:schemeClr val="lt1"/>
                </a:solidFill>
                <a:latin typeface="Arial"/>
                <a:ea typeface="Arial"/>
                <a:cs typeface="Arial"/>
                <a:sym typeface="Arial"/>
              </a:rPr>
              <a:t>Governor’s Designated (rural) Areas.  </a:t>
            </a:r>
            <a:endParaRPr/>
          </a:p>
        </p:txBody>
      </p:sp>
      <p:pic>
        <p:nvPicPr>
          <p:cNvPr id="335" name="Google Shape;335;p37" descr="SBA HUBZone Map webpage"/>
          <p:cNvPicPr preferRelativeResize="0"/>
          <p:nvPr/>
        </p:nvPicPr>
        <p:blipFill rotWithShape="1">
          <a:blip r:embed="rId3">
            <a:alphaModFix/>
          </a:blip>
          <a:srcRect/>
          <a:stretch/>
        </p:blipFill>
        <p:spPr>
          <a:xfrm>
            <a:off x="467731" y="1379188"/>
            <a:ext cx="3357144" cy="16109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descr="2,550 HUBZone firms were awarded contracts totaling more than $16.3 billion in FY22, equating to more  than  71,000  jobs.&#10;"/>
          <p:cNvSpPr/>
          <p:nvPr/>
        </p:nvSpPr>
        <p:spPr>
          <a:xfrm>
            <a:off x="3108960" y="2840789"/>
            <a:ext cx="6035100" cy="462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41" name="Google Shape;341;p38">
            <a:extLst>
              <a:ext uri="{C183D7F6-B498-43B3-948B-1728B52AA6E4}">
                <adec:decorative xmlns:adec="http://schemas.microsoft.com/office/drawing/2017/decorative" val="1"/>
              </a:ext>
            </a:extLst>
          </p:cNvPr>
          <p:cNvSpPr/>
          <p:nvPr/>
        </p:nvSpPr>
        <p:spPr>
          <a:xfrm>
            <a:off x="1" y="1172384"/>
            <a:ext cx="2830200" cy="26856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342" name="Google Shape;342;p38"/>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343" name="Google Shape;343;p38" descr="Snapshot of HUBZone Firms"/>
          <p:cNvSpPr txBox="1">
            <a:spLocks noGrp="1"/>
          </p:cNvSpPr>
          <p:nvPr>
            <p:ph type="title"/>
          </p:nvPr>
        </p:nvSpPr>
        <p:spPr>
          <a:xfrm>
            <a:off x="321303" y="2698166"/>
            <a:ext cx="2123100" cy="107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3000" dirty="0">
                <a:solidFill>
                  <a:schemeClr val="lt1"/>
                </a:solidFill>
                <a:latin typeface="Arial"/>
                <a:ea typeface="Arial"/>
                <a:cs typeface="Arial"/>
                <a:sym typeface="Arial"/>
              </a:rPr>
              <a:t>Snapshot of HUBZone Firms</a:t>
            </a:r>
            <a:endParaRPr dirty="0"/>
          </a:p>
        </p:txBody>
      </p:sp>
      <p:sp>
        <p:nvSpPr>
          <p:cNvPr id="344" name="Google Shape;344;p38" descr="Typical firm entering: $400K AGI, 5 employees, 8 years old&#10;5 years later: $1 million, 8 employees&#10;"/>
          <p:cNvSpPr/>
          <p:nvPr/>
        </p:nvSpPr>
        <p:spPr>
          <a:xfrm>
            <a:off x="3108960" y="3394989"/>
            <a:ext cx="6035100" cy="462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45" name="Google Shape;345;p38" descr="70% of HUBZone firms are in Professional and Technical Services  or Construction &#10;"/>
          <p:cNvSpPr/>
          <p:nvPr/>
        </p:nvSpPr>
        <p:spPr>
          <a:xfrm>
            <a:off x="3108960" y="2286590"/>
            <a:ext cx="6035100" cy="462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46" name="Google Shape;346;p38"/>
          <p:cNvSpPr/>
          <p:nvPr/>
        </p:nvSpPr>
        <p:spPr>
          <a:xfrm>
            <a:off x="4037200" y="2313375"/>
            <a:ext cx="5099662" cy="422729"/>
          </a:xfrm>
          <a:custGeom>
            <a:avLst/>
            <a:gdLst/>
            <a:ahLst/>
            <a:cxnLst/>
            <a:rect l="l" t="t" r="r" b="b"/>
            <a:pathLst>
              <a:path w="6276507" h="751518" extrusionOk="0">
                <a:moveTo>
                  <a:pt x="0" y="0"/>
                </a:moveTo>
                <a:lnTo>
                  <a:pt x="6276507" y="0"/>
                </a:lnTo>
                <a:lnTo>
                  <a:pt x="6276507" y="751518"/>
                </a:lnTo>
                <a:lnTo>
                  <a:pt x="0" y="751518"/>
                </a:lnTo>
                <a:lnTo>
                  <a:pt x="0" y="0"/>
                </a:lnTo>
                <a:close/>
              </a:path>
            </a:pathLst>
          </a:custGeom>
          <a:solidFill>
            <a:srgbClr val="E6EBED"/>
          </a:solidFill>
          <a:ln>
            <a:noFill/>
          </a:ln>
        </p:spPr>
        <p:txBody>
          <a:bodyPr spcFirstLastPara="1" wrap="square" lIns="59650" tIns="59650" rIns="59650" bIns="59650" anchor="ctr" anchorCtr="0">
            <a:noAutofit/>
          </a:bodyPr>
          <a:lstStyle/>
          <a:p>
            <a:pPr marL="0" marR="0" lvl="0" indent="0" algn="l" rtl="0">
              <a:lnSpc>
                <a:spcPct val="90000"/>
              </a:lnSpc>
              <a:spcBef>
                <a:spcPts val="0"/>
              </a:spcBef>
              <a:spcAft>
                <a:spcPts val="0"/>
              </a:spcAft>
              <a:buNone/>
            </a:pPr>
            <a:r>
              <a:rPr lang="en-US" sz="1325" b="1" dirty="0">
                <a:solidFill>
                  <a:srgbClr val="CC0000"/>
                </a:solidFill>
                <a:latin typeface="Arial"/>
                <a:ea typeface="Arial"/>
                <a:cs typeface="Arial"/>
                <a:sym typeface="Arial"/>
              </a:rPr>
              <a:t>70%</a:t>
            </a:r>
            <a:r>
              <a:rPr lang="en-US" sz="1325" dirty="0">
                <a:solidFill>
                  <a:srgbClr val="CC0000"/>
                </a:solidFill>
                <a:latin typeface="Arial"/>
                <a:ea typeface="Arial"/>
                <a:cs typeface="Arial"/>
                <a:sym typeface="Arial"/>
              </a:rPr>
              <a:t> </a:t>
            </a:r>
            <a:r>
              <a:rPr lang="en-US" sz="1325" dirty="0">
                <a:solidFill>
                  <a:srgbClr val="002E6D"/>
                </a:solidFill>
                <a:latin typeface="Arial"/>
                <a:ea typeface="Arial"/>
                <a:cs typeface="Arial"/>
                <a:sym typeface="Arial"/>
              </a:rPr>
              <a:t>of HUBZone firms are in </a:t>
            </a:r>
            <a:r>
              <a:rPr lang="en-US" sz="1325" b="1" dirty="0">
                <a:solidFill>
                  <a:srgbClr val="002E6D"/>
                </a:solidFill>
                <a:latin typeface="Arial"/>
                <a:ea typeface="Arial"/>
                <a:cs typeface="Arial"/>
                <a:sym typeface="Arial"/>
              </a:rPr>
              <a:t>Professional and Technical Services  or Construction </a:t>
            </a:r>
            <a:endParaRPr sz="1300" dirty="0"/>
          </a:p>
        </p:txBody>
      </p:sp>
      <p:sp>
        <p:nvSpPr>
          <p:cNvPr id="348" name="Google Shape;348;p38"/>
          <p:cNvSpPr/>
          <p:nvPr/>
        </p:nvSpPr>
        <p:spPr>
          <a:xfrm>
            <a:off x="4037200" y="2860875"/>
            <a:ext cx="5099662" cy="422729"/>
          </a:xfrm>
          <a:custGeom>
            <a:avLst/>
            <a:gdLst/>
            <a:ahLst/>
            <a:cxnLst/>
            <a:rect l="l" t="t" r="r" b="b"/>
            <a:pathLst>
              <a:path w="6276507" h="751518" extrusionOk="0">
                <a:moveTo>
                  <a:pt x="0" y="0"/>
                </a:moveTo>
                <a:lnTo>
                  <a:pt x="6276507" y="0"/>
                </a:lnTo>
                <a:lnTo>
                  <a:pt x="6276507" y="751518"/>
                </a:lnTo>
                <a:lnTo>
                  <a:pt x="0" y="751518"/>
                </a:lnTo>
                <a:lnTo>
                  <a:pt x="0" y="0"/>
                </a:lnTo>
                <a:close/>
              </a:path>
            </a:pathLst>
          </a:custGeom>
          <a:solidFill>
            <a:srgbClr val="E6EBED"/>
          </a:solidFill>
          <a:ln>
            <a:noFill/>
          </a:ln>
        </p:spPr>
        <p:txBody>
          <a:bodyPr spcFirstLastPara="1" wrap="square" lIns="59650" tIns="59650" rIns="59650" bIns="59650" anchor="ctr" anchorCtr="0">
            <a:noAutofit/>
          </a:bodyPr>
          <a:lstStyle/>
          <a:p>
            <a:pPr marL="0" marR="0" lvl="0" indent="0" algn="l" rtl="0">
              <a:lnSpc>
                <a:spcPct val="90000"/>
              </a:lnSpc>
              <a:spcBef>
                <a:spcPts val="0"/>
              </a:spcBef>
              <a:spcAft>
                <a:spcPts val="0"/>
              </a:spcAft>
              <a:buNone/>
            </a:pPr>
            <a:r>
              <a:rPr lang="en-US" sz="1300" b="1" dirty="0">
                <a:solidFill>
                  <a:srgbClr val="CC0000"/>
                </a:solidFill>
                <a:latin typeface="Arial"/>
                <a:ea typeface="Arial"/>
                <a:cs typeface="Arial"/>
                <a:sym typeface="Arial"/>
              </a:rPr>
              <a:t>2,550 </a:t>
            </a:r>
            <a:r>
              <a:rPr lang="en-US" sz="1300" dirty="0">
                <a:solidFill>
                  <a:srgbClr val="002E6D"/>
                </a:solidFill>
                <a:latin typeface="Arial"/>
                <a:ea typeface="Arial"/>
                <a:cs typeface="Arial"/>
                <a:sym typeface="Arial"/>
              </a:rPr>
              <a:t>HUBZone firms were awarded contracts totaling</a:t>
            </a:r>
            <a:r>
              <a:rPr lang="en-US" sz="1300" dirty="0">
                <a:solidFill>
                  <a:srgbClr val="002E6D"/>
                </a:solidFill>
              </a:rPr>
              <a:t> </a:t>
            </a:r>
            <a:r>
              <a:rPr lang="en-US" sz="1300" dirty="0">
                <a:solidFill>
                  <a:srgbClr val="002E6D"/>
                </a:solidFill>
                <a:latin typeface="Arial"/>
                <a:ea typeface="Arial"/>
                <a:cs typeface="Arial"/>
                <a:sym typeface="Arial"/>
              </a:rPr>
              <a:t>more than </a:t>
            </a:r>
            <a:r>
              <a:rPr lang="en-US" sz="1300" b="1" dirty="0">
                <a:solidFill>
                  <a:srgbClr val="002E6D"/>
                </a:solidFill>
                <a:latin typeface="Arial"/>
                <a:ea typeface="Arial"/>
                <a:cs typeface="Arial"/>
                <a:sym typeface="Arial"/>
              </a:rPr>
              <a:t>$16.3 billion </a:t>
            </a:r>
            <a:r>
              <a:rPr lang="en-US" sz="1300" dirty="0">
                <a:solidFill>
                  <a:srgbClr val="002E6D"/>
                </a:solidFill>
                <a:latin typeface="Arial"/>
                <a:ea typeface="Arial"/>
                <a:cs typeface="Arial"/>
                <a:sym typeface="Arial"/>
              </a:rPr>
              <a:t>in FY22, equating to more</a:t>
            </a:r>
            <a:r>
              <a:rPr lang="en-US" sz="1300" dirty="0">
                <a:solidFill>
                  <a:srgbClr val="002E6D"/>
                </a:solidFill>
              </a:rPr>
              <a:t>  </a:t>
            </a:r>
            <a:r>
              <a:rPr lang="en-US" sz="1300" dirty="0">
                <a:solidFill>
                  <a:srgbClr val="002E6D"/>
                </a:solidFill>
                <a:latin typeface="Arial"/>
                <a:ea typeface="Arial"/>
                <a:cs typeface="Arial"/>
                <a:sym typeface="Arial"/>
              </a:rPr>
              <a:t>than  </a:t>
            </a:r>
            <a:r>
              <a:rPr lang="en-US" sz="1300" b="1" dirty="0">
                <a:solidFill>
                  <a:srgbClr val="002E6D"/>
                </a:solidFill>
                <a:latin typeface="Arial"/>
                <a:ea typeface="Arial"/>
                <a:cs typeface="Arial"/>
                <a:sym typeface="Arial"/>
              </a:rPr>
              <a:t>71,000  jobs.</a:t>
            </a:r>
            <a:endParaRPr sz="1225" dirty="0">
              <a:solidFill>
                <a:srgbClr val="002E6D"/>
              </a:solidFill>
              <a:latin typeface="Arial"/>
              <a:ea typeface="Arial"/>
              <a:cs typeface="Arial"/>
              <a:sym typeface="Arial"/>
            </a:endParaRPr>
          </a:p>
        </p:txBody>
      </p:sp>
      <p:sp>
        <p:nvSpPr>
          <p:cNvPr id="349" name="Google Shape;349;p38" descr="Handshake"/>
          <p:cNvSpPr/>
          <p:nvPr/>
        </p:nvSpPr>
        <p:spPr>
          <a:xfrm>
            <a:off x="3317420" y="2886823"/>
            <a:ext cx="519600" cy="4227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50" name="Google Shape;350;p38"/>
          <p:cNvSpPr/>
          <p:nvPr/>
        </p:nvSpPr>
        <p:spPr>
          <a:xfrm>
            <a:off x="4037175" y="3389100"/>
            <a:ext cx="5099662" cy="580548"/>
          </a:xfrm>
          <a:custGeom>
            <a:avLst/>
            <a:gdLst/>
            <a:ahLst/>
            <a:cxnLst/>
            <a:rect l="l" t="t" r="r" b="b"/>
            <a:pathLst>
              <a:path w="6276507" h="751518" extrusionOk="0">
                <a:moveTo>
                  <a:pt x="0" y="0"/>
                </a:moveTo>
                <a:lnTo>
                  <a:pt x="6276507" y="0"/>
                </a:lnTo>
                <a:lnTo>
                  <a:pt x="6276507" y="751518"/>
                </a:lnTo>
                <a:lnTo>
                  <a:pt x="0" y="751518"/>
                </a:lnTo>
                <a:lnTo>
                  <a:pt x="0" y="0"/>
                </a:lnTo>
                <a:close/>
              </a:path>
            </a:pathLst>
          </a:custGeom>
          <a:solidFill>
            <a:srgbClr val="E6EBED"/>
          </a:solidFill>
          <a:ln>
            <a:noFill/>
          </a:ln>
        </p:spPr>
        <p:txBody>
          <a:bodyPr spcFirstLastPara="1" wrap="square" lIns="59650" tIns="59650" rIns="59650" bIns="59650" anchor="ctr" anchorCtr="0">
            <a:noAutofit/>
          </a:bodyPr>
          <a:lstStyle/>
          <a:p>
            <a:pPr marL="0" marR="0" lvl="0" indent="0" algn="l" rtl="0">
              <a:lnSpc>
                <a:spcPct val="90000"/>
              </a:lnSpc>
              <a:spcBef>
                <a:spcPts val="0"/>
              </a:spcBef>
              <a:spcAft>
                <a:spcPts val="0"/>
              </a:spcAft>
              <a:buNone/>
            </a:pPr>
            <a:r>
              <a:rPr lang="en-US" sz="1425" b="1" dirty="0">
                <a:solidFill>
                  <a:srgbClr val="CC0000"/>
                </a:solidFill>
                <a:latin typeface="Arial"/>
                <a:ea typeface="Arial"/>
                <a:cs typeface="Arial"/>
                <a:sym typeface="Arial"/>
              </a:rPr>
              <a:t>Typical firm entering: </a:t>
            </a:r>
            <a:r>
              <a:rPr lang="en-US" sz="1425" dirty="0">
                <a:solidFill>
                  <a:srgbClr val="002060"/>
                </a:solidFill>
                <a:latin typeface="Arial"/>
                <a:ea typeface="Arial"/>
                <a:cs typeface="Arial"/>
                <a:sym typeface="Arial"/>
              </a:rPr>
              <a:t>$400K AGI, 5 employees, 8 years old</a:t>
            </a:r>
            <a:endParaRPr dirty="0"/>
          </a:p>
          <a:p>
            <a:pPr marL="0" marR="0" lvl="0" indent="0" algn="l" rtl="0">
              <a:lnSpc>
                <a:spcPct val="90000"/>
              </a:lnSpc>
              <a:spcBef>
                <a:spcPts val="499"/>
              </a:spcBef>
              <a:spcAft>
                <a:spcPts val="0"/>
              </a:spcAft>
              <a:buNone/>
            </a:pPr>
            <a:r>
              <a:rPr lang="en-US" sz="1425" b="1" dirty="0">
                <a:solidFill>
                  <a:srgbClr val="CC0000"/>
                </a:solidFill>
                <a:latin typeface="Arial"/>
                <a:ea typeface="Arial"/>
                <a:cs typeface="Arial"/>
                <a:sym typeface="Arial"/>
              </a:rPr>
              <a:t>5 years later: </a:t>
            </a:r>
            <a:r>
              <a:rPr lang="en-US" sz="1425" dirty="0">
                <a:solidFill>
                  <a:srgbClr val="002060"/>
                </a:solidFill>
                <a:latin typeface="Arial"/>
                <a:ea typeface="Arial"/>
                <a:cs typeface="Arial"/>
                <a:sym typeface="Arial"/>
              </a:rPr>
              <a:t>$1 million, 8 employees</a:t>
            </a:r>
            <a:endParaRPr dirty="0"/>
          </a:p>
        </p:txBody>
      </p:sp>
      <p:sp>
        <p:nvSpPr>
          <p:cNvPr id="351" name="Google Shape;351;p38" descr="+/- 4,000 certified HUBZone enterprises"/>
          <p:cNvSpPr/>
          <p:nvPr/>
        </p:nvSpPr>
        <p:spPr>
          <a:xfrm>
            <a:off x="3108960" y="1178189"/>
            <a:ext cx="6035100" cy="462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52" name="Google Shape;352;p38"/>
          <p:cNvSpPr/>
          <p:nvPr/>
        </p:nvSpPr>
        <p:spPr>
          <a:xfrm>
            <a:off x="4037200" y="1178200"/>
            <a:ext cx="5099662" cy="445274"/>
          </a:xfrm>
          <a:custGeom>
            <a:avLst/>
            <a:gdLst/>
            <a:ahLst/>
            <a:cxnLst/>
            <a:rect l="l" t="t" r="r" b="b"/>
            <a:pathLst>
              <a:path w="6276507" h="751518" extrusionOk="0">
                <a:moveTo>
                  <a:pt x="0" y="0"/>
                </a:moveTo>
                <a:lnTo>
                  <a:pt x="6276507" y="0"/>
                </a:lnTo>
                <a:lnTo>
                  <a:pt x="6276507" y="751518"/>
                </a:lnTo>
                <a:lnTo>
                  <a:pt x="0" y="751518"/>
                </a:lnTo>
                <a:lnTo>
                  <a:pt x="0" y="0"/>
                </a:lnTo>
                <a:close/>
              </a:path>
            </a:pathLst>
          </a:custGeom>
          <a:solidFill>
            <a:srgbClr val="E6EBED"/>
          </a:solidFill>
          <a:ln>
            <a:noFill/>
          </a:ln>
        </p:spPr>
        <p:txBody>
          <a:bodyPr spcFirstLastPara="1" wrap="square" lIns="59650" tIns="59650" rIns="59650" bIns="59650" anchor="ctr" anchorCtr="0">
            <a:noAutofit/>
          </a:bodyPr>
          <a:lstStyle/>
          <a:p>
            <a:pPr marL="0" marR="0" lvl="0" indent="0" algn="l" rtl="0">
              <a:lnSpc>
                <a:spcPct val="90000"/>
              </a:lnSpc>
              <a:spcBef>
                <a:spcPts val="0"/>
              </a:spcBef>
              <a:spcAft>
                <a:spcPts val="0"/>
              </a:spcAft>
              <a:buNone/>
            </a:pPr>
            <a:r>
              <a:rPr lang="en-US" b="1" dirty="0">
                <a:solidFill>
                  <a:srgbClr val="CC0000"/>
                </a:solidFill>
                <a:latin typeface="Arial"/>
                <a:ea typeface="Arial"/>
                <a:cs typeface="Arial"/>
                <a:sym typeface="Arial"/>
              </a:rPr>
              <a:t>+/- 4,000 </a:t>
            </a:r>
            <a:r>
              <a:rPr lang="en-US" dirty="0">
                <a:solidFill>
                  <a:srgbClr val="002060"/>
                </a:solidFill>
                <a:latin typeface="Arial"/>
                <a:ea typeface="Arial"/>
                <a:cs typeface="Arial"/>
                <a:sym typeface="Arial"/>
              </a:rPr>
              <a:t>certified HUBZone enterprises</a:t>
            </a:r>
            <a:endParaRPr sz="1300" dirty="0"/>
          </a:p>
        </p:txBody>
      </p:sp>
      <p:sp>
        <p:nvSpPr>
          <p:cNvPr id="353" name="Google Shape;353;p38" descr="40% of HUBZone firms are dual certified&#10;65% self-certified as SDB&#10;"/>
          <p:cNvSpPr/>
          <p:nvPr/>
        </p:nvSpPr>
        <p:spPr>
          <a:xfrm>
            <a:off x="3108960" y="1732389"/>
            <a:ext cx="6035100" cy="462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54" name="Google Shape;354;p38"/>
          <p:cNvSpPr/>
          <p:nvPr/>
        </p:nvSpPr>
        <p:spPr>
          <a:xfrm>
            <a:off x="4037200" y="1732400"/>
            <a:ext cx="5099662" cy="456547"/>
          </a:xfrm>
          <a:custGeom>
            <a:avLst/>
            <a:gdLst/>
            <a:ahLst/>
            <a:cxnLst/>
            <a:rect l="l" t="t" r="r" b="b"/>
            <a:pathLst>
              <a:path w="6276507" h="751518" extrusionOk="0">
                <a:moveTo>
                  <a:pt x="0" y="0"/>
                </a:moveTo>
                <a:lnTo>
                  <a:pt x="6276507" y="0"/>
                </a:lnTo>
                <a:lnTo>
                  <a:pt x="6276507" y="751518"/>
                </a:lnTo>
                <a:lnTo>
                  <a:pt x="0" y="751518"/>
                </a:lnTo>
                <a:lnTo>
                  <a:pt x="0" y="0"/>
                </a:lnTo>
                <a:close/>
              </a:path>
            </a:pathLst>
          </a:custGeom>
          <a:solidFill>
            <a:srgbClr val="E6EBED"/>
          </a:solidFill>
          <a:ln>
            <a:noFill/>
          </a:ln>
        </p:spPr>
        <p:txBody>
          <a:bodyPr spcFirstLastPara="1" wrap="square" lIns="59650" tIns="59650" rIns="59650" bIns="59650" anchor="ctr" anchorCtr="0">
            <a:noAutofit/>
          </a:bodyPr>
          <a:lstStyle/>
          <a:p>
            <a:pPr marL="0" marR="0" lvl="0" indent="0" algn="l" rtl="0">
              <a:lnSpc>
                <a:spcPct val="90000"/>
              </a:lnSpc>
              <a:spcBef>
                <a:spcPts val="0"/>
              </a:spcBef>
              <a:spcAft>
                <a:spcPts val="0"/>
              </a:spcAft>
              <a:buNone/>
            </a:pPr>
            <a:r>
              <a:rPr lang="en-US" sz="1300" b="1" dirty="0">
                <a:solidFill>
                  <a:srgbClr val="CC0000"/>
                </a:solidFill>
                <a:latin typeface="Arial"/>
                <a:ea typeface="Arial"/>
                <a:cs typeface="Arial"/>
                <a:sym typeface="Arial"/>
              </a:rPr>
              <a:t>40%</a:t>
            </a:r>
            <a:r>
              <a:rPr lang="en-US" sz="1300" dirty="0">
                <a:solidFill>
                  <a:srgbClr val="CC0000"/>
                </a:solidFill>
                <a:latin typeface="Arial"/>
                <a:ea typeface="Arial"/>
                <a:cs typeface="Arial"/>
                <a:sym typeface="Arial"/>
              </a:rPr>
              <a:t> </a:t>
            </a:r>
            <a:r>
              <a:rPr lang="en-US" sz="1300" dirty="0">
                <a:solidFill>
                  <a:srgbClr val="002E6D"/>
                </a:solidFill>
                <a:latin typeface="Arial"/>
                <a:ea typeface="Arial"/>
                <a:cs typeface="Arial"/>
                <a:sym typeface="Arial"/>
              </a:rPr>
              <a:t>of HUBZone firms are dual certified</a:t>
            </a:r>
            <a:endParaRPr sz="1200" dirty="0"/>
          </a:p>
          <a:p>
            <a:pPr marL="0" marR="0" lvl="0" indent="0" algn="l" rtl="0">
              <a:lnSpc>
                <a:spcPct val="90000"/>
              </a:lnSpc>
              <a:spcBef>
                <a:spcPts val="525"/>
              </a:spcBef>
              <a:spcAft>
                <a:spcPts val="0"/>
              </a:spcAft>
              <a:buNone/>
            </a:pPr>
            <a:r>
              <a:rPr lang="en-US" sz="1300" b="1" dirty="0">
                <a:solidFill>
                  <a:srgbClr val="CC0000"/>
                </a:solidFill>
                <a:latin typeface="Arial"/>
                <a:ea typeface="Arial"/>
                <a:cs typeface="Arial"/>
                <a:sym typeface="Arial"/>
              </a:rPr>
              <a:t>65% </a:t>
            </a:r>
            <a:r>
              <a:rPr lang="en-US" sz="1300" dirty="0">
                <a:solidFill>
                  <a:srgbClr val="002E6D"/>
                </a:solidFill>
                <a:latin typeface="Arial"/>
                <a:ea typeface="Arial"/>
                <a:cs typeface="Arial"/>
                <a:sym typeface="Arial"/>
              </a:rPr>
              <a:t>self-certified as SDB</a:t>
            </a:r>
            <a:endParaRPr sz="1200" dirty="0"/>
          </a:p>
        </p:txBody>
      </p:sp>
      <p:sp>
        <p:nvSpPr>
          <p:cNvPr id="355" name="Google Shape;355;p38" descr="Store"/>
          <p:cNvSpPr/>
          <p:nvPr/>
        </p:nvSpPr>
        <p:spPr>
          <a:xfrm>
            <a:off x="3281551" y="1218154"/>
            <a:ext cx="522900" cy="3828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56" name="Google Shape;356;p38" descr="Employee badge"/>
          <p:cNvSpPr/>
          <p:nvPr/>
        </p:nvSpPr>
        <p:spPr>
          <a:xfrm>
            <a:off x="3308780" y="1756905"/>
            <a:ext cx="524400" cy="393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57" name="Google Shape;357;p38" descr="Store"/>
          <p:cNvSpPr/>
          <p:nvPr/>
        </p:nvSpPr>
        <p:spPr>
          <a:xfrm>
            <a:off x="365504" y="2057493"/>
            <a:ext cx="702300" cy="514500"/>
          </a:xfrm>
          <a:prstGeom prst="rect">
            <a:avLst/>
          </a:prstGeom>
          <a:blipFill rotWithShape="1">
            <a:blip r:embed="rId4">
              <a:alphaModFix/>
            </a:blip>
            <a:stretch>
              <a:fillRect/>
            </a:stretch>
          </a:blipFill>
          <a:ln w="12700" cap="flat" cmpd="sng">
            <a:solidFill>
              <a:srgbClr val="CC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nvGrpSpPr>
          <p:cNvPr id="358" name="Google Shape;358;p38" descr="Group of people"/>
          <p:cNvGrpSpPr/>
          <p:nvPr/>
        </p:nvGrpSpPr>
        <p:grpSpPr>
          <a:xfrm>
            <a:off x="3301579" y="3509734"/>
            <a:ext cx="624428" cy="300915"/>
            <a:chOff x="2414588" y="4833938"/>
            <a:chExt cx="1550988" cy="752475"/>
          </a:xfrm>
        </p:grpSpPr>
        <p:sp>
          <p:nvSpPr>
            <p:cNvPr id="359" name="Google Shape;359;p38"/>
            <p:cNvSpPr/>
            <p:nvPr/>
          </p:nvSpPr>
          <p:spPr>
            <a:xfrm>
              <a:off x="2414588" y="5122863"/>
              <a:ext cx="422275" cy="269875"/>
            </a:xfrm>
            <a:custGeom>
              <a:avLst/>
              <a:gdLst/>
              <a:ahLst/>
              <a:cxnLst/>
              <a:rect l="l" t="t" r="r" b="b"/>
              <a:pathLst>
                <a:path w="102" h="65" extrusionOk="0">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0" name="Google Shape;360;p38"/>
            <p:cNvSpPr/>
            <p:nvPr/>
          </p:nvSpPr>
          <p:spPr>
            <a:xfrm>
              <a:off x="2551113" y="4833938"/>
              <a:ext cx="257175" cy="306388"/>
            </a:xfrm>
            <a:custGeom>
              <a:avLst/>
              <a:gdLst/>
              <a:ahLst/>
              <a:cxnLst/>
              <a:rect l="l" t="t" r="r" b="b"/>
              <a:pathLst>
                <a:path w="62" h="74" extrusionOk="0">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1" name="Google Shape;361;p38"/>
            <p:cNvSpPr/>
            <p:nvPr/>
          </p:nvSpPr>
          <p:spPr>
            <a:xfrm>
              <a:off x="3048000" y="5122863"/>
              <a:ext cx="314325" cy="269875"/>
            </a:xfrm>
            <a:custGeom>
              <a:avLst/>
              <a:gdLst/>
              <a:ahLst/>
              <a:cxnLst/>
              <a:rect l="l" t="t" r="r" b="b"/>
              <a:pathLst>
                <a:path w="76" h="65" extrusionOk="0">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2" name="Google Shape;362;p38"/>
            <p:cNvSpPr/>
            <p:nvPr/>
          </p:nvSpPr>
          <p:spPr>
            <a:xfrm>
              <a:off x="3076575" y="4833938"/>
              <a:ext cx="257175" cy="306388"/>
            </a:xfrm>
            <a:custGeom>
              <a:avLst/>
              <a:gdLst/>
              <a:ahLst/>
              <a:cxnLst/>
              <a:rect l="l" t="t" r="r" b="b"/>
              <a:pathLst>
                <a:path w="62" h="74" extrusionOk="0">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3" name="Google Shape;363;p38"/>
            <p:cNvSpPr/>
            <p:nvPr/>
          </p:nvSpPr>
          <p:spPr>
            <a:xfrm>
              <a:off x="3573463" y="5122863"/>
              <a:ext cx="392113" cy="269875"/>
            </a:xfrm>
            <a:custGeom>
              <a:avLst/>
              <a:gdLst/>
              <a:ahLst/>
              <a:cxnLst/>
              <a:rect l="l" t="t" r="r" b="b"/>
              <a:pathLst>
                <a:path w="95" h="65" extrusionOk="0">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4" name="Google Shape;364;p38"/>
            <p:cNvSpPr/>
            <p:nvPr/>
          </p:nvSpPr>
          <p:spPr>
            <a:xfrm>
              <a:off x="3602038" y="4833938"/>
              <a:ext cx="257175" cy="306388"/>
            </a:xfrm>
            <a:custGeom>
              <a:avLst/>
              <a:gdLst/>
              <a:ahLst/>
              <a:cxnLst/>
              <a:rect l="l" t="t" r="r" b="b"/>
              <a:pathLst>
                <a:path w="62" h="74" extrusionOk="0">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5" name="Google Shape;365;p38"/>
            <p:cNvSpPr/>
            <p:nvPr/>
          </p:nvSpPr>
          <p:spPr>
            <a:xfrm>
              <a:off x="2679700" y="5318125"/>
              <a:ext cx="530225" cy="268288"/>
            </a:xfrm>
            <a:custGeom>
              <a:avLst/>
              <a:gdLst/>
              <a:ahLst/>
              <a:cxnLst/>
              <a:rect l="l" t="t" r="r" b="b"/>
              <a:pathLst>
                <a:path w="128" h="65" extrusionOk="0">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6" name="Google Shape;366;p38"/>
            <p:cNvSpPr/>
            <p:nvPr/>
          </p:nvSpPr>
          <p:spPr>
            <a:xfrm>
              <a:off x="2816225" y="5027613"/>
              <a:ext cx="257175" cy="306388"/>
            </a:xfrm>
            <a:custGeom>
              <a:avLst/>
              <a:gdLst/>
              <a:ahLst/>
              <a:cxnLst/>
              <a:rect l="l" t="t" r="r" b="b"/>
              <a:pathLst>
                <a:path w="62" h="74" extrusionOk="0">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7" name="Google Shape;367;p38"/>
            <p:cNvSpPr/>
            <p:nvPr/>
          </p:nvSpPr>
          <p:spPr>
            <a:xfrm>
              <a:off x="3200400" y="5318125"/>
              <a:ext cx="534988" cy="268288"/>
            </a:xfrm>
            <a:custGeom>
              <a:avLst/>
              <a:gdLst/>
              <a:ahLst/>
              <a:cxnLst/>
              <a:rect l="l" t="t" r="r" b="b"/>
              <a:pathLst>
                <a:path w="129" h="65" extrusionOk="0">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368" name="Google Shape;368;p38"/>
            <p:cNvSpPr/>
            <p:nvPr/>
          </p:nvSpPr>
          <p:spPr>
            <a:xfrm>
              <a:off x="3341688" y="5027613"/>
              <a:ext cx="257175" cy="306388"/>
            </a:xfrm>
            <a:custGeom>
              <a:avLst/>
              <a:gdLst/>
              <a:ahLst/>
              <a:cxnLst/>
              <a:rect l="l" t="t" r="r" b="b"/>
              <a:pathLst>
                <a:path w="62" h="74" extrusionOk="0">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solidFill>
              <a:srgbClr val="003F8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pic>
        <p:nvPicPr>
          <p:cNvPr id="369" name="Google Shape;369;p38" descr="Wrench and screwdriver"/>
          <p:cNvPicPr preferRelativeResize="0"/>
          <p:nvPr/>
        </p:nvPicPr>
        <p:blipFill rotWithShape="1">
          <a:blip r:embed="rId6">
            <a:alphaModFix/>
          </a:blip>
          <a:srcRect/>
          <a:stretch/>
        </p:blipFill>
        <p:spPr>
          <a:xfrm>
            <a:off x="3377278" y="2364056"/>
            <a:ext cx="300931" cy="3009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9"/>
          <p:cNvSpPr txBox="1">
            <a:spLocks noGrp="1"/>
          </p:cNvSpPr>
          <p:nvPr>
            <p:ph type="sldNum" idx="12"/>
          </p:nvPr>
        </p:nvSpPr>
        <p:spPr>
          <a:xfrm>
            <a:off x="6796510" y="4645730"/>
            <a:ext cx="2057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98B"/>
                </a:solidFill>
              </a:rPr>
              <a:t>17</a:t>
            </a:fld>
            <a:endParaRPr>
              <a:solidFill>
                <a:srgbClr val="89898B"/>
              </a:solidFill>
            </a:endParaRPr>
          </a:p>
        </p:txBody>
      </p:sp>
      <p:sp>
        <p:nvSpPr>
          <p:cNvPr id="376" name="Google Shape;376;p39"/>
          <p:cNvSpPr txBox="1">
            <a:spLocks noGrp="1"/>
          </p:cNvSpPr>
          <p:nvPr>
            <p:ph type="title"/>
          </p:nvPr>
        </p:nvSpPr>
        <p:spPr>
          <a:xfrm>
            <a:off x="453325" y="941429"/>
            <a:ext cx="8061900" cy="33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F80"/>
              </a:buClr>
              <a:buSzPts val="2700"/>
              <a:buFont typeface="Arial"/>
              <a:buNone/>
            </a:pPr>
            <a:r>
              <a:rPr lang="en-US" sz="1600" b="1">
                <a:solidFill>
                  <a:srgbClr val="0059A8"/>
                </a:solidFill>
              </a:rPr>
              <a:t>HUBZone Continuing Eligibility</a:t>
            </a:r>
            <a:endParaRPr sz="1600" b="1">
              <a:solidFill>
                <a:srgbClr val="0059A8"/>
              </a:solidFill>
            </a:endParaRPr>
          </a:p>
        </p:txBody>
      </p:sp>
      <p:sp>
        <p:nvSpPr>
          <p:cNvPr id="377" name="Google Shape;377;p39"/>
          <p:cNvSpPr txBox="1">
            <a:spLocks noGrp="1"/>
          </p:cNvSpPr>
          <p:nvPr>
            <p:ph type="body" idx="1"/>
          </p:nvPr>
        </p:nvSpPr>
        <p:spPr>
          <a:xfrm>
            <a:off x="663525" y="1417201"/>
            <a:ext cx="7601100" cy="2996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003F80"/>
              </a:buClr>
              <a:buSzPts val="1260"/>
              <a:buNone/>
            </a:pPr>
            <a:r>
              <a:rPr lang="en-US" sz="1660" b="1">
                <a:solidFill>
                  <a:srgbClr val="003F80"/>
                </a:solidFill>
              </a:rPr>
              <a:t>Firms must:</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latin typeface="Arial"/>
                <a:ea typeface="Arial"/>
                <a:cs typeface="Arial"/>
                <a:sym typeface="Arial"/>
              </a:rPr>
              <a:t>Complete an annual recertification attestation.</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latin typeface="Arial"/>
                <a:ea typeface="Arial"/>
                <a:cs typeface="Arial"/>
                <a:sym typeface="Arial"/>
              </a:rPr>
              <a:t>Participate in a program examination at least once every three years; more often if they receive a HUBZone set aside contract.</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latin typeface="Arial"/>
                <a:ea typeface="Arial"/>
                <a:cs typeface="Arial"/>
                <a:sym typeface="Arial"/>
              </a:rPr>
              <a:t>Notify SBA if their business is involved in a merger or acquisition.</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rPr>
              <a:t>Not drop below 20% HUBZone residency while performing on a HUBZone contract.</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rPr>
              <a:t>Comply with regulations.</a:t>
            </a:r>
            <a:endParaRPr sz="1380"/>
          </a:p>
          <a:p>
            <a:pPr marL="0" lvl="0" indent="0" algn="l" rtl="0">
              <a:lnSpc>
                <a:spcPct val="70000"/>
              </a:lnSpc>
              <a:spcBef>
                <a:spcPts val="750"/>
              </a:spcBef>
              <a:spcAft>
                <a:spcPts val="0"/>
              </a:spcAft>
              <a:buClr>
                <a:schemeClr val="dk1"/>
              </a:buClr>
              <a:buSzPts val="1260"/>
              <a:buNone/>
            </a:pPr>
            <a:endParaRPr sz="1660">
              <a:solidFill>
                <a:srgbClr val="003F80"/>
              </a:solidFill>
            </a:endParaRPr>
          </a:p>
          <a:p>
            <a:pPr marL="0" lvl="0" indent="0" algn="l" rtl="0">
              <a:lnSpc>
                <a:spcPct val="70000"/>
              </a:lnSpc>
              <a:spcBef>
                <a:spcPts val="750"/>
              </a:spcBef>
              <a:spcAft>
                <a:spcPts val="0"/>
              </a:spcAft>
              <a:buClr>
                <a:srgbClr val="003F80"/>
              </a:buClr>
              <a:buSzPts val="1260"/>
              <a:buNone/>
            </a:pPr>
            <a:r>
              <a:rPr lang="en-US" sz="1660" b="1">
                <a:solidFill>
                  <a:srgbClr val="003F80"/>
                </a:solidFill>
              </a:rPr>
              <a:t>Firms may: </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rPr>
              <a:t>Continue in the program for as long as they qualify.</a:t>
            </a:r>
            <a:endParaRPr sz="1380"/>
          </a:p>
          <a:p>
            <a:pPr marL="171438" lvl="0" indent="-168263" algn="l" rtl="0">
              <a:lnSpc>
                <a:spcPct val="70000"/>
              </a:lnSpc>
              <a:spcBef>
                <a:spcPts val="750"/>
              </a:spcBef>
              <a:spcAft>
                <a:spcPts val="0"/>
              </a:spcAft>
              <a:buClr>
                <a:srgbClr val="003F80"/>
              </a:buClr>
              <a:buSzPts val="1450"/>
              <a:buChar char="●"/>
            </a:pPr>
            <a:r>
              <a:rPr lang="en-US" sz="1450">
                <a:solidFill>
                  <a:srgbClr val="003F80"/>
                </a:solidFill>
              </a:rPr>
              <a:t>Fall in and out of compliance throughout the year but must meet eligibility requirements each year on the certification anniversary date.</a:t>
            </a:r>
            <a:endParaRPr sz="1380"/>
          </a:p>
          <a:p>
            <a:pPr marL="0" lvl="0" indent="0" algn="l" rtl="0">
              <a:lnSpc>
                <a:spcPct val="70000"/>
              </a:lnSpc>
              <a:spcBef>
                <a:spcPts val="750"/>
              </a:spcBef>
              <a:spcAft>
                <a:spcPts val="0"/>
              </a:spcAft>
              <a:buClr>
                <a:schemeClr val="dk1"/>
              </a:buClr>
              <a:buSzPts val="1260"/>
              <a:buNone/>
            </a:pPr>
            <a:endParaRPr sz="1660">
              <a:solidFill>
                <a:srgbClr val="003F8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4500"/>
              <a:buFont typeface="Arial"/>
              <a:buNone/>
            </a:pPr>
            <a:r>
              <a:rPr lang="en-US"/>
              <a:t>Women-Owned Federal Contract Program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1915350" y="290321"/>
            <a:ext cx="5313300" cy="423600"/>
          </a:xfrm>
          <a:prstGeom prst="rect">
            <a:avLst/>
          </a:prstGeom>
          <a:solidFill>
            <a:srgbClr val="002E6D"/>
          </a:solidFill>
          <a:ln>
            <a:noFill/>
          </a:ln>
        </p:spPr>
        <p:txBody>
          <a:bodyPr spcFirstLastPara="1" wrap="square" lIns="91425" tIns="45700" rIns="91425" bIns="45700" anchor="b" anchorCtr="0">
            <a:normAutofit fontScale="90000"/>
          </a:bodyPr>
          <a:lstStyle/>
          <a:p>
            <a:pPr marL="0" lvl="0" indent="0" algn="ctr" rtl="0">
              <a:lnSpc>
                <a:spcPct val="140625"/>
              </a:lnSpc>
              <a:spcBef>
                <a:spcPts val="0"/>
              </a:spcBef>
              <a:spcAft>
                <a:spcPts val="0"/>
              </a:spcAft>
              <a:buClr>
                <a:schemeClr val="lt1"/>
              </a:buClr>
              <a:buSzPct val="100000"/>
              <a:buFont typeface="Arial"/>
              <a:buNone/>
            </a:pPr>
            <a:r>
              <a:rPr lang="en-US" sz="3200" dirty="0">
                <a:solidFill>
                  <a:schemeClr val="lt1"/>
                </a:solidFill>
                <a:latin typeface="Arial"/>
                <a:ea typeface="Arial"/>
                <a:cs typeface="Arial"/>
                <a:sym typeface="Arial"/>
              </a:rPr>
              <a:t>WOSB Federal Contract Program</a:t>
            </a:r>
            <a:endParaRPr sz="3200" dirty="0">
              <a:solidFill>
                <a:schemeClr val="lt1"/>
              </a:solidFill>
            </a:endParaRPr>
          </a:p>
        </p:txBody>
      </p:sp>
      <p:pic>
        <p:nvPicPr>
          <p:cNvPr id="390" name="Google Shape;390;p41" descr="Image of a business woman instructing a small group."/>
          <p:cNvPicPr preferRelativeResize="0"/>
          <p:nvPr/>
        </p:nvPicPr>
        <p:blipFill rotWithShape="1">
          <a:blip r:embed="rId3">
            <a:alphaModFix/>
          </a:blip>
          <a:srcRect r="8991"/>
          <a:stretch/>
        </p:blipFill>
        <p:spPr>
          <a:xfrm flipH="1">
            <a:off x="362599" y="819960"/>
            <a:ext cx="6181022" cy="3395944"/>
          </a:xfrm>
          <a:prstGeom prst="rect">
            <a:avLst/>
          </a:prstGeom>
          <a:noFill/>
          <a:ln>
            <a:noFill/>
          </a:ln>
        </p:spPr>
      </p:pic>
      <p:grpSp>
        <p:nvGrpSpPr>
          <p:cNvPr id="391" name="Google Shape;391;p41" descr="Launched in 2008; industries where WOSBs have been underrepresented&#10;"/>
          <p:cNvGrpSpPr/>
          <p:nvPr/>
        </p:nvGrpSpPr>
        <p:grpSpPr>
          <a:xfrm>
            <a:off x="4744488" y="936375"/>
            <a:ext cx="3942527" cy="889819"/>
            <a:chOff x="5033695" y="1522075"/>
            <a:chExt cx="3657600" cy="1005900"/>
          </a:xfrm>
        </p:grpSpPr>
        <p:sp>
          <p:nvSpPr>
            <p:cNvPr id="392" name="Google Shape;392;p41"/>
            <p:cNvSpPr/>
            <p:nvPr/>
          </p:nvSpPr>
          <p:spPr>
            <a:xfrm flipH="1">
              <a:off x="5033695" y="1522075"/>
              <a:ext cx="3657600" cy="1005900"/>
            </a:xfrm>
            <a:prstGeom prst="snip1Rect">
              <a:avLst>
                <a:gd name="adj" fmla="val 0"/>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93" name="Google Shape;393;p41"/>
            <p:cNvSpPr txBox="1"/>
            <p:nvPr/>
          </p:nvSpPr>
          <p:spPr>
            <a:xfrm>
              <a:off x="5033695" y="1559507"/>
              <a:ext cx="3657600" cy="574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350" b="1" dirty="0">
                  <a:solidFill>
                    <a:srgbClr val="FFFFFF"/>
                  </a:solidFill>
                  <a:latin typeface="Arial"/>
                  <a:ea typeface="Arial"/>
                  <a:cs typeface="Arial"/>
                  <a:sym typeface="Arial"/>
                </a:rPr>
                <a:t>Launched in 2008; industries where WOSBs have been underrepresented</a:t>
              </a:r>
              <a:endParaRPr dirty="0"/>
            </a:p>
          </p:txBody>
        </p:sp>
      </p:grpSp>
      <p:grpSp>
        <p:nvGrpSpPr>
          <p:cNvPr id="394" name="Google Shape;394;p41" descr="Take advantage of annual prime contracting goals&#10;"/>
          <p:cNvGrpSpPr/>
          <p:nvPr/>
        </p:nvGrpSpPr>
        <p:grpSpPr>
          <a:xfrm>
            <a:off x="4744491" y="1897094"/>
            <a:ext cx="3942528" cy="766697"/>
            <a:chOff x="5033696" y="2597949"/>
            <a:chExt cx="3657601" cy="1005900"/>
          </a:xfrm>
        </p:grpSpPr>
        <p:sp>
          <p:nvSpPr>
            <p:cNvPr id="395" name="Google Shape;395;p41"/>
            <p:cNvSpPr/>
            <p:nvPr/>
          </p:nvSpPr>
          <p:spPr>
            <a:xfrm flipH="1">
              <a:off x="5033696" y="2597949"/>
              <a:ext cx="3657600" cy="1005900"/>
            </a:xfrm>
            <a:prstGeom prst="snip1Rect">
              <a:avLst>
                <a:gd name="adj" fmla="val 0"/>
              </a:avLst>
            </a:prstGeom>
            <a:solidFill>
              <a:srgbClr val="CC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96" name="Google Shape;396;p41"/>
            <p:cNvSpPr txBox="1"/>
            <p:nvPr/>
          </p:nvSpPr>
          <p:spPr>
            <a:xfrm>
              <a:off x="5033697" y="2783173"/>
              <a:ext cx="3657600" cy="66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350" b="1" dirty="0">
                  <a:solidFill>
                    <a:srgbClr val="FFFFFF"/>
                  </a:solidFill>
                  <a:latin typeface="Arial"/>
                  <a:ea typeface="Arial"/>
                  <a:cs typeface="Arial"/>
                  <a:sym typeface="Arial"/>
                </a:rPr>
                <a:t>Take advantage of annual prime contracting goals</a:t>
              </a:r>
              <a:endParaRPr dirty="0"/>
            </a:p>
          </p:txBody>
        </p:sp>
      </p:grpSp>
      <p:grpSp>
        <p:nvGrpSpPr>
          <p:cNvPr id="397" name="Google Shape;397;p41" descr="Access set-asides for WOSBs and EDWOSBs&#10;"/>
          <p:cNvGrpSpPr/>
          <p:nvPr/>
        </p:nvGrpSpPr>
        <p:grpSpPr>
          <a:xfrm>
            <a:off x="4713495" y="2735053"/>
            <a:ext cx="3942527" cy="640356"/>
            <a:chOff x="5033696" y="3673827"/>
            <a:chExt cx="3657600" cy="1005900"/>
          </a:xfrm>
        </p:grpSpPr>
        <p:sp>
          <p:nvSpPr>
            <p:cNvPr id="398" name="Google Shape;398;p41"/>
            <p:cNvSpPr/>
            <p:nvPr/>
          </p:nvSpPr>
          <p:spPr>
            <a:xfrm flipH="1">
              <a:off x="5033696" y="3673827"/>
              <a:ext cx="3657600" cy="1005900"/>
            </a:xfrm>
            <a:prstGeom prst="snip1Rect">
              <a:avLst>
                <a:gd name="adj" fmla="val 0"/>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99" name="Google Shape;399;p41"/>
            <p:cNvSpPr txBox="1"/>
            <p:nvPr/>
          </p:nvSpPr>
          <p:spPr>
            <a:xfrm>
              <a:off x="5033696" y="3853854"/>
              <a:ext cx="3657600" cy="471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350" b="1" dirty="0">
                  <a:solidFill>
                    <a:srgbClr val="FFFFFF"/>
                  </a:solidFill>
                  <a:latin typeface="Arial"/>
                  <a:ea typeface="Arial"/>
                  <a:cs typeface="Arial"/>
                  <a:sym typeface="Arial"/>
                </a:rPr>
                <a:t>Access set-asides for WOSBs and EDWOSBs</a:t>
              </a:r>
              <a:endParaRPr dirty="0"/>
            </a:p>
          </p:txBody>
        </p:sp>
      </p:grpSp>
      <p:sp>
        <p:nvSpPr>
          <p:cNvPr id="401" name="Google Shape;401;p41" descr="Build capacity and grow&#10;"/>
          <p:cNvSpPr/>
          <p:nvPr/>
        </p:nvSpPr>
        <p:spPr>
          <a:xfrm flipH="1">
            <a:off x="4713560" y="3446363"/>
            <a:ext cx="3942600" cy="661500"/>
          </a:xfrm>
          <a:prstGeom prst="snip1Rect">
            <a:avLst>
              <a:gd name="adj" fmla="val 0"/>
            </a:avLst>
          </a:prstGeom>
          <a:solidFill>
            <a:srgbClr val="CC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02" name="Google Shape;402;p41"/>
          <p:cNvSpPr txBox="1"/>
          <p:nvPr/>
        </p:nvSpPr>
        <p:spPr>
          <a:xfrm>
            <a:off x="5028114" y="3693376"/>
            <a:ext cx="3207000" cy="3000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350" b="1" dirty="0">
                <a:solidFill>
                  <a:srgbClr val="FFFFFF"/>
                </a:solidFill>
                <a:latin typeface="Arial"/>
                <a:ea typeface="Arial"/>
                <a:cs typeface="Arial"/>
                <a:sym typeface="Arial"/>
              </a:rPr>
              <a:t>Build capacity and grow</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lt1"/>
              </a:buClr>
              <a:buSzPts val="3600"/>
              <a:buFont typeface="Arial"/>
              <a:buNone/>
              <a:tabLst/>
              <a:defRPr/>
            </a:pPr>
            <a:r>
              <a:rPr kumimoji="0" lang="en-US" sz="3200" b="1" i="0" u="none" strike="noStrike" kern="0" cap="none" spc="0" normalizeH="0" baseline="0" noProof="0" dirty="0">
                <a:ln>
                  <a:noFill/>
                </a:ln>
                <a:solidFill>
                  <a:srgbClr val="0059A8"/>
                </a:solidFill>
                <a:effectLst/>
                <a:uLnTx/>
                <a:uFillTx/>
                <a:latin typeface="Arial"/>
                <a:ea typeface="Arial"/>
                <a:cs typeface="Arial"/>
                <a:sym typeface="Arial"/>
              </a:rPr>
              <a:t>Guide to Federal Contracting</a:t>
            </a:r>
          </a:p>
        </p:txBody>
      </p:sp>
      <p:sp>
        <p:nvSpPr>
          <p:cNvPr id="122" name="Google Shape;122;p24"/>
          <p:cNvSpPr txBox="1"/>
          <p:nvPr/>
        </p:nvSpPr>
        <p:spPr>
          <a:xfrm>
            <a:off x="4722925" y="2483485"/>
            <a:ext cx="36576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Igor Soares </a:t>
            </a:r>
            <a:endParaRPr>
              <a:solidFill>
                <a:srgbClr val="3864B2"/>
              </a:solidFill>
            </a:endParaRPr>
          </a:p>
          <a:p>
            <a:pPr marL="0" lvl="0" indent="0" algn="l" rtl="0">
              <a:spcBef>
                <a:spcPts val="0"/>
              </a:spcBef>
              <a:spcAft>
                <a:spcPts val="0"/>
              </a:spcAft>
              <a:buClr>
                <a:schemeClr val="dk1"/>
              </a:buClr>
              <a:buSzPts val="1100"/>
              <a:buFont typeface="Arial"/>
              <a:buNone/>
            </a:pPr>
            <a:r>
              <a:rPr lang="en-US" sz="1900">
                <a:solidFill>
                  <a:srgbClr val="3864B2"/>
                </a:solidFill>
                <a:latin typeface="Open Sans"/>
                <a:ea typeface="Open Sans"/>
                <a:cs typeface="Open Sans"/>
                <a:sym typeface="Open Sans"/>
              </a:rPr>
              <a:t>Business Opportunity Specialist</a:t>
            </a:r>
            <a:endParaRPr sz="19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900">
                <a:solidFill>
                  <a:srgbClr val="3864B2"/>
                </a:solidFill>
                <a:latin typeface="Open Sans"/>
                <a:ea typeface="Open Sans"/>
                <a:cs typeface="Open Sans"/>
                <a:sym typeface="Open Sans"/>
              </a:rPr>
              <a:t>SBA - Kansas City District Office</a:t>
            </a:r>
            <a:endParaRPr sz="19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endParaRPr sz="2400">
              <a:solidFill>
                <a:srgbClr val="3864B2"/>
              </a:solidFill>
              <a:latin typeface="Open Sans"/>
              <a:ea typeface="Open Sans"/>
              <a:cs typeface="Open Sans"/>
              <a:sym typeface="Open Sans"/>
            </a:endParaRPr>
          </a:p>
        </p:txBody>
      </p:sp>
      <p:sp>
        <p:nvSpPr>
          <p:cNvPr id="124" name="Google Shape;124;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25" name="Google Shape;125;p24" descr="Camera outline"/>
          <p:cNvPicPr preferRelativeResize="0"/>
          <p:nvPr/>
        </p:nvPicPr>
        <p:blipFill rotWithShape="1">
          <a:blip r:embed="rId3">
            <a:alphaModFix/>
          </a:blip>
          <a:srcRect/>
          <a:stretch/>
        </p:blipFill>
        <p:spPr>
          <a:xfrm>
            <a:off x="1193309" y="1429962"/>
            <a:ext cx="2387042" cy="2632994"/>
          </a:xfrm>
          <a:prstGeom prst="rect">
            <a:avLst/>
          </a:prstGeom>
          <a:noFill/>
          <a:ln>
            <a:noFill/>
          </a:ln>
        </p:spPr>
      </p:pic>
      <p:pic>
        <p:nvPicPr>
          <p:cNvPr id="126" name="Google Shape;126;p24" descr="Headshot of Igor Soares."/>
          <p:cNvPicPr preferRelativeResize="0"/>
          <p:nvPr/>
        </p:nvPicPr>
        <p:blipFill>
          <a:blip r:embed="rId4">
            <a:alphaModFix/>
          </a:blip>
          <a:stretch>
            <a:fillRect/>
          </a:stretch>
        </p:blipFill>
        <p:spPr>
          <a:xfrm>
            <a:off x="706357" y="1285875"/>
            <a:ext cx="3616493" cy="289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a:off x="357728" y="395227"/>
            <a:ext cx="8555400" cy="681900"/>
          </a:xfrm>
          <a:prstGeom prst="rect">
            <a:avLst/>
          </a:prstGeom>
          <a:solidFill>
            <a:srgbClr val="002E6D"/>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Arial"/>
              <a:buNone/>
            </a:pPr>
            <a:r>
              <a:rPr lang="en-US" sz="2200">
                <a:solidFill>
                  <a:schemeClr val="lt1"/>
                </a:solidFill>
                <a:latin typeface="Arial"/>
                <a:ea typeface="Arial"/>
                <a:cs typeface="Arial"/>
                <a:sym typeface="Arial"/>
              </a:rPr>
              <a:t>Unique Aspects of the WOSB </a:t>
            </a:r>
            <a:br>
              <a:rPr lang="en-US" sz="2200">
                <a:solidFill>
                  <a:schemeClr val="lt1"/>
                </a:solidFill>
                <a:latin typeface="Arial"/>
                <a:ea typeface="Arial"/>
                <a:cs typeface="Arial"/>
                <a:sym typeface="Arial"/>
              </a:rPr>
            </a:br>
            <a:r>
              <a:rPr lang="en-US" sz="2200">
                <a:solidFill>
                  <a:schemeClr val="lt1"/>
                </a:solidFill>
                <a:latin typeface="Arial"/>
                <a:ea typeface="Arial"/>
                <a:cs typeface="Arial"/>
                <a:sym typeface="Arial"/>
              </a:rPr>
              <a:t>Federal Contract Program</a:t>
            </a:r>
            <a:endParaRPr sz="2200">
              <a:solidFill>
                <a:schemeClr val="lt1"/>
              </a:solidFill>
            </a:endParaRPr>
          </a:p>
        </p:txBody>
      </p:sp>
      <p:sp>
        <p:nvSpPr>
          <p:cNvPr id="409" name="Google Shape;409;p42"/>
          <p:cNvSpPr txBox="1"/>
          <p:nvPr/>
        </p:nvSpPr>
        <p:spPr>
          <a:xfrm>
            <a:off x="5028114" y="3693376"/>
            <a:ext cx="3207000" cy="3000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350" b="1">
                <a:solidFill>
                  <a:srgbClr val="FFFFFF"/>
                </a:solidFill>
                <a:latin typeface="Arial"/>
                <a:ea typeface="Arial"/>
                <a:cs typeface="Arial"/>
                <a:sym typeface="Arial"/>
              </a:rPr>
              <a:t>Build capacity and grow</a:t>
            </a:r>
            <a:endParaRPr/>
          </a:p>
        </p:txBody>
      </p:sp>
      <p:sp>
        <p:nvSpPr>
          <p:cNvPr id="410" name="Google Shape;410;p42"/>
          <p:cNvSpPr/>
          <p:nvPr/>
        </p:nvSpPr>
        <p:spPr>
          <a:xfrm>
            <a:off x="1244175" y="1478167"/>
            <a:ext cx="6655800" cy="790800"/>
          </a:xfrm>
          <a:prstGeom prst="rect">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914400" marR="0" lvl="2" indent="0" algn="l" rtl="0">
              <a:lnSpc>
                <a:spcPct val="100000"/>
              </a:lnSpc>
              <a:spcBef>
                <a:spcPts val="0"/>
              </a:spcBef>
              <a:spcAft>
                <a:spcPts val="0"/>
              </a:spcAft>
              <a:buClr>
                <a:srgbClr val="FFFFFF"/>
              </a:buClr>
              <a:buSzPts val="1800"/>
              <a:buFont typeface="Arial"/>
              <a:buNone/>
            </a:pPr>
            <a:r>
              <a:rPr lang="en-US" sz="1700" b="1" i="0" u="none" strike="noStrike" cap="none">
                <a:solidFill>
                  <a:srgbClr val="FFFFFF"/>
                </a:solidFill>
                <a:latin typeface="Arial"/>
                <a:ea typeface="Arial"/>
                <a:cs typeface="Arial"/>
                <a:sym typeface="Arial"/>
              </a:rPr>
              <a:t>Many NAICS codes are now authorized for use under the WOSB Federal Contract Program.  Check </a:t>
            </a:r>
            <a:r>
              <a:rPr lang="en-US" sz="1700" b="1" i="0" u="sng" strike="noStrike" cap="none">
                <a:solidFill>
                  <a:schemeClr val="hlink"/>
                </a:solidFill>
                <a:latin typeface="Arial"/>
                <a:ea typeface="Arial"/>
                <a:cs typeface="Arial"/>
                <a:sym typeface="Arial"/>
                <a:hlinkClick r:id="rId3"/>
              </a:rPr>
              <a:t>sba.gov/wosbready </a:t>
            </a:r>
            <a:r>
              <a:rPr lang="en-US" sz="1700" b="1" i="0" u="none" strike="noStrike" cap="none">
                <a:solidFill>
                  <a:srgbClr val="FFFFFF"/>
                </a:solidFill>
                <a:latin typeface="Arial"/>
                <a:ea typeface="Arial"/>
                <a:cs typeface="Arial"/>
                <a:sym typeface="Arial"/>
              </a:rPr>
              <a:t>for available NAICS (733).</a:t>
            </a:r>
            <a:endParaRPr sz="1700" b="1" i="0" u="none" strike="noStrike" cap="none">
              <a:solidFill>
                <a:srgbClr val="FFFFFF"/>
              </a:solidFill>
              <a:latin typeface="Arial"/>
              <a:ea typeface="Arial"/>
              <a:cs typeface="Arial"/>
              <a:sym typeface="Arial"/>
            </a:endParaRPr>
          </a:p>
        </p:txBody>
      </p:sp>
      <p:sp>
        <p:nvSpPr>
          <p:cNvPr id="411" name="Google Shape;411;p42"/>
          <p:cNvSpPr/>
          <p:nvPr/>
        </p:nvSpPr>
        <p:spPr>
          <a:xfrm>
            <a:off x="1244174" y="2381053"/>
            <a:ext cx="6655800" cy="79080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WOSBs and EDWOSB must receive certification through WOSB.certify.sba.gov in order to be eligible to compete on set-aside and sole-source contracts.</a:t>
            </a:r>
            <a:endParaRPr sz="1800" b="1" i="0" u="none" strike="noStrike" cap="none">
              <a:solidFill>
                <a:srgbClr val="FFFFFF"/>
              </a:solidFill>
              <a:latin typeface="Calibri"/>
              <a:ea typeface="Calibri"/>
              <a:cs typeface="Calibri"/>
              <a:sym typeface="Calibri"/>
            </a:endParaRPr>
          </a:p>
        </p:txBody>
      </p:sp>
      <p:sp>
        <p:nvSpPr>
          <p:cNvPr id="412" name="Google Shape;412;p42"/>
          <p:cNvSpPr/>
          <p:nvPr/>
        </p:nvSpPr>
        <p:spPr>
          <a:xfrm>
            <a:off x="1244174" y="3283938"/>
            <a:ext cx="6655800" cy="790800"/>
          </a:xfrm>
          <a:prstGeom prst="rect">
            <a:avLst/>
          </a:prstGeom>
          <a:solidFill>
            <a:srgbClr val="7ED4FF"/>
          </a:solidFill>
          <a:ln w="12700" cap="flat" cmpd="sng">
            <a:solidFill>
              <a:srgbClr val="7ED4FF"/>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0" algn="l" rtl="0">
              <a:lnSpc>
                <a:spcPct val="100000"/>
              </a:lnSpc>
              <a:spcBef>
                <a:spcPts val="0"/>
              </a:spcBef>
              <a:spcAft>
                <a:spcPts val="0"/>
              </a:spcAft>
              <a:buClr>
                <a:srgbClr val="002060"/>
              </a:buClr>
              <a:buSzPts val="1800"/>
              <a:buFont typeface="Calibri"/>
              <a:buNone/>
            </a:pPr>
            <a:r>
              <a:rPr lang="en-US" sz="1800" b="1" i="0" u="none" strike="noStrike" cap="none">
                <a:solidFill>
                  <a:srgbClr val="002060"/>
                </a:solidFill>
                <a:latin typeface="Calibri"/>
                <a:ea typeface="Calibri"/>
                <a:cs typeface="Calibri"/>
                <a:sym typeface="Calibri"/>
              </a:rPr>
              <a:t>COs must verify WOSB and EDWOSB certification on the </a:t>
            </a:r>
            <a:r>
              <a:rPr lang="en-US" sz="1800" b="1" i="0" u="sng" strike="noStrike" cap="none">
                <a:solidFill>
                  <a:schemeClr val="hlink"/>
                </a:solidFill>
                <a:latin typeface="Calibri"/>
                <a:ea typeface="Calibri"/>
                <a:cs typeface="Calibri"/>
                <a:sym typeface="Calibri"/>
                <a:hlinkClick r:id="rId4"/>
              </a:rPr>
              <a:t>Dynamic Small Business Search </a:t>
            </a:r>
            <a:r>
              <a:rPr lang="en-US" sz="1800" b="1" i="0" u="none" strike="noStrike" cap="none">
                <a:solidFill>
                  <a:srgbClr val="002060"/>
                </a:solidFill>
                <a:latin typeface="Calibri"/>
                <a:ea typeface="Calibri"/>
                <a:cs typeface="Calibri"/>
                <a:sym typeface="Calibri"/>
              </a:rPr>
              <a:t>(DSBS) database.</a:t>
            </a:r>
            <a:endParaRPr sz="1800" b="1" i="0" u="none" strike="noStrike" cap="none">
              <a:solidFill>
                <a:srgbClr val="002060"/>
              </a:solidFill>
              <a:latin typeface="Calibri"/>
              <a:ea typeface="Calibri"/>
              <a:cs typeface="Calibri"/>
              <a:sym typeface="Calibri"/>
            </a:endParaRPr>
          </a:p>
        </p:txBody>
      </p:sp>
      <p:pic>
        <p:nvPicPr>
          <p:cNvPr id="413" name="Google Shape;413;p42" descr="Shield Tick outline"/>
          <p:cNvPicPr preferRelativeResize="0"/>
          <p:nvPr/>
        </p:nvPicPr>
        <p:blipFill rotWithShape="1">
          <a:blip r:embed="rId5">
            <a:alphaModFix/>
          </a:blip>
          <a:srcRect/>
          <a:stretch/>
        </p:blipFill>
        <p:spPr>
          <a:xfrm>
            <a:off x="1365357" y="1572190"/>
            <a:ext cx="584947" cy="584947"/>
          </a:xfrm>
          <a:prstGeom prst="rect">
            <a:avLst/>
          </a:prstGeom>
          <a:noFill/>
          <a:ln>
            <a:noFill/>
          </a:ln>
        </p:spPr>
      </p:pic>
      <p:pic>
        <p:nvPicPr>
          <p:cNvPr id="414" name="Google Shape;414;p42" descr="Document with solid fill"/>
          <p:cNvPicPr preferRelativeResize="0"/>
          <p:nvPr/>
        </p:nvPicPr>
        <p:blipFill rotWithShape="1">
          <a:blip r:embed="rId6">
            <a:alphaModFix/>
          </a:blip>
          <a:srcRect/>
          <a:stretch/>
        </p:blipFill>
        <p:spPr>
          <a:xfrm rot="993397">
            <a:off x="1403296" y="2474805"/>
            <a:ext cx="571494" cy="571494"/>
          </a:xfrm>
          <a:prstGeom prst="rect">
            <a:avLst/>
          </a:prstGeom>
          <a:noFill/>
          <a:ln>
            <a:noFill/>
          </a:ln>
        </p:spPr>
      </p:pic>
      <p:pic>
        <p:nvPicPr>
          <p:cNvPr id="415" name="Google Shape;415;p42" descr="Internet with solid fill"/>
          <p:cNvPicPr preferRelativeResize="0"/>
          <p:nvPr/>
        </p:nvPicPr>
        <p:blipFill rotWithShape="1">
          <a:blip r:embed="rId7">
            <a:alphaModFix/>
          </a:blip>
          <a:srcRect/>
          <a:stretch/>
        </p:blipFill>
        <p:spPr>
          <a:xfrm>
            <a:off x="1321333" y="3283939"/>
            <a:ext cx="647800" cy="647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3"/>
          <p:cNvSpPr txBox="1">
            <a:spLocks noGrp="1"/>
          </p:cNvSpPr>
          <p:nvPr>
            <p:ph type="title"/>
          </p:nvPr>
        </p:nvSpPr>
        <p:spPr>
          <a:xfrm>
            <a:off x="357725" y="186474"/>
            <a:ext cx="8555400" cy="890700"/>
          </a:xfrm>
          <a:prstGeom prst="rect">
            <a:avLst/>
          </a:prstGeom>
          <a:solidFill>
            <a:srgbClr val="002E6D"/>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Arial"/>
              <a:buNone/>
            </a:pPr>
            <a:r>
              <a:rPr lang="en-US" sz="2800">
                <a:solidFill>
                  <a:schemeClr val="lt1"/>
                </a:solidFill>
              </a:rPr>
              <a:t>Is the WOSB/EDWOSB Certification</a:t>
            </a:r>
            <a:br>
              <a:rPr lang="en-US" sz="2800">
                <a:solidFill>
                  <a:schemeClr val="lt1"/>
                </a:solidFill>
              </a:rPr>
            </a:br>
            <a:r>
              <a:rPr lang="en-US" sz="2800">
                <a:solidFill>
                  <a:schemeClr val="lt1"/>
                </a:solidFill>
              </a:rPr>
              <a:t> Appropriate for You?</a:t>
            </a:r>
            <a:endParaRPr/>
          </a:p>
        </p:txBody>
      </p:sp>
      <p:grpSp>
        <p:nvGrpSpPr>
          <p:cNvPr id="421" name="Google Shape;421;p43">
            <a:extLst>
              <a:ext uri="{C183D7F6-B498-43B3-948B-1728B52AA6E4}">
                <adec:decorative xmlns:adec="http://schemas.microsoft.com/office/drawing/2017/decorative" val="1"/>
              </a:ext>
            </a:extLst>
          </p:cNvPr>
          <p:cNvGrpSpPr/>
          <p:nvPr/>
        </p:nvGrpSpPr>
        <p:grpSpPr>
          <a:xfrm>
            <a:off x="485927" y="1479771"/>
            <a:ext cx="8367917" cy="2636729"/>
            <a:chOff x="554347" y="1846581"/>
            <a:chExt cx="8367917" cy="3515638"/>
          </a:xfrm>
        </p:grpSpPr>
        <p:grpSp>
          <p:nvGrpSpPr>
            <p:cNvPr id="422" name="Google Shape;422;p43"/>
            <p:cNvGrpSpPr/>
            <p:nvPr/>
          </p:nvGrpSpPr>
          <p:grpSpPr>
            <a:xfrm>
              <a:off x="4350688" y="3027614"/>
              <a:ext cx="4571576" cy="763436"/>
              <a:chOff x="4443772" y="3024042"/>
              <a:chExt cx="4571576" cy="763436"/>
            </a:xfrm>
          </p:grpSpPr>
          <p:sp>
            <p:nvSpPr>
              <p:cNvPr id="423" name="Google Shape;423;p43"/>
              <p:cNvSpPr txBox="1"/>
              <p:nvPr/>
            </p:nvSpPr>
            <p:spPr>
              <a:xfrm>
                <a:off x="5325648" y="3263606"/>
                <a:ext cx="36897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B1E29"/>
                  </a:buClr>
                  <a:buSzPts val="1800"/>
                  <a:buFont typeface="Arial"/>
                  <a:buNone/>
                </a:pPr>
                <a:r>
                  <a:rPr lang="en-US" sz="1800" b="1" i="0" u="none" strike="noStrike" cap="none">
                    <a:solidFill>
                      <a:srgbClr val="1B1E29"/>
                    </a:solidFill>
                    <a:latin typeface="Arial"/>
                    <a:ea typeface="Arial"/>
                    <a:cs typeface="Arial"/>
                    <a:sym typeface="Arial"/>
                  </a:rPr>
                  <a:t>Management of daily operations</a:t>
                </a:r>
                <a:endParaRPr/>
              </a:p>
            </p:txBody>
          </p:sp>
          <p:pic>
            <p:nvPicPr>
              <p:cNvPr id="424" name="Google Shape;424;p43" descr="A close up of a sign&#10;&#10;Description automatically generated"/>
              <p:cNvPicPr preferRelativeResize="0"/>
              <p:nvPr/>
            </p:nvPicPr>
            <p:blipFill rotWithShape="1">
              <a:blip r:embed="rId3">
                <a:alphaModFix/>
              </a:blip>
              <a:srcRect/>
              <a:stretch/>
            </p:blipFill>
            <p:spPr>
              <a:xfrm>
                <a:off x="4443772" y="3024042"/>
                <a:ext cx="763436" cy="763436"/>
              </a:xfrm>
              <a:prstGeom prst="rect">
                <a:avLst/>
              </a:prstGeom>
              <a:noFill/>
              <a:ln>
                <a:noFill/>
              </a:ln>
            </p:spPr>
          </p:pic>
        </p:grpSp>
        <p:grpSp>
          <p:nvGrpSpPr>
            <p:cNvPr id="425" name="Google Shape;425;p43"/>
            <p:cNvGrpSpPr/>
            <p:nvPr/>
          </p:nvGrpSpPr>
          <p:grpSpPr>
            <a:xfrm>
              <a:off x="604149" y="1996054"/>
              <a:ext cx="4194711" cy="825292"/>
              <a:chOff x="4407838" y="2063575"/>
              <a:chExt cx="4194711" cy="825292"/>
            </a:xfrm>
          </p:grpSpPr>
          <p:sp>
            <p:nvSpPr>
              <p:cNvPr id="426" name="Google Shape;426;p43"/>
              <p:cNvSpPr txBox="1"/>
              <p:nvPr/>
            </p:nvSpPr>
            <p:spPr>
              <a:xfrm>
                <a:off x="5325649" y="2256749"/>
                <a:ext cx="32769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B1E29"/>
                  </a:buClr>
                  <a:buSzPts val="1800"/>
                  <a:buFont typeface="Arial"/>
                  <a:buNone/>
                </a:pPr>
                <a:r>
                  <a:rPr lang="en-US" sz="1800" b="1" i="0" u="none" strike="noStrike" cap="none">
                    <a:solidFill>
                      <a:srgbClr val="1B1E29"/>
                    </a:solidFill>
                    <a:latin typeface="Arial"/>
                    <a:ea typeface="Arial"/>
                    <a:cs typeface="Arial"/>
                    <a:sym typeface="Arial"/>
                  </a:rPr>
                  <a:t>Managerial experience</a:t>
                </a:r>
                <a:endParaRPr/>
              </a:p>
            </p:txBody>
          </p:sp>
          <p:pic>
            <p:nvPicPr>
              <p:cNvPr id="427" name="Google Shape;427;p43" descr="A close up of a sign&#10;&#10;Description automatically generated"/>
              <p:cNvPicPr preferRelativeResize="0"/>
              <p:nvPr/>
            </p:nvPicPr>
            <p:blipFill rotWithShape="1">
              <a:blip r:embed="rId4">
                <a:alphaModFix/>
              </a:blip>
              <a:srcRect/>
              <a:stretch/>
            </p:blipFill>
            <p:spPr>
              <a:xfrm>
                <a:off x="4407838" y="2063575"/>
                <a:ext cx="825292" cy="825292"/>
              </a:xfrm>
              <a:prstGeom prst="rect">
                <a:avLst/>
              </a:prstGeom>
              <a:noFill/>
              <a:ln>
                <a:noFill/>
              </a:ln>
            </p:spPr>
          </p:pic>
        </p:grpSp>
        <p:grpSp>
          <p:nvGrpSpPr>
            <p:cNvPr id="428" name="Google Shape;428;p43"/>
            <p:cNvGrpSpPr/>
            <p:nvPr/>
          </p:nvGrpSpPr>
          <p:grpSpPr>
            <a:xfrm>
              <a:off x="554347" y="3271787"/>
              <a:ext cx="4244417" cy="1608565"/>
              <a:chOff x="518627" y="3144846"/>
              <a:chExt cx="4244417" cy="1608565"/>
            </a:xfrm>
          </p:grpSpPr>
          <p:sp>
            <p:nvSpPr>
              <p:cNvPr id="429" name="Google Shape;429;p43"/>
              <p:cNvSpPr txBox="1"/>
              <p:nvPr/>
            </p:nvSpPr>
            <p:spPr>
              <a:xfrm>
                <a:off x="1350844" y="3144846"/>
                <a:ext cx="34122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B1E29"/>
                  </a:buClr>
                  <a:buSzPts val="1800"/>
                  <a:buFont typeface="Arial"/>
                  <a:buNone/>
                </a:pPr>
                <a:r>
                  <a:rPr lang="en-US" sz="1800" b="1" i="0" u="none" strike="noStrike" cap="none">
                    <a:solidFill>
                      <a:srgbClr val="1B1E29"/>
                    </a:solidFill>
                    <a:latin typeface="Arial"/>
                    <a:ea typeface="Arial"/>
                    <a:cs typeface="Arial"/>
                    <a:sym typeface="Arial"/>
                  </a:rPr>
                  <a:t>Highest officer position</a:t>
                </a:r>
                <a:endParaRPr/>
              </a:p>
            </p:txBody>
          </p:sp>
          <p:pic>
            <p:nvPicPr>
              <p:cNvPr id="430" name="Google Shape;430;p43" descr="A picture containing table&#10;&#10;Description automatically generated"/>
              <p:cNvPicPr preferRelativeResize="0"/>
              <p:nvPr/>
            </p:nvPicPr>
            <p:blipFill rotWithShape="1">
              <a:blip r:embed="rId5">
                <a:alphaModFix/>
              </a:blip>
              <a:srcRect/>
              <a:stretch/>
            </p:blipFill>
            <p:spPr>
              <a:xfrm>
                <a:off x="518627" y="4004078"/>
                <a:ext cx="749333" cy="749333"/>
              </a:xfrm>
              <a:prstGeom prst="rect">
                <a:avLst/>
              </a:prstGeom>
              <a:noFill/>
              <a:ln>
                <a:noFill/>
              </a:ln>
            </p:spPr>
          </p:pic>
        </p:grpSp>
        <p:grpSp>
          <p:nvGrpSpPr>
            <p:cNvPr id="431" name="Google Shape;431;p43"/>
            <p:cNvGrpSpPr/>
            <p:nvPr/>
          </p:nvGrpSpPr>
          <p:grpSpPr>
            <a:xfrm>
              <a:off x="4350688" y="4101253"/>
              <a:ext cx="4273677" cy="1059282"/>
              <a:chOff x="4443772" y="4101253"/>
              <a:chExt cx="4273677" cy="1059282"/>
            </a:xfrm>
          </p:grpSpPr>
          <p:sp>
            <p:nvSpPr>
              <p:cNvPr id="432" name="Google Shape;432;p43"/>
              <p:cNvSpPr txBox="1"/>
              <p:nvPr/>
            </p:nvSpPr>
            <p:spPr>
              <a:xfrm>
                <a:off x="5325649" y="4298635"/>
                <a:ext cx="33918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B1E29"/>
                  </a:buClr>
                  <a:buSzPts val="1800"/>
                  <a:buFont typeface="Arial"/>
                  <a:buNone/>
                </a:pPr>
                <a:r>
                  <a:rPr lang="en-US" sz="1800" b="1" i="0" u="none" strike="noStrike" cap="none">
                    <a:solidFill>
                      <a:srgbClr val="1B1E29"/>
                    </a:solidFill>
                    <a:latin typeface="Arial"/>
                    <a:ea typeface="Arial"/>
                    <a:cs typeface="Arial"/>
                    <a:sym typeface="Arial"/>
                  </a:rPr>
                  <a:t>No minimum time in business</a:t>
                </a:r>
                <a:endParaRPr/>
              </a:p>
            </p:txBody>
          </p:sp>
          <p:pic>
            <p:nvPicPr>
              <p:cNvPr id="433" name="Google Shape;433;p43" descr="A close up of a sign&#10;&#10;Description automatically generated"/>
              <p:cNvPicPr preferRelativeResize="0"/>
              <p:nvPr/>
            </p:nvPicPr>
            <p:blipFill rotWithShape="1">
              <a:blip r:embed="rId6">
                <a:alphaModFix/>
              </a:blip>
              <a:srcRect/>
              <a:stretch/>
            </p:blipFill>
            <p:spPr>
              <a:xfrm>
                <a:off x="4443772" y="4101253"/>
                <a:ext cx="744044" cy="744044"/>
              </a:xfrm>
              <a:prstGeom prst="rect">
                <a:avLst/>
              </a:prstGeom>
              <a:noFill/>
              <a:ln>
                <a:noFill/>
              </a:ln>
            </p:spPr>
          </p:pic>
        </p:grpSp>
        <p:grpSp>
          <p:nvGrpSpPr>
            <p:cNvPr id="434" name="Google Shape;434;p43"/>
            <p:cNvGrpSpPr/>
            <p:nvPr/>
          </p:nvGrpSpPr>
          <p:grpSpPr>
            <a:xfrm>
              <a:off x="600912" y="3027614"/>
              <a:ext cx="3611955" cy="2334605"/>
              <a:chOff x="565192" y="3027614"/>
              <a:chExt cx="3611955" cy="2334605"/>
            </a:xfrm>
          </p:grpSpPr>
          <p:sp>
            <p:nvSpPr>
              <p:cNvPr id="435" name="Google Shape;435;p43"/>
              <p:cNvSpPr txBox="1"/>
              <p:nvPr/>
            </p:nvSpPr>
            <p:spPr>
              <a:xfrm>
                <a:off x="1357747" y="4131019"/>
                <a:ext cx="2819400" cy="123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B1E29"/>
                  </a:buClr>
                  <a:buSzPts val="1800"/>
                  <a:buFont typeface="Arial"/>
                  <a:buNone/>
                </a:pPr>
                <a:r>
                  <a:rPr lang="en-US" sz="1800" b="1" i="0" u="none" strike="noStrike" cap="none">
                    <a:solidFill>
                      <a:srgbClr val="1B1E29"/>
                    </a:solidFill>
                    <a:latin typeface="Arial"/>
                    <a:ea typeface="Arial"/>
                    <a:cs typeface="Arial"/>
                    <a:sym typeface="Arial"/>
                  </a:rPr>
                  <a:t>Seeking federal contracting opportunities</a:t>
                </a:r>
                <a:endParaRPr/>
              </a:p>
            </p:txBody>
          </p:sp>
          <p:pic>
            <p:nvPicPr>
              <p:cNvPr id="436" name="Google Shape;436;p43" descr="Business Growth with solid fill"/>
              <p:cNvPicPr preferRelativeResize="0"/>
              <p:nvPr/>
            </p:nvPicPr>
            <p:blipFill rotWithShape="1">
              <a:blip r:embed="rId7">
                <a:alphaModFix/>
              </a:blip>
              <a:srcRect/>
              <a:stretch/>
            </p:blipFill>
            <p:spPr>
              <a:xfrm>
                <a:off x="565192" y="3027614"/>
                <a:ext cx="761758" cy="761758"/>
              </a:xfrm>
              <a:prstGeom prst="rect">
                <a:avLst/>
              </a:prstGeom>
              <a:noFill/>
              <a:ln>
                <a:noFill/>
              </a:ln>
            </p:spPr>
          </p:pic>
        </p:grpSp>
        <p:grpSp>
          <p:nvGrpSpPr>
            <p:cNvPr id="437" name="Google Shape;437;p43"/>
            <p:cNvGrpSpPr/>
            <p:nvPr/>
          </p:nvGrpSpPr>
          <p:grpSpPr>
            <a:xfrm>
              <a:off x="4306404" y="1846581"/>
              <a:ext cx="4107102" cy="1206716"/>
              <a:chOff x="4572000" y="1095768"/>
              <a:chExt cx="4107102" cy="1206716"/>
            </a:xfrm>
          </p:grpSpPr>
          <p:sp>
            <p:nvSpPr>
              <p:cNvPr id="438" name="Google Shape;438;p43"/>
              <p:cNvSpPr txBox="1"/>
              <p:nvPr/>
            </p:nvSpPr>
            <p:spPr>
              <a:xfrm>
                <a:off x="5528502" y="1440584"/>
                <a:ext cx="31506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B1E29"/>
                  </a:buClr>
                  <a:buSzPts val="1800"/>
                  <a:buFont typeface="Arial"/>
                  <a:buNone/>
                </a:pPr>
                <a:r>
                  <a:rPr lang="en-US" sz="1800" b="1" i="0" u="none" strike="noStrike" cap="none">
                    <a:solidFill>
                      <a:srgbClr val="1B1E29"/>
                    </a:solidFill>
                    <a:latin typeface="Arial"/>
                    <a:ea typeface="Arial"/>
                    <a:cs typeface="Arial"/>
                    <a:sym typeface="Arial"/>
                  </a:rPr>
                  <a:t>51% ownership requirements</a:t>
                </a:r>
                <a:endParaRPr/>
              </a:p>
            </p:txBody>
          </p:sp>
          <p:pic>
            <p:nvPicPr>
              <p:cNvPr id="439" name="Google Shape;439;p43" descr="A picture containing transport, wheel&#10;&#10;Description automatically generated"/>
              <p:cNvPicPr preferRelativeResize="0"/>
              <p:nvPr/>
            </p:nvPicPr>
            <p:blipFill rotWithShape="1">
              <a:blip r:embed="rId8">
                <a:alphaModFix/>
              </a:blip>
              <a:srcRect/>
              <a:stretch/>
            </p:blipFill>
            <p:spPr>
              <a:xfrm>
                <a:off x="4572000" y="1095768"/>
                <a:ext cx="956502" cy="956502"/>
              </a:xfrm>
              <a:prstGeom prst="rect">
                <a:avLst/>
              </a:prstGeom>
              <a:noFill/>
              <a:ln>
                <a:noFill/>
              </a:ln>
            </p:spPr>
          </p:pic>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4"/>
          <p:cNvSpPr txBox="1">
            <a:spLocks noGrp="1"/>
          </p:cNvSpPr>
          <p:nvPr>
            <p:ph type="title"/>
          </p:nvPr>
        </p:nvSpPr>
        <p:spPr>
          <a:xfrm>
            <a:off x="357725" y="194249"/>
            <a:ext cx="8555400" cy="882900"/>
          </a:xfrm>
          <a:prstGeom prst="rect">
            <a:avLst/>
          </a:prstGeom>
          <a:solidFill>
            <a:srgbClr val="002E6D"/>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Arial"/>
              <a:buNone/>
            </a:pPr>
            <a:r>
              <a:rPr lang="en-US" sz="2800">
                <a:solidFill>
                  <a:schemeClr val="lt1"/>
                </a:solidFill>
              </a:rPr>
              <a:t>Economically Disadvantaged </a:t>
            </a:r>
            <a:br>
              <a:rPr lang="en-US" sz="2800">
                <a:solidFill>
                  <a:schemeClr val="lt1"/>
                </a:solidFill>
              </a:rPr>
            </a:br>
            <a:r>
              <a:rPr lang="en-US" sz="2800">
                <a:solidFill>
                  <a:schemeClr val="lt1"/>
                </a:solidFill>
              </a:rPr>
              <a:t>Requirements to Qualify</a:t>
            </a:r>
            <a:endParaRPr/>
          </a:p>
        </p:txBody>
      </p:sp>
      <p:pic>
        <p:nvPicPr>
          <p:cNvPr id="447" name="Google Shape;447;p44" descr="Icon of money."/>
          <p:cNvPicPr preferRelativeResize="0"/>
          <p:nvPr/>
        </p:nvPicPr>
        <p:blipFill rotWithShape="1">
          <a:blip r:embed="rId3">
            <a:alphaModFix/>
          </a:blip>
          <a:srcRect/>
          <a:stretch/>
        </p:blipFill>
        <p:spPr>
          <a:xfrm>
            <a:off x="776640" y="1289525"/>
            <a:ext cx="754380" cy="754380"/>
          </a:xfrm>
          <a:prstGeom prst="rect">
            <a:avLst/>
          </a:prstGeom>
          <a:noFill/>
          <a:ln>
            <a:noFill/>
          </a:ln>
        </p:spPr>
      </p:pic>
      <p:sp>
        <p:nvSpPr>
          <p:cNvPr id="448" name="Google Shape;448;p44"/>
          <p:cNvSpPr/>
          <p:nvPr/>
        </p:nvSpPr>
        <p:spPr>
          <a:xfrm>
            <a:off x="1788302" y="1283480"/>
            <a:ext cx="6575700" cy="548400"/>
          </a:xfrm>
          <a:prstGeom prst="rect">
            <a:avLst/>
          </a:prstGeom>
          <a:noFill/>
          <a:ln>
            <a:noFill/>
          </a:ln>
        </p:spPr>
        <p:txBody>
          <a:bodyPr spcFirstLastPara="1" wrap="square" lIns="182875" tIns="182875" rIns="182875" bIns="182875" anchor="t" anchorCtr="0">
            <a:noAutofit/>
          </a:bodyPr>
          <a:lstStyle/>
          <a:p>
            <a:pPr marL="0" marR="0" lvl="0" indent="0" algn="ctr" rtl="0">
              <a:lnSpc>
                <a:spcPct val="90000"/>
              </a:lnSpc>
              <a:spcBef>
                <a:spcPts val="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Personal net worth (assets minus liabilities) less </a:t>
            </a:r>
            <a:endParaRPr/>
          </a:p>
          <a:p>
            <a:pPr marL="0" marR="0" lvl="0" indent="0" algn="ctr" rtl="0">
              <a:lnSpc>
                <a:spcPct val="90000"/>
              </a:lnSpc>
              <a:spcBef>
                <a:spcPts val="20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than $850,000</a:t>
            </a:r>
            <a:endParaRPr sz="2000" b="0" i="0" u="none" strike="noStrike" cap="none">
              <a:solidFill>
                <a:srgbClr val="1B1E29"/>
              </a:solidFill>
              <a:latin typeface="Arial"/>
              <a:ea typeface="Arial"/>
              <a:cs typeface="Arial"/>
              <a:sym typeface="Arial"/>
            </a:endParaRPr>
          </a:p>
        </p:txBody>
      </p:sp>
      <p:pic>
        <p:nvPicPr>
          <p:cNvPr id="449" name="Google Shape;449;p44" descr="Icon of hand holding money."/>
          <p:cNvPicPr preferRelativeResize="0"/>
          <p:nvPr/>
        </p:nvPicPr>
        <p:blipFill rotWithShape="1">
          <a:blip r:embed="rId4">
            <a:alphaModFix/>
          </a:blip>
          <a:srcRect/>
          <a:stretch/>
        </p:blipFill>
        <p:spPr>
          <a:xfrm>
            <a:off x="520232" y="2231042"/>
            <a:ext cx="1138993" cy="822960"/>
          </a:xfrm>
          <a:prstGeom prst="rect">
            <a:avLst/>
          </a:prstGeom>
          <a:noFill/>
          <a:ln>
            <a:noFill/>
          </a:ln>
        </p:spPr>
      </p:pic>
      <p:sp>
        <p:nvSpPr>
          <p:cNvPr id="450" name="Google Shape;450;p44"/>
          <p:cNvSpPr/>
          <p:nvPr/>
        </p:nvSpPr>
        <p:spPr>
          <a:xfrm>
            <a:off x="1785780" y="2356401"/>
            <a:ext cx="6578400" cy="546300"/>
          </a:xfrm>
          <a:prstGeom prst="rect">
            <a:avLst/>
          </a:prstGeom>
          <a:noFill/>
          <a:ln>
            <a:noFill/>
          </a:ln>
        </p:spPr>
        <p:txBody>
          <a:bodyPr spcFirstLastPara="1" wrap="square" lIns="182875" tIns="182875" rIns="182875" bIns="182875" anchor="t" anchorCtr="0">
            <a:noAutofit/>
          </a:bodyPr>
          <a:lstStyle/>
          <a:p>
            <a:pPr marL="0" marR="0" lvl="0" indent="0" algn="ctr" rtl="0">
              <a:lnSpc>
                <a:spcPct val="90000"/>
              </a:lnSpc>
              <a:spcBef>
                <a:spcPts val="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Three-year average income is $400,000 or less </a:t>
            </a:r>
            <a:endParaRPr/>
          </a:p>
        </p:txBody>
      </p:sp>
      <p:pic>
        <p:nvPicPr>
          <p:cNvPr id="451" name="Google Shape;451;p44" descr="Icon of a flow chart."/>
          <p:cNvPicPr preferRelativeResize="0"/>
          <p:nvPr/>
        </p:nvPicPr>
        <p:blipFill rotWithShape="1">
          <a:blip r:embed="rId5">
            <a:alphaModFix/>
          </a:blip>
          <a:srcRect/>
          <a:stretch/>
        </p:blipFill>
        <p:spPr>
          <a:xfrm>
            <a:off x="775380" y="3324169"/>
            <a:ext cx="756271" cy="754380"/>
          </a:xfrm>
          <a:prstGeom prst="rect">
            <a:avLst/>
          </a:prstGeom>
          <a:noFill/>
          <a:ln>
            <a:noFill/>
          </a:ln>
        </p:spPr>
      </p:pic>
      <p:sp>
        <p:nvSpPr>
          <p:cNvPr id="452" name="Google Shape;452;p44"/>
          <p:cNvSpPr/>
          <p:nvPr/>
        </p:nvSpPr>
        <p:spPr>
          <a:xfrm>
            <a:off x="1788301" y="3374069"/>
            <a:ext cx="6575700" cy="548400"/>
          </a:xfrm>
          <a:prstGeom prst="rect">
            <a:avLst/>
          </a:prstGeom>
          <a:noFill/>
          <a:ln>
            <a:noFill/>
          </a:ln>
        </p:spPr>
        <p:txBody>
          <a:bodyPr spcFirstLastPara="1" wrap="square" lIns="182875" tIns="182875" rIns="182875" bIns="182875" anchor="t" anchorCtr="0">
            <a:noAutofit/>
          </a:bodyPr>
          <a:lstStyle/>
          <a:p>
            <a:pPr marL="0" marR="0" lvl="0" indent="0" algn="ctr" rtl="0">
              <a:lnSpc>
                <a:spcPct val="90000"/>
              </a:lnSpc>
              <a:spcBef>
                <a:spcPts val="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Fair market value of all assets is $6.5 million or less</a:t>
            </a:r>
            <a:endParaRPr/>
          </a:p>
        </p:txBody>
      </p:sp>
      <p:cxnSp>
        <p:nvCxnSpPr>
          <p:cNvPr id="453" name="Google Shape;453;p44">
            <a:extLst>
              <a:ext uri="{C183D7F6-B498-43B3-948B-1728B52AA6E4}">
                <adec:decorative xmlns:adec="http://schemas.microsoft.com/office/drawing/2017/decorative" val="1"/>
              </a:ext>
            </a:extLst>
          </p:cNvPr>
          <p:cNvCxnSpPr/>
          <p:nvPr/>
        </p:nvCxnSpPr>
        <p:spPr>
          <a:xfrm>
            <a:off x="2481943" y="2094260"/>
            <a:ext cx="4859400" cy="0"/>
          </a:xfrm>
          <a:prstGeom prst="straightConnector1">
            <a:avLst/>
          </a:prstGeom>
          <a:noFill/>
          <a:ln w="19050" cap="flat" cmpd="sng">
            <a:solidFill>
              <a:srgbClr val="CC0000"/>
            </a:solidFill>
            <a:prstDash val="solid"/>
            <a:miter lim="800000"/>
            <a:headEnd type="none" w="sm" len="sm"/>
            <a:tailEnd type="none" w="sm" len="sm"/>
          </a:ln>
        </p:spPr>
      </p:cxnSp>
      <p:cxnSp>
        <p:nvCxnSpPr>
          <p:cNvPr id="454" name="Google Shape;454;p44">
            <a:extLst>
              <a:ext uri="{C183D7F6-B498-43B3-948B-1728B52AA6E4}">
                <adec:decorative xmlns:adec="http://schemas.microsoft.com/office/drawing/2017/decorative" val="1"/>
              </a:ext>
            </a:extLst>
          </p:cNvPr>
          <p:cNvCxnSpPr/>
          <p:nvPr/>
        </p:nvCxnSpPr>
        <p:spPr>
          <a:xfrm>
            <a:off x="2481943" y="3087788"/>
            <a:ext cx="4859400" cy="0"/>
          </a:xfrm>
          <a:prstGeom prst="straightConnector1">
            <a:avLst/>
          </a:prstGeom>
          <a:noFill/>
          <a:ln w="19050" cap="flat" cmpd="sng">
            <a:solidFill>
              <a:srgbClr val="CC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9" name="Google Shape;459;p45" descr="Graphic: A small red oval labeled EDWOSB inside of a larger blue circle labeled WOSB, to show that EDWOSB is a subset of WOSB."/>
          <p:cNvGrpSpPr/>
          <p:nvPr/>
        </p:nvGrpSpPr>
        <p:grpSpPr>
          <a:xfrm>
            <a:off x="4629150" y="1233765"/>
            <a:ext cx="3886200" cy="2914650"/>
            <a:chOff x="4629150" y="1645020"/>
            <a:chExt cx="3886200" cy="3886200"/>
          </a:xfrm>
        </p:grpSpPr>
        <p:sp>
          <p:nvSpPr>
            <p:cNvPr id="460" name="Google Shape;460;p45"/>
            <p:cNvSpPr/>
            <p:nvPr/>
          </p:nvSpPr>
          <p:spPr>
            <a:xfrm>
              <a:off x="4629150" y="1645020"/>
              <a:ext cx="3886200" cy="3886200"/>
            </a:xfrm>
            <a:custGeom>
              <a:avLst/>
              <a:gdLst/>
              <a:ahLst/>
              <a:cxnLst/>
              <a:rect l="l" t="t" r="r" b="b"/>
              <a:pathLst>
                <a:path w="3886200" h="3886200" extrusionOk="0">
                  <a:moveTo>
                    <a:pt x="0" y="1943100"/>
                  </a:moveTo>
                  <a:cubicBezTo>
                    <a:pt x="0" y="869956"/>
                    <a:pt x="869956" y="0"/>
                    <a:pt x="1943100" y="0"/>
                  </a:cubicBezTo>
                  <a:cubicBezTo>
                    <a:pt x="3016244" y="0"/>
                    <a:pt x="3886200" y="869956"/>
                    <a:pt x="3886200" y="1943100"/>
                  </a:cubicBezTo>
                  <a:cubicBezTo>
                    <a:pt x="3886200" y="3016244"/>
                    <a:pt x="3016244" y="3886200"/>
                    <a:pt x="1943100" y="3886200"/>
                  </a:cubicBezTo>
                  <a:cubicBezTo>
                    <a:pt x="869956" y="3886200"/>
                    <a:pt x="0" y="3016244"/>
                    <a:pt x="0" y="1943100"/>
                  </a:cubicBezTo>
                  <a:close/>
                </a:path>
              </a:pathLst>
            </a:custGeom>
            <a:solidFill>
              <a:srgbClr val="002E6D"/>
            </a:solidFill>
            <a:ln>
              <a:noFill/>
            </a:ln>
          </p:spPr>
          <p:txBody>
            <a:bodyPr spcFirstLastPara="1" wrap="square" lIns="1086525" tIns="455025" rIns="1086525" bIns="3097650" anchor="ctr" anchorCtr="0">
              <a:noAutofit/>
            </a:bodyPr>
            <a:lstStyle/>
            <a:p>
              <a:pPr marL="0" marR="0" lvl="0" indent="0" algn="ctr" rtl="0">
                <a:lnSpc>
                  <a:spcPct val="90000"/>
                </a:lnSpc>
                <a:spcBef>
                  <a:spcPts val="0"/>
                </a:spcBef>
                <a:spcAft>
                  <a:spcPts val="0"/>
                </a:spcAft>
                <a:buClr>
                  <a:srgbClr val="FFFFFF"/>
                </a:buClr>
                <a:buSzPts val="2300"/>
                <a:buFont typeface="Arial"/>
                <a:buNone/>
              </a:pPr>
              <a:r>
                <a:rPr lang="en-US" sz="2300" b="0" i="0" u="none" strike="noStrike" cap="none">
                  <a:solidFill>
                    <a:srgbClr val="FFFFFF"/>
                  </a:solidFill>
                  <a:latin typeface="Arial"/>
                  <a:ea typeface="Arial"/>
                  <a:cs typeface="Arial"/>
                  <a:sym typeface="Arial"/>
                </a:rPr>
                <a:t>WOSB</a:t>
              </a:r>
              <a:endParaRPr/>
            </a:p>
          </p:txBody>
        </p:sp>
        <p:sp>
          <p:nvSpPr>
            <p:cNvPr id="461" name="Google Shape;461;p45"/>
            <p:cNvSpPr/>
            <p:nvPr/>
          </p:nvSpPr>
          <p:spPr>
            <a:xfrm>
              <a:off x="5478323" y="3498412"/>
              <a:ext cx="2187852" cy="1720138"/>
            </a:xfrm>
            <a:custGeom>
              <a:avLst/>
              <a:gdLst/>
              <a:ahLst/>
              <a:cxnLst/>
              <a:rect l="l" t="t" r="r" b="b"/>
              <a:pathLst>
                <a:path w="2187852" h="1720138" extrusionOk="0">
                  <a:moveTo>
                    <a:pt x="0" y="860069"/>
                  </a:moveTo>
                  <a:cubicBezTo>
                    <a:pt x="0" y="385066"/>
                    <a:pt x="489767" y="0"/>
                    <a:pt x="1093926" y="0"/>
                  </a:cubicBezTo>
                  <a:cubicBezTo>
                    <a:pt x="1698085" y="0"/>
                    <a:pt x="2187852" y="385066"/>
                    <a:pt x="2187852" y="860069"/>
                  </a:cubicBezTo>
                  <a:cubicBezTo>
                    <a:pt x="2187852" y="1335072"/>
                    <a:pt x="1698085" y="1720138"/>
                    <a:pt x="1093926" y="1720138"/>
                  </a:cubicBezTo>
                  <a:cubicBezTo>
                    <a:pt x="489767" y="1720138"/>
                    <a:pt x="0" y="1335072"/>
                    <a:pt x="0" y="860069"/>
                  </a:cubicBezTo>
                  <a:close/>
                </a:path>
              </a:pathLst>
            </a:custGeom>
            <a:solidFill>
              <a:srgbClr val="CC0000"/>
            </a:solidFill>
            <a:ln>
              <a:noFill/>
            </a:ln>
          </p:spPr>
          <p:txBody>
            <a:bodyPr spcFirstLastPara="1" wrap="square" lIns="483975" tIns="593600" rIns="483975" bIns="593600" anchor="ctr" anchorCtr="0">
              <a:noAutofit/>
            </a:bodyPr>
            <a:lstStyle/>
            <a:p>
              <a:pPr marL="0" marR="0" lvl="0" indent="0" algn="ctr" rtl="0">
                <a:lnSpc>
                  <a:spcPct val="90000"/>
                </a:lnSpc>
                <a:spcBef>
                  <a:spcPts val="0"/>
                </a:spcBef>
                <a:spcAft>
                  <a:spcPts val="0"/>
                </a:spcAft>
                <a:buClr>
                  <a:srgbClr val="FFFFFF"/>
                </a:buClr>
                <a:buSzPts val="2300"/>
                <a:buFont typeface="Arial"/>
                <a:buNone/>
              </a:pPr>
              <a:r>
                <a:rPr lang="en-US" sz="2300" b="0" i="0" u="none" strike="noStrike" cap="none">
                  <a:solidFill>
                    <a:srgbClr val="FFFFFF"/>
                  </a:solidFill>
                  <a:latin typeface="Arial"/>
                  <a:ea typeface="Arial"/>
                  <a:cs typeface="Arial"/>
                  <a:sym typeface="Arial"/>
                </a:rPr>
                <a:t>EDWOSB</a:t>
              </a:r>
              <a:endParaRPr/>
            </a:p>
          </p:txBody>
        </p:sp>
      </p:grpSp>
      <p:sp>
        <p:nvSpPr>
          <p:cNvPr id="462" name="Google Shape;462;p45"/>
          <p:cNvSpPr txBox="1">
            <a:spLocks noGrp="1"/>
          </p:cNvSpPr>
          <p:nvPr>
            <p:ph type="body" idx="1"/>
          </p:nvPr>
        </p:nvSpPr>
        <p:spPr>
          <a:xfrm>
            <a:off x="628650" y="1439165"/>
            <a:ext cx="3886200" cy="2632500"/>
          </a:xfrm>
          <a:prstGeom prst="rect">
            <a:avLst/>
          </a:prstGeom>
          <a:noFill/>
          <a:ln>
            <a:noFill/>
          </a:ln>
        </p:spPr>
        <p:txBody>
          <a:bodyPr spcFirstLastPara="1" wrap="square" lIns="91425" tIns="45700" rIns="91425" bIns="45700" anchor="t" anchorCtr="0">
            <a:normAutofit fontScale="85000" lnSpcReduction="20000"/>
          </a:bodyPr>
          <a:lstStyle/>
          <a:p>
            <a:pPr marL="171438" lvl="0" indent="-152388" algn="l" rtl="0">
              <a:lnSpc>
                <a:spcPct val="100000"/>
              </a:lnSpc>
              <a:spcBef>
                <a:spcPts val="0"/>
              </a:spcBef>
              <a:spcAft>
                <a:spcPts val="0"/>
              </a:spcAft>
              <a:buClr>
                <a:srgbClr val="CC0000"/>
              </a:buClr>
              <a:buSzPct val="100000"/>
              <a:buChar char="•"/>
            </a:pPr>
            <a:r>
              <a:rPr lang="en-US" sz="2000" b="1">
                <a:solidFill>
                  <a:srgbClr val="003E7F"/>
                </a:solidFill>
              </a:rPr>
              <a:t>WOSB: </a:t>
            </a:r>
            <a:r>
              <a:rPr lang="en-US" sz="2000">
                <a:solidFill>
                  <a:srgbClr val="003E7F"/>
                </a:solidFill>
              </a:rPr>
              <a:t>Women-Owned Small Business</a:t>
            </a:r>
            <a:endParaRPr/>
          </a:p>
          <a:p>
            <a:pPr marL="171438" lvl="0" indent="-152388" algn="l" rtl="0">
              <a:lnSpc>
                <a:spcPct val="100000"/>
              </a:lnSpc>
              <a:spcBef>
                <a:spcPts val="750"/>
              </a:spcBef>
              <a:spcAft>
                <a:spcPts val="0"/>
              </a:spcAft>
              <a:buClr>
                <a:srgbClr val="CC0000"/>
              </a:buClr>
              <a:buSzPct val="100000"/>
              <a:buChar char="•"/>
            </a:pPr>
            <a:r>
              <a:rPr lang="en-US" sz="2000" b="1">
                <a:solidFill>
                  <a:srgbClr val="003E7F"/>
                </a:solidFill>
              </a:rPr>
              <a:t>EDWOSB: </a:t>
            </a:r>
            <a:r>
              <a:rPr lang="en-US" sz="2000">
                <a:solidFill>
                  <a:srgbClr val="003E7F"/>
                </a:solidFill>
              </a:rPr>
              <a:t>Economically Disadvantaged Women-Owned Small Business; WOSBs whose owner and/or manager claims economic disadvantage</a:t>
            </a:r>
            <a:endParaRPr/>
          </a:p>
          <a:p>
            <a:pPr marL="173037" lvl="0" indent="0" algn="l" rtl="0">
              <a:lnSpc>
                <a:spcPct val="110000"/>
              </a:lnSpc>
              <a:spcBef>
                <a:spcPts val="1950"/>
              </a:spcBef>
              <a:spcAft>
                <a:spcPts val="0"/>
              </a:spcAft>
              <a:buClr>
                <a:srgbClr val="003E7F"/>
              </a:buClr>
              <a:buSzPct val="100000"/>
              <a:buNone/>
            </a:pPr>
            <a:r>
              <a:rPr lang="en-US" sz="1800">
                <a:solidFill>
                  <a:srgbClr val="003E7F"/>
                </a:solidFill>
              </a:rPr>
              <a:t>EDWOSB is a subset of WOSB. As such, if you qualify as an EDWOSB, you automatically qualify as a WOSB. </a:t>
            </a:r>
            <a:endParaRPr/>
          </a:p>
        </p:txBody>
      </p:sp>
      <p:sp>
        <p:nvSpPr>
          <p:cNvPr id="463" name="Google Shape;463;p45"/>
          <p:cNvSpPr txBox="1">
            <a:spLocks noGrp="1"/>
          </p:cNvSpPr>
          <p:nvPr>
            <p:ph type="title" idx="4294967295"/>
          </p:nvPr>
        </p:nvSpPr>
        <p:spPr>
          <a:xfrm>
            <a:off x="294300" y="426746"/>
            <a:ext cx="8555400" cy="5988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WOSBs and EDWOSBs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6"/>
          <p:cNvSpPr txBox="1">
            <a:spLocks noGrp="1"/>
          </p:cNvSpPr>
          <p:nvPr>
            <p:ph type="body" idx="2"/>
          </p:nvPr>
        </p:nvSpPr>
        <p:spPr>
          <a:xfrm>
            <a:off x="2892128" y="855617"/>
            <a:ext cx="5918700" cy="3388200"/>
          </a:xfrm>
          <a:prstGeom prst="rect">
            <a:avLst/>
          </a:prstGeom>
          <a:noFill/>
          <a:ln>
            <a:noFill/>
          </a:ln>
        </p:spPr>
        <p:txBody>
          <a:bodyPr spcFirstLastPara="1" wrap="square" lIns="68575" tIns="34275" rIns="68575" bIns="34275" anchor="t" anchorCtr="0">
            <a:normAutofit fontScale="70000" lnSpcReduction="20000"/>
          </a:bodyPr>
          <a:lstStyle/>
          <a:p>
            <a:pPr marL="128111" lvl="0" indent="-109061" algn="l" rtl="0">
              <a:lnSpc>
                <a:spcPct val="110000"/>
              </a:lnSpc>
              <a:spcBef>
                <a:spcPts val="0"/>
              </a:spcBef>
              <a:spcAft>
                <a:spcPts val="0"/>
              </a:spcAft>
              <a:buClr>
                <a:srgbClr val="C00000"/>
              </a:buClr>
              <a:buSzPct val="100000"/>
              <a:buChar char="•"/>
            </a:pPr>
            <a:r>
              <a:rPr lang="en-US" sz="2000">
                <a:solidFill>
                  <a:schemeClr val="dk2"/>
                </a:solidFill>
                <a:latin typeface="Arial"/>
                <a:ea typeface="Arial"/>
                <a:cs typeface="Arial"/>
                <a:sym typeface="Arial"/>
              </a:rPr>
              <a:t>The self-certification process is no longer available in </a:t>
            </a:r>
            <a:r>
              <a:rPr lang="en-US" sz="2000" u="sng">
                <a:solidFill>
                  <a:schemeClr val="dk2"/>
                </a:solidFill>
                <a:latin typeface="Arial"/>
                <a:ea typeface="Arial"/>
                <a:cs typeface="Arial"/>
                <a:sym typeface="Arial"/>
              </a:rPr>
              <a:t>certify.sba.gov.</a:t>
            </a:r>
            <a:r>
              <a:rPr lang="en-US" sz="2000">
                <a:solidFill>
                  <a:schemeClr val="dk2"/>
                </a:solidFill>
                <a:latin typeface="Arial"/>
                <a:ea typeface="Arial"/>
                <a:cs typeface="Arial"/>
                <a:sym typeface="Arial"/>
              </a:rPr>
              <a:t> All Firms seeking to participate in the program must apply via WOSB.Certify.sba.gov. SBA will accept certification from current and active 8(a) or VA CVE/SBA VetCert certified firms. </a:t>
            </a:r>
            <a:endParaRPr/>
          </a:p>
          <a:p>
            <a:pPr marL="128111" lvl="0" indent="-109061" algn="l" rtl="0">
              <a:lnSpc>
                <a:spcPct val="110000"/>
              </a:lnSpc>
              <a:spcBef>
                <a:spcPts val="750"/>
              </a:spcBef>
              <a:spcAft>
                <a:spcPts val="0"/>
              </a:spcAft>
              <a:buClr>
                <a:srgbClr val="C00000"/>
              </a:buClr>
              <a:buSzPct val="100000"/>
              <a:buChar char="•"/>
            </a:pPr>
            <a:r>
              <a:rPr lang="en-US" sz="2000">
                <a:solidFill>
                  <a:schemeClr val="dk2"/>
                </a:solidFill>
                <a:latin typeface="Arial"/>
                <a:ea typeface="Arial"/>
                <a:cs typeface="Arial"/>
                <a:sym typeface="Arial"/>
              </a:rPr>
              <a:t>Third-party certified firms MUST submit their TPC certificate to WOSB.Certify.sba.gov for SBA to display their WOSB certification.</a:t>
            </a:r>
            <a:endParaRPr/>
          </a:p>
          <a:p>
            <a:pPr marL="128111" lvl="0" indent="-109061" algn="l" rtl="0">
              <a:lnSpc>
                <a:spcPct val="110000"/>
              </a:lnSpc>
              <a:spcBef>
                <a:spcPts val="750"/>
              </a:spcBef>
              <a:spcAft>
                <a:spcPts val="0"/>
              </a:spcAft>
              <a:buClr>
                <a:srgbClr val="C00000"/>
              </a:buClr>
              <a:buSzPct val="100000"/>
              <a:buChar char="•"/>
            </a:pPr>
            <a:r>
              <a:rPr lang="en-US" sz="2000" b="1">
                <a:solidFill>
                  <a:schemeClr val="dk2"/>
                </a:solidFill>
                <a:latin typeface="Arial"/>
                <a:ea typeface="Arial"/>
                <a:cs typeface="Arial"/>
                <a:sym typeface="Arial"/>
              </a:rPr>
              <a:t>All firms </a:t>
            </a:r>
            <a:r>
              <a:rPr lang="en-US" sz="2000">
                <a:solidFill>
                  <a:schemeClr val="dk2"/>
                </a:solidFill>
                <a:latin typeface="Arial"/>
                <a:ea typeface="Arial"/>
                <a:cs typeface="Arial"/>
                <a:sym typeface="Arial"/>
              </a:rPr>
              <a:t>seeking to participate in the WOSB Federal Contract Program, WOSB or EDWOSB set-aside contract or sole source must be </a:t>
            </a:r>
            <a:r>
              <a:rPr lang="en-US" sz="2000" b="1">
                <a:solidFill>
                  <a:schemeClr val="dk2"/>
                </a:solidFill>
                <a:latin typeface="Arial"/>
                <a:ea typeface="Arial"/>
                <a:cs typeface="Arial"/>
                <a:sym typeface="Arial"/>
              </a:rPr>
              <a:t>certified.</a:t>
            </a:r>
            <a:endParaRPr/>
          </a:p>
          <a:p>
            <a:pPr marL="128111" lvl="0" indent="-109061" algn="l" rtl="0">
              <a:lnSpc>
                <a:spcPct val="110000"/>
              </a:lnSpc>
              <a:spcBef>
                <a:spcPts val="750"/>
              </a:spcBef>
              <a:spcAft>
                <a:spcPts val="0"/>
              </a:spcAft>
              <a:buClr>
                <a:srgbClr val="C00000"/>
              </a:buClr>
              <a:buSzPct val="100000"/>
              <a:buChar char="•"/>
            </a:pPr>
            <a:r>
              <a:rPr lang="en-US" sz="2000">
                <a:solidFill>
                  <a:schemeClr val="dk2"/>
                </a:solidFill>
                <a:latin typeface="Arial"/>
                <a:ea typeface="Arial"/>
                <a:cs typeface="Arial"/>
                <a:sym typeface="Arial"/>
              </a:rPr>
              <a:t>Verification of a firm’s WOSB Certification can be viewed on the firm’s </a:t>
            </a:r>
            <a:r>
              <a:rPr lang="en-US" sz="2000" u="sng">
                <a:solidFill>
                  <a:schemeClr val="hlink"/>
                </a:solidFill>
                <a:latin typeface="Arial"/>
                <a:ea typeface="Arial"/>
                <a:cs typeface="Arial"/>
                <a:sym typeface="Arial"/>
                <a:hlinkClick r:id="rId3"/>
              </a:rPr>
              <a:t>Dynamic Small Business Search </a:t>
            </a:r>
            <a:r>
              <a:rPr lang="en-US" sz="2000">
                <a:solidFill>
                  <a:schemeClr val="dk2"/>
                </a:solidFill>
                <a:latin typeface="Arial"/>
                <a:ea typeface="Arial"/>
                <a:cs typeface="Arial"/>
                <a:sym typeface="Arial"/>
              </a:rPr>
              <a:t>(DSBS) profile under Federal Certifications section.</a:t>
            </a:r>
            <a:endParaRPr/>
          </a:p>
        </p:txBody>
      </p:sp>
      <p:sp>
        <p:nvSpPr>
          <p:cNvPr id="469" name="Google Shape;469;p46" descr="Changes to Remember"/>
          <p:cNvSpPr/>
          <p:nvPr/>
        </p:nvSpPr>
        <p:spPr>
          <a:xfrm>
            <a:off x="-1" y="855617"/>
            <a:ext cx="2821500" cy="33882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470" name="Google Shape;470;p46"/>
          <p:cNvSpPr>
            <a:spLocks noGrp="1"/>
          </p:cNvSpPr>
          <p:nvPr>
            <p:ph type="title" idx="4294967295"/>
          </p:nvPr>
        </p:nvSpPr>
        <p:spPr>
          <a:xfrm>
            <a:off x="94500" y="2782950"/>
            <a:ext cx="2632500" cy="11799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Changes to Remember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71" name="Google Shape;471;p46" descr="Flip calendar with solid fill"/>
          <p:cNvPicPr preferRelativeResize="0"/>
          <p:nvPr/>
        </p:nvPicPr>
        <p:blipFill rotWithShape="1">
          <a:blip r:embed="rId4">
            <a:alphaModFix/>
          </a:blip>
          <a:srcRect/>
          <a:stretch/>
        </p:blipFill>
        <p:spPr>
          <a:xfrm>
            <a:off x="707096" y="1304769"/>
            <a:ext cx="1082940" cy="10829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7"/>
          <p:cNvSpPr txBox="1">
            <a:spLocks noGrp="1"/>
          </p:cNvSpPr>
          <p:nvPr>
            <p:ph type="ctrTitle"/>
          </p:nvPr>
        </p:nvSpPr>
        <p:spPr>
          <a:xfrm>
            <a:off x="1143000" y="1126879"/>
            <a:ext cx="6858000" cy="1790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3750"/>
              </a:lnSpc>
              <a:spcBef>
                <a:spcPts val="0"/>
              </a:spcBef>
              <a:spcAft>
                <a:spcPts val="0"/>
              </a:spcAft>
              <a:buClr>
                <a:schemeClr val="lt1"/>
              </a:buClr>
              <a:buSzPct val="100000"/>
              <a:buFont typeface="Arial"/>
              <a:buNone/>
            </a:pPr>
            <a:r>
              <a:rPr lang="en-US" sz="4800"/>
              <a:t>8(a) Business Development Program</a:t>
            </a:r>
            <a:br>
              <a:rPr lang="en-US" sz="4800" b="1" i="0" u="none" strike="noStrike" cap="none">
                <a:solidFill>
                  <a:srgbClr val="FFFFFF"/>
                </a:solidFill>
                <a:latin typeface="Arial"/>
                <a:ea typeface="Arial"/>
                <a:cs typeface="Arial"/>
                <a:sym typeface="Arial"/>
              </a:rPr>
            </a:b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48" descr="A group of people in a conference room gather to review a plan on a computer monitor."/>
          <p:cNvPicPr preferRelativeResize="0">
            <a:picLocks noGrp="1"/>
          </p:cNvPicPr>
          <p:nvPr>
            <p:ph type="body" idx="1"/>
          </p:nvPr>
        </p:nvPicPr>
        <p:blipFill rotWithShape="1">
          <a:blip r:embed="rId3">
            <a:alphaModFix/>
          </a:blip>
          <a:srcRect/>
          <a:stretch/>
        </p:blipFill>
        <p:spPr>
          <a:xfrm>
            <a:off x="934356" y="1665725"/>
            <a:ext cx="4063200" cy="2028300"/>
          </a:xfrm>
          <a:prstGeom prst="rect">
            <a:avLst/>
          </a:prstGeom>
          <a:noFill/>
          <a:ln>
            <a:noFill/>
          </a:ln>
        </p:spPr>
      </p:pic>
      <p:pic>
        <p:nvPicPr>
          <p:cNvPr id="483" name="Google Shape;483;p48" descr="Graphic with 3 benefits of the 8(a) BD program: 1) Nine-year program created to help socially and economically disadvantaged entrepreneurs gain access to—and succeed in—the federal marketplace; 2) Build capacity and grow through contracts; and 3) Access to business development support."/>
          <p:cNvPicPr preferRelativeResize="0">
            <a:picLocks noGrp="1"/>
          </p:cNvPicPr>
          <p:nvPr>
            <p:ph type="body" idx="2"/>
          </p:nvPr>
        </p:nvPicPr>
        <p:blipFill rotWithShape="1">
          <a:blip r:embed="rId4">
            <a:alphaModFix/>
          </a:blip>
          <a:srcRect/>
          <a:stretch/>
        </p:blipFill>
        <p:spPr>
          <a:xfrm>
            <a:off x="4966401" y="1603229"/>
            <a:ext cx="3337800" cy="2174100"/>
          </a:xfrm>
          <a:prstGeom prst="rect">
            <a:avLst/>
          </a:prstGeom>
          <a:noFill/>
          <a:ln>
            <a:noFill/>
          </a:ln>
        </p:spPr>
      </p:pic>
      <p:sp>
        <p:nvSpPr>
          <p:cNvPr id="484" name="Google Shape;484;p48"/>
          <p:cNvSpPr txBox="1">
            <a:spLocks noGrp="1"/>
          </p:cNvSpPr>
          <p:nvPr>
            <p:ph type="title" idx="4294967295"/>
          </p:nvPr>
        </p:nvSpPr>
        <p:spPr>
          <a:xfrm>
            <a:off x="298525" y="410228"/>
            <a:ext cx="8555400" cy="5922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8(a) Business Development Program</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9"/>
          <p:cNvSpPr txBox="1">
            <a:spLocks noGrp="1"/>
          </p:cNvSpPr>
          <p:nvPr>
            <p:ph type="body" idx="1"/>
          </p:nvPr>
        </p:nvSpPr>
        <p:spPr>
          <a:xfrm>
            <a:off x="457200" y="1298838"/>
            <a:ext cx="8229600" cy="2545800"/>
          </a:xfrm>
          <a:prstGeom prst="rect">
            <a:avLst/>
          </a:prstGeom>
          <a:noFill/>
          <a:ln>
            <a:noFill/>
          </a:ln>
        </p:spPr>
        <p:txBody>
          <a:bodyPr spcFirstLastPara="1" wrap="square" lIns="0" tIns="0" rIns="0" bIns="0" anchor="t" anchorCtr="0">
            <a:normAutofit/>
          </a:bodyPr>
          <a:lstStyle/>
          <a:p>
            <a:pPr marL="171450" lvl="0" indent="-177800" algn="l" rtl="0">
              <a:lnSpc>
                <a:spcPct val="90000"/>
              </a:lnSpc>
              <a:spcBef>
                <a:spcPts val="0"/>
              </a:spcBef>
              <a:spcAft>
                <a:spcPts val="0"/>
              </a:spcAft>
              <a:buClr>
                <a:srgbClr val="CC0000"/>
              </a:buClr>
              <a:buSzPts val="1600"/>
              <a:buChar char="•"/>
            </a:pPr>
            <a:r>
              <a:rPr lang="en-US" sz="1600"/>
              <a:t>8(a) certification is a path to new business growth for small businesses. </a:t>
            </a:r>
            <a:endParaRPr sz="2100"/>
          </a:p>
          <a:p>
            <a:pPr marL="171450" lvl="0" indent="-177800" algn="l" rtl="0">
              <a:lnSpc>
                <a:spcPct val="90000"/>
              </a:lnSpc>
              <a:spcBef>
                <a:spcPts val="750"/>
              </a:spcBef>
              <a:spcAft>
                <a:spcPts val="0"/>
              </a:spcAft>
              <a:buClr>
                <a:srgbClr val="CC0000"/>
              </a:buClr>
              <a:buSzPts val="1600"/>
              <a:buChar char="•"/>
            </a:pPr>
            <a:r>
              <a:rPr lang="en-US" sz="1600"/>
              <a:t>The 8(a) BD Program diversifies small businesses’ revenue streams with federal contracting dollars. Qualified 8(a) businesses can create new business paths and jobs through increased revenues from government contracting. </a:t>
            </a:r>
            <a:endParaRPr sz="2100"/>
          </a:p>
          <a:p>
            <a:pPr marL="171450" lvl="0" indent="-177800" algn="l" rtl="0">
              <a:lnSpc>
                <a:spcPct val="90000"/>
              </a:lnSpc>
              <a:spcBef>
                <a:spcPts val="750"/>
              </a:spcBef>
              <a:spcAft>
                <a:spcPts val="0"/>
              </a:spcAft>
              <a:buClr>
                <a:srgbClr val="CC0000"/>
              </a:buClr>
              <a:buSzPts val="1600"/>
              <a:buChar char="•"/>
            </a:pPr>
            <a:r>
              <a:rPr lang="en-US" sz="1600"/>
              <a:t>Through the 8(a) BD Program, the SBA provides small disadvantaged businesses with exclusive access to reserved federal contracting opportunities and a unique opportunity for direct contract awards. </a:t>
            </a:r>
            <a:endParaRPr sz="2100"/>
          </a:p>
        </p:txBody>
      </p:sp>
      <p:sp>
        <p:nvSpPr>
          <p:cNvPr id="491" name="Google Shape;491;p49"/>
          <p:cNvSpPr txBox="1">
            <a:spLocks noGrp="1"/>
          </p:cNvSpPr>
          <p:nvPr>
            <p:ph type="sldNum" idx="12"/>
          </p:nvPr>
        </p:nvSpPr>
        <p:spPr>
          <a:xfrm>
            <a:off x="9062013" y="4634036"/>
            <a:ext cx="27432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492" name="Google Shape;492;p49"/>
          <p:cNvSpPr txBox="1">
            <a:spLocks noGrp="1"/>
          </p:cNvSpPr>
          <p:nvPr>
            <p:ph type="title" idx="4294967295"/>
          </p:nvPr>
        </p:nvSpPr>
        <p:spPr>
          <a:xfrm>
            <a:off x="294300" y="310774"/>
            <a:ext cx="8555400" cy="5391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Program Purpose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0"/>
          <p:cNvSpPr txBox="1">
            <a:spLocks noGrp="1"/>
          </p:cNvSpPr>
          <p:nvPr>
            <p:ph type="body" idx="1"/>
          </p:nvPr>
        </p:nvSpPr>
        <p:spPr>
          <a:xfrm>
            <a:off x="457200" y="1257513"/>
            <a:ext cx="8229600" cy="2545800"/>
          </a:xfrm>
          <a:prstGeom prst="rect">
            <a:avLst/>
          </a:prstGeom>
          <a:noFill/>
          <a:ln>
            <a:noFill/>
          </a:ln>
        </p:spPr>
        <p:txBody>
          <a:bodyPr spcFirstLastPara="1" wrap="square" lIns="0" tIns="0" rIns="0" bIns="0" anchor="t" anchorCtr="0">
            <a:normAutofit/>
          </a:bodyPr>
          <a:lstStyle/>
          <a:p>
            <a:pPr marL="171450" lvl="0" indent="-171450" algn="l" rtl="0">
              <a:lnSpc>
                <a:spcPct val="90000"/>
              </a:lnSpc>
              <a:spcBef>
                <a:spcPts val="0"/>
              </a:spcBef>
              <a:spcAft>
                <a:spcPts val="0"/>
              </a:spcAft>
              <a:buClr>
                <a:srgbClr val="CC0000"/>
              </a:buClr>
              <a:buSzPts val="1500"/>
              <a:buChar char="•"/>
            </a:pPr>
            <a:r>
              <a:rPr lang="en-US" sz="1500"/>
              <a:t>Businesses that participate in the 8(a) BD Program receive training and technical assistance, business development services, exclusive access to reserved federal contracting opportunities, and a unique opportunity for direct contract awards. </a:t>
            </a:r>
            <a:endParaRPr/>
          </a:p>
          <a:p>
            <a:pPr marL="171450" lvl="0" indent="-171450" algn="l" rtl="0">
              <a:lnSpc>
                <a:spcPct val="90000"/>
              </a:lnSpc>
              <a:spcBef>
                <a:spcPts val="750"/>
              </a:spcBef>
              <a:spcAft>
                <a:spcPts val="0"/>
              </a:spcAft>
              <a:buClr>
                <a:srgbClr val="CC0000"/>
              </a:buClr>
              <a:buSzPts val="1500"/>
              <a:buChar char="•"/>
            </a:pPr>
            <a:r>
              <a:rPr lang="en-US" sz="1500"/>
              <a:t>Federal contracting officers see 8(a) certification as a valuable asset. They understand that 8(a) certification represents exclusive access to uniquely qualified small disadvantaged business entrepreneurs who are ready to do business with the federal government. </a:t>
            </a:r>
            <a:endParaRPr/>
          </a:p>
        </p:txBody>
      </p:sp>
      <p:sp>
        <p:nvSpPr>
          <p:cNvPr id="498" name="Google Shape;498;p50"/>
          <p:cNvSpPr txBox="1">
            <a:spLocks noGrp="1"/>
          </p:cNvSpPr>
          <p:nvPr>
            <p:ph type="sldNum" idx="12"/>
          </p:nvPr>
        </p:nvSpPr>
        <p:spPr>
          <a:xfrm>
            <a:off x="9062013" y="4634036"/>
            <a:ext cx="27432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499" name="Google Shape;499;p50"/>
          <p:cNvSpPr txBox="1">
            <a:spLocks noGrp="1"/>
          </p:cNvSpPr>
          <p:nvPr>
            <p:ph type="title" idx="4294967295"/>
          </p:nvPr>
        </p:nvSpPr>
        <p:spPr>
          <a:xfrm>
            <a:off x="294300" y="388524"/>
            <a:ext cx="8555400" cy="5736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Program Overview</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51" descr="Rules for 8(a) Certification Flowchart: Bar on left (Citizenship &amp; Size) leads to Circle at center (13 CFR part 124 Eligibility, FAR 19.8 8(a) Contracts); bar at right  (Disadvantaged Criteria); Boxes leading from center, from left to right: 1) Ownership (Social and Economic Disadvantage); 2) Control and Management; 3) Potential for Success; 4) Character; 5) Contract Information; and 6) Small Business Programs."/>
          <p:cNvPicPr preferRelativeResize="0">
            <a:picLocks noGrp="1"/>
          </p:cNvPicPr>
          <p:nvPr>
            <p:ph type="body" idx="1"/>
          </p:nvPr>
        </p:nvPicPr>
        <p:blipFill rotWithShape="1">
          <a:blip r:embed="rId3">
            <a:alphaModFix/>
          </a:blip>
          <a:srcRect/>
          <a:stretch/>
        </p:blipFill>
        <p:spPr>
          <a:xfrm>
            <a:off x="488681" y="1618676"/>
            <a:ext cx="8166600" cy="2006100"/>
          </a:xfrm>
          <a:prstGeom prst="rect">
            <a:avLst/>
          </a:prstGeom>
          <a:noFill/>
          <a:ln>
            <a:noFill/>
          </a:ln>
        </p:spPr>
      </p:pic>
      <p:sp>
        <p:nvSpPr>
          <p:cNvPr id="506" name="Google Shape;506;p51"/>
          <p:cNvSpPr txBox="1">
            <a:spLocks noGrp="1"/>
          </p:cNvSpPr>
          <p:nvPr>
            <p:ph type="sldNum" idx="12"/>
          </p:nvPr>
        </p:nvSpPr>
        <p:spPr>
          <a:xfrm>
            <a:off x="9062013" y="4634036"/>
            <a:ext cx="27432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507" name="Google Shape;507;p51"/>
          <p:cNvSpPr txBox="1">
            <a:spLocks noGrp="1"/>
          </p:cNvSpPr>
          <p:nvPr>
            <p:ph type="title" idx="4294967295"/>
          </p:nvPr>
        </p:nvSpPr>
        <p:spPr>
          <a:xfrm>
            <a:off x="294300" y="465479"/>
            <a:ext cx="8555400" cy="6456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Know the Rules for 8(a) Certification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a:extLst>
              <a:ext uri="{C183D7F6-B498-43B3-948B-1728B52AA6E4}">
                <adec:decorative xmlns:adec="http://schemas.microsoft.com/office/drawing/2017/decorative" val="1"/>
              </a:ext>
            </a:extLst>
          </p:cNvPr>
          <p:cNvSpPr/>
          <p:nvPr/>
        </p:nvSpPr>
        <p:spPr>
          <a:xfrm>
            <a:off x="0" y="920213"/>
            <a:ext cx="9144000" cy="33909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02E6D"/>
              </a:solidFill>
              <a:latin typeface="Calibri"/>
              <a:ea typeface="Calibri"/>
              <a:cs typeface="Calibri"/>
              <a:sym typeface="Calibri"/>
            </a:endParaRPr>
          </a:p>
        </p:txBody>
      </p:sp>
      <p:sp>
        <p:nvSpPr>
          <p:cNvPr id="133" name="Google Shape;133;p25"/>
          <p:cNvSpPr txBox="1">
            <a:spLocks noGrp="1"/>
          </p:cNvSpPr>
          <p:nvPr>
            <p:ph type="body" idx="1"/>
          </p:nvPr>
        </p:nvSpPr>
        <p:spPr>
          <a:xfrm>
            <a:off x="2155757" y="1676636"/>
            <a:ext cx="3989400" cy="52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350"/>
              <a:buNone/>
            </a:pPr>
            <a:r>
              <a:rPr lang="en-US" sz="1350">
                <a:solidFill>
                  <a:schemeClr val="lt1"/>
                </a:solidFill>
              </a:rPr>
              <a:t>U.S. Government is the world’s largest customer, buying all kinds of products &amp; services</a:t>
            </a:r>
            <a:endParaRPr/>
          </a:p>
        </p:txBody>
      </p:sp>
      <p:sp>
        <p:nvSpPr>
          <p:cNvPr id="134" name="Google Shape;134;p25"/>
          <p:cNvSpPr txBox="1">
            <a:spLocks noGrp="1"/>
          </p:cNvSpPr>
          <p:nvPr>
            <p:ph type="title"/>
          </p:nvPr>
        </p:nvSpPr>
        <p:spPr>
          <a:xfrm>
            <a:off x="0" y="44200"/>
            <a:ext cx="9144000" cy="740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BDDD"/>
              </a:buClr>
              <a:buSzPts val="2700"/>
              <a:buFont typeface="Arial"/>
              <a:buNone/>
            </a:pPr>
            <a:r>
              <a:rPr lang="en-US" sz="3200" b="1">
                <a:solidFill>
                  <a:srgbClr val="0059A8"/>
                </a:solidFill>
              </a:rPr>
              <a:t>Contracting with the Federal Government</a:t>
            </a:r>
            <a:endParaRPr sz="3200" b="1">
              <a:solidFill>
                <a:srgbClr val="0059A8"/>
              </a:solidFill>
            </a:endParaRPr>
          </a:p>
        </p:txBody>
      </p:sp>
      <p:sp>
        <p:nvSpPr>
          <p:cNvPr id="135" name="Google Shape;135;p25"/>
          <p:cNvSpPr txBox="1"/>
          <p:nvPr/>
        </p:nvSpPr>
        <p:spPr>
          <a:xfrm>
            <a:off x="2155757" y="3030632"/>
            <a:ext cx="3989400" cy="5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25" b="0" i="0" u="none" strike="noStrike" cap="none">
                <a:solidFill>
                  <a:schemeClr val="lt1"/>
                </a:solidFill>
                <a:latin typeface="Arial"/>
                <a:ea typeface="Arial"/>
                <a:cs typeface="Arial"/>
                <a:sym typeface="Arial"/>
              </a:rPr>
              <a:t>SBA sets goals and monitors the federal government’s progress</a:t>
            </a:r>
            <a:endParaRPr sz="1425" b="1">
              <a:solidFill>
                <a:schemeClr val="lt1"/>
              </a:solidFill>
              <a:latin typeface="Arial"/>
              <a:ea typeface="Arial"/>
              <a:cs typeface="Arial"/>
              <a:sym typeface="Arial"/>
            </a:endParaRPr>
          </a:p>
        </p:txBody>
      </p:sp>
      <p:sp>
        <p:nvSpPr>
          <p:cNvPr id="136" name="Google Shape;136;p25"/>
          <p:cNvSpPr txBox="1"/>
          <p:nvPr/>
        </p:nvSpPr>
        <p:spPr>
          <a:xfrm>
            <a:off x="2155757" y="2425172"/>
            <a:ext cx="3989400" cy="38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046"/>
              <a:buFont typeface="Arial"/>
              <a:buNone/>
            </a:pPr>
            <a:r>
              <a:rPr lang="en-US" sz="1346" b="0" u="none">
                <a:solidFill>
                  <a:schemeClr val="lt1"/>
                </a:solidFill>
                <a:latin typeface="Arial"/>
                <a:ea typeface="Arial"/>
                <a:cs typeface="Arial"/>
                <a:sym typeface="Arial"/>
              </a:rPr>
              <a:t>Federal Agencies are required by law to provide contract opportunities to small businesses</a:t>
            </a:r>
            <a:endParaRPr sz="1385"/>
          </a:p>
        </p:txBody>
      </p:sp>
      <p:pic>
        <p:nvPicPr>
          <p:cNvPr id="137" name="Google Shape;137;p25" descr="Building with U.S. Flag"/>
          <p:cNvPicPr preferRelativeResize="0"/>
          <p:nvPr/>
        </p:nvPicPr>
        <p:blipFill rotWithShape="1">
          <a:blip r:embed="rId3">
            <a:alphaModFix/>
          </a:blip>
          <a:srcRect l="14620" t="2472" r="24078" b="9838"/>
          <a:stretch/>
        </p:blipFill>
        <p:spPr>
          <a:xfrm>
            <a:off x="6424528" y="1357314"/>
            <a:ext cx="2719473" cy="2357436"/>
          </a:xfrm>
          <a:prstGeom prst="rect">
            <a:avLst/>
          </a:prstGeom>
          <a:noFill/>
          <a:ln>
            <a:noFill/>
          </a:ln>
        </p:spPr>
      </p:pic>
      <p:cxnSp>
        <p:nvCxnSpPr>
          <p:cNvPr id="138" name="Google Shape;138;p25">
            <a:extLst>
              <a:ext uri="{C183D7F6-B498-43B3-948B-1728B52AA6E4}">
                <adec:decorative xmlns:adec="http://schemas.microsoft.com/office/drawing/2017/decorative" val="1"/>
              </a:ext>
            </a:extLst>
          </p:cNvPr>
          <p:cNvCxnSpPr/>
          <p:nvPr/>
        </p:nvCxnSpPr>
        <p:spPr>
          <a:xfrm>
            <a:off x="2255922" y="2234480"/>
            <a:ext cx="3393000" cy="0"/>
          </a:xfrm>
          <a:prstGeom prst="straightConnector1">
            <a:avLst/>
          </a:prstGeom>
          <a:noFill/>
          <a:ln w="9525" cap="flat" cmpd="sng">
            <a:solidFill>
              <a:srgbClr val="CC0000"/>
            </a:solidFill>
            <a:prstDash val="solid"/>
            <a:miter lim="800000"/>
            <a:headEnd type="none" w="sm" len="sm"/>
            <a:tailEnd type="none" w="sm" len="sm"/>
          </a:ln>
        </p:spPr>
      </p:cxnSp>
      <p:cxnSp>
        <p:nvCxnSpPr>
          <p:cNvPr id="139" name="Google Shape;139;p25">
            <a:extLst>
              <a:ext uri="{C183D7F6-B498-43B3-948B-1728B52AA6E4}">
                <adec:decorative xmlns:adec="http://schemas.microsoft.com/office/drawing/2017/decorative" val="1"/>
              </a:ext>
            </a:extLst>
          </p:cNvPr>
          <p:cNvCxnSpPr/>
          <p:nvPr/>
        </p:nvCxnSpPr>
        <p:spPr>
          <a:xfrm>
            <a:off x="2255921" y="2963141"/>
            <a:ext cx="3393000" cy="0"/>
          </a:xfrm>
          <a:prstGeom prst="straightConnector1">
            <a:avLst/>
          </a:prstGeom>
          <a:noFill/>
          <a:ln w="9525" cap="flat" cmpd="sng">
            <a:solidFill>
              <a:srgbClr val="CC0000"/>
            </a:solidFill>
            <a:prstDash val="solid"/>
            <a:miter lim="800000"/>
            <a:headEnd type="none" w="sm" len="sm"/>
            <a:tailEnd type="none" w="sm" len="sm"/>
          </a:ln>
        </p:spPr>
      </p:cxnSp>
      <p:pic>
        <p:nvPicPr>
          <p:cNvPr id="140" name="Google Shape;140;p25" descr="Arrow and target"/>
          <p:cNvPicPr preferRelativeResize="0"/>
          <p:nvPr/>
        </p:nvPicPr>
        <p:blipFill rotWithShape="1">
          <a:blip r:embed="rId4">
            <a:alphaModFix/>
          </a:blip>
          <a:srcRect/>
          <a:stretch/>
        </p:blipFill>
        <p:spPr>
          <a:xfrm>
            <a:off x="1005066" y="3024452"/>
            <a:ext cx="473291" cy="473291"/>
          </a:xfrm>
          <a:prstGeom prst="rect">
            <a:avLst/>
          </a:prstGeom>
          <a:noFill/>
          <a:ln>
            <a:noFill/>
          </a:ln>
        </p:spPr>
      </p:pic>
      <p:pic>
        <p:nvPicPr>
          <p:cNvPr id="141" name="Google Shape;141;p25" descr="Books"/>
          <p:cNvPicPr preferRelativeResize="0"/>
          <p:nvPr/>
        </p:nvPicPr>
        <p:blipFill rotWithShape="1">
          <a:blip r:embed="rId5">
            <a:alphaModFix/>
          </a:blip>
          <a:srcRect/>
          <a:stretch/>
        </p:blipFill>
        <p:spPr>
          <a:xfrm>
            <a:off x="1119366" y="2428631"/>
            <a:ext cx="489693" cy="380873"/>
          </a:xfrm>
          <a:prstGeom prst="rect">
            <a:avLst/>
          </a:prstGeom>
          <a:noFill/>
          <a:ln>
            <a:noFill/>
          </a:ln>
        </p:spPr>
      </p:pic>
      <p:grpSp>
        <p:nvGrpSpPr>
          <p:cNvPr id="142" name="Google Shape;142;p25" descr="Money pouch"/>
          <p:cNvGrpSpPr/>
          <p:nvPr/>
        </p:nvGrpSpPr>
        <p:grpSpPr>
          <a:xfrm>
            <a:off x="1113295" y="1645757"/>
            <a:ext cx="517415" cy="468421"/>
            <a:chOff x="4844" y="3534"/>
            <a:chExt cx="311" cy="375"/>
          </a:xfrm>
        </p:grpSpPr>
        <p:sp>
          <p:nvSpPr>
            <p:cNvPr id="143" name="Google Shape;143;p25"/>
            <p:cNvSpPr/>
            <p:nvPr/>
          </p:nvSpPr>
          <p:spPr>
            <a:xfrm>
              <a:off x="5009" y="3778"/>
              <a:ext cx="21" cy="33"/>
            </a:xfrm>
            <a:custGeom>
              <a:avLst/>
              <a:gdLst/>
              <a:ahLst/>
              <a:cxnLst/>
              <a:rect l="l" t="t" r="r" b="b"/>
              <a:pathLst>
                <a:path w="186" h="305" extrusionOk="0">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solidFill>
              <a:schemeClr val="lt1"/>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Calibri"/>
                <a:ea typeface="Calibri"/>
                <a:cs typeface="Calibri"/>
                <a:sym typeface="Calibri"/>
              </a:endParaRPr>
            </a:p>
          </p:txBody>
        </p:sp>
        <p:sp>
          <p:nvSpPr>
            <p:cNvPr id="144" name="Google Shape;144;p25"/>
            <p:cNvSpPr/>
            <p:nvPr/>
          </p:nvSpPr>
          <p:spPr>
            <a:xfrm>
              <a:off x="4973" y="3723"/>
              <a:ext cx="17" cy="31"/>
            </a:xfrm>
            <a:custGeom>
              <a:avLst/>
              <a:gdLst/>
              <a:ahLst/>
              <a:cxnLst/>
              <a:rect l="l" t="t" r="r" b="b"/>
              <a:pathLst>
                <a:path w="152" h="276" extrusionOk="0">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solidFill>
              <a:schemeClr val="lt1"/>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Calibri"/>
                <a:ea typeface="Calibri"/>
                <a:cs typeface="Calibri"/>
                <a:sym typeface="Calibri"/>
              </a:endParaRPr>
            </a:p>
          </p:txBody>
        </p:sp>
        <p:sp>
          <p:nvSpPr>
            <p:cNvPr id="145" name="Google Shape;145;p25"/>
            <p:cNvSpPr/>
            <p:nvPr/>
          </p:nvSpPr>
          <p:spPr>
            <a:xfrm>
              <a:off x="4844" y="3534"/>
              <a:ext cx="311" cy="375"/>
            </a:xfrm>
            <a:custGeom>
              <a:avLst/>
              <a:gdLst/>
              <a:ahLst/>
              <a:cxnLst/>
              <a:rect l="l" t="t" r="r" b="b"/>
              <a:pathLst>
                <a:path w="2825" h="3410" extrusionOk="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chemeClr val="lt1"/>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Calibri"/>
                <a:ea typeface="Calibri"/>
                <a:cs typeface="Calibri"/>
                <a:sym typeface="Calibri"/>
              </a:endParaRPr>
            </a:p>
          </p:txBody>
        </p:sp>
        <p:sp>
          <p:nvSpPr>
            <p:cNvPr id="146" name="Google Shape;146;p25"/>
            <p:cNvSpPr/>
            <p:nvPr/>
          </p:nvSpPr>
          <p:spPr>
            <a:xfrm>
              <a:off x="5028" y="3802"/>
              <a:ext cx="0" cy="0"/>
            </a:xfrm>
            <a:custGeom>
              <a:avLst/>
              <a:gdLst/>
              <a:ahLst/>
              <a:cxnLst/>
              <a:rect l="l" t="t" r="r" b="b"/>
              <a:pathLst>
                <a:path w="1" h="2" extrusionOk="0">
                  <a:moveTo>
                    <a:pt x="0" y="0"/>
                  </a:moveTo>
                  <a:lnTo>
                    <a:pt x="0" y="0"/>
                  </a:lnTo>
                  <a:lnTo>
                    <a:pt x="0" y="0"/>
                  </a:lnTo>
                  <a:lnTo>
                    <a:pt x="0" y="0"/>
                  </a:lnTo>
                  <a:lnTo>
                    <a:pt x="0" y="0"/>
                  </a:lnTo>
                  <a:close/>
                </a:path>
              </a:pathLst>
            </a:custGeom>
            <a:solidFill>
              <a:schemeClr val="lt1"/>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2"/>
          <p:cNvSpPr txBox="1">
            <a:spLocks noGrp="1"/>
          </p:cNvSpPr>
          <p:nvPr>
            <p:ph type="title"/>
          </p:nvPr>
        </p:nvSpPr>
        <p:spPr>
          <a:xfrm>
            <a:off x="357725" y="202000"/>
            <a:ext cx="8555400" cy="875100"/>
          </a:xfrm>
          <a:prstGeom prst="rect">
            <a:avLst/>
          </a:prstGeom>
          <a:solidFill>
            <a:srgbClr val="002E6D"/>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Arial"/>
              <a:buNone/>
            </a:pPr>
            <a:r>
              <a:rPr lang="en-US" sz="2800">
                <a:solidFill>
                  <a:schemeClr val="lt1"/>
                </a:solidFill>
              </a:rPr>
              <a:t>Economically Disadvantaged </a:t>
            </a:r>
            <a:br>
              <a:rPr lang="en-US" sz="2800">
                <a:solidFill>
                  <a:schemeClr val="lt1"/>
                </a:solidFill>
              </a:rPr>
            </a:br>
            <a:r>
              <a:rPr lang="en-US" sz="2800">
                <a:solidFill>
                  <a:schemeClr val="lt1"/>
                </a:solidFill>
              </a:rPr>
              <a:t>Requirements to Qualify</a:t>
            </a:r>
            <a:endParaRPr/>
          </a:p>
        </p:txBody>
      </p:sp>
      <p:pic>
        <p:nvPicPr>
          <p:cNvPr id="513" name="Google Shape;513;p52" descr="Icon of money."/>
          <p:cNvPicPr preferRelativeResize="0"/>
          <p:nvPr/>
        </p:nvPicPr>
        <p:blipFill rotWithShape="1">
          <a:blip r:embed="rId3">
            <a:alphaModFix/>
          </a:blip>
          <a:srcRect/>
          <a:stretch/>
        </p:blipFill>
        <p:spPr>
          <a:xfrm>
            <a:off x="776640" y="1289525"/>
            <a:ext cx="754380" cy="754380"/>
          </a:xfrm>
          <a:prstGeom prst="rect">
            <a:avLst/>
          </a:prstGeom>
          <a:noFill/>
          <a:ln>
            <a:noFill/>
          </a:ln>
        </p:spPr>
      </p:pic>
      <p:sp>
        <p:nvSpPr>
          <p:cNvPr id="514" name="Google Shape;514;p52"/>
          <p:cNvSpPr/>
          <p:nvPr/>
        </p:nvSpPr>
        <p:spPr>
          <a:xfrm>
            <a:off x="1788302" y="1283480"/>
            <a:ext cx="6575700" cy="548400"/>
          </a:xfrm>
          <a:prstGeom prst="rect">
            <a:avLst/>
          </a:prstGeom>
          <a:noFill/>
          <a:ln>
            <a:noFill/>
          </a:ln>
        </p:spPr>
        <p:txBody>
          <a:bodyPr spcFirstLastPara="1" wrap="square" lIns="182875" tIns="182875" rIns="182875" bIns="182875" anchor="t" anchorCtr="0">
            <a:noAutofit/>
          </a:bodyPr>
          <a:lstStyle/>
          <a:p>
            <a:pPr marL="0" marR="0" lvl="0" indent="0" algn="ctr" rtl="0">
              <a:lnSpc>
                <a:spcPct val="90000"/>
              </a:lnSpc>
              <a:spcBef>
                <a:spcPts val="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Personal net worth (assets minus liabilities) less </a:t>
            </a:r>
            <a:endParaRPr/>
          </a:p>
          <a:p>
            <a:pPr marL="0" marR="0" lvl="0" indent="0" algn="ctr" rtl="0">
              <a:lnSpc>
                <a:spcPct val="90000"/>
              </a:lnSpc>
              <a:spcBef>
                <a:spcPts val="20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than $850,000</a:t>
            </a:r>
            <a:endParaRPr sz="2000" b="0" i="0" u="none" strike="noStrike" cap="none">
              <a:solidFill>
                <a:srgbClr val="1B1E29"/>
              </a:solidFill>
              <a:latin typeface="Arial"/>
              <a:ea typeface="Arial"/>
              <a:cs typeface="Arial"/>
              <a:sym typeface="Arial"/>
            </a:endParaRPr>
          </a:p>
        </p:txBody>
      </p:sp>
      <p:pic>
        <p:nvPicPr>
          <p:cNvPr id="515" name="Google Shape;515;p52" descr="Icon of hand holding money."/>
          <p:cNvPicPr preferRelativeResize="0"/>
          <p:nvPr/>
        </p:nvPicPr>
        <p:blipFill rotWithShape="1">
          <a:blip r:embed="rId4">
            <a:alphaModFix/>
          </a:blip>
          <a:srcRect/>
          <a:stretch/>
        </p:blipFill>
        <p:spPr>
          <a:xfrm>
            <a:off x="520232" y="2231042"/>
            <a:ext cx="1138993" cy="822960"/>
          </a:xfrm>
          <a:prstGeom prst="rect">
            <a:avLst/>
          </a:prstGeom>
          <a:noFill/>
          <a:ln>
            <a:noFill/>
          </a:ln>
        </p:spPr>
      </p:pic>
      <p:sp>
        <p:nvSpPr>
          <p:cNvPr id="516" name="Google Shape;516;p52"/>
          <p:cNvSpPr/>
          <p:nvPr/>
        </p:nvSpPr>
        <p:spPr>
          <a:xfrm>
            <a:off x="1785780" y="2356401"/>
            <a:ext cx="6578400" cy="546300"/>
          </a:xfrm>
          <a:prstGeom prst="rect">
            <a:avLst/>
          </a:prstGeom>
          <a:noFill/>
          <a:ln>
            <a:noFill/>
          </a:ln>
        </p:spPr>
        <p:txBody>
          <a:bodyPr spcFirstLastPara="1" wrap="square" lIns="182875" tIns="182875" rIns="182875" bIns="182875" anchor="t" anchorCtr="0">
            <a:noAutofit/>
          </a:bodyPr>
          <a:lstStyle/>
          <a:p>
            <a:pPr marL="0" marR="0" lvl="0" indent="0" algn="ctr" rtl="0">
              <a:lnSpc>
                <a:spcPct val="90000"/>
              </a:lnSpc>
              <a:spcBef>
                <a:spcPts val="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Three-year average income is $400,000 or less </a:t>
            </a:r>
            <a:endParaRPr/>
          </a:p>
        </p:txBody>
      </p:sp>
      <p:pic>
        <p:nvPicPr>
          <p:cNvPr id="517" name="Google Shape;517;p52" descr="Icon of a flow chart."/>
          <p:cNvPicPr preferRelativeResize="0"/>
          <p:nvPr/>
        </p:nvPicPr>
        <p:blipFill rotWithShape="1">
          <a:blip r:embed="rId5">
            <a:alphaModFix/>
          </a:blip>
          <a:srcRect/>
          <a:stretch/>
        </p:blipFill>
        <p:spPr>
          <a:xfrm>
            <a:off x="775380" y="3324169"/>
            <a:ext cx="756271" cy="754380"/>
          </a:xfrm>
          <a:prstGeom prst="rect">
            <a:avLst/>
          </a:prstGeom>
          <a:noFill/>
          <a:ln>
            <a:noFill/>
          </a:ln>
        </p:spPr>
      </p:pic>
      <p:sp>
        <p:nvSpPr>
          <p:cNvPr id="518" name="Google Shape;518;p52"/>
          <p:cNvSpPr/>
          <p:nvPr/>
        </p:nvSpPr>
        <p:spPr>
          <a:xfrm>
            <a:off x="1788301" y="3374069"/>
            <a:ext cx="6575700" cy="548400"/>
          </a:xfrm>
          <a:prstGeom prst="rect">
            <a:avLst/>
          </a:prstGeom>
          <a:noFill/>
          <a:ln>
            <a:noFill/>
          </a:ln>
        </p:spPr>
        <p:txBody>
          <a:bodyPr spcFirstLastPara="1" wrap="square" lIns="182875" tIns="182875" rIns="182875" bIns="182875" anchor="t" anchorCtr="0">
            <a:noAutofit/>
          </a:bodyPr>
          <a:lstStyle/>
          <a:p>
            <a:pPr marL="0" marR="0" lvl="0" indent="0" algn="ctr" rtl="0">
              <a:lnSpc>
                <a:spcPct val="90000"/>
              </a:lnSpc>
              <a:spcBef>
                <a:spcPts val="0"/>
              </a:spcBef>
              <a:spcAft>
                <a:spcPts val="0"/>
              </a:spcAft>
              <a:buClr>
                <a:srgbClr val="1B1E29"/>
              </a:buClr>
              <a:buSzPts val="2000"/>
              <a:buFont typeface="Arial"/>
              <a:buNone/>
            </a:pPr>
            <a:r>
              <a:rPr lang="en-US" sz="2000" b="1" i="0" u="none" strike="noStrike" cap="none">
                <a:solidFill>
                  <a:srgbClr val="1B1E29"/>
                </a:solidFill>
                <a:latin typeface="Arial"/>
                <a:ea typeface="Arial"/>
                <a:cs typeface="Arial"/>
                <a:sym typeface="Arial"/>
              </a:rPr>
              <a:t>Fair market value of all assets is $6.5 million or less</a:t>
            </a:r>
            <a:endParaRPr/>
          </a:p>
        </p:txBody>
      </p:sp>
      <p:cxnSp>
        <p:nvCxnSpPr>
          <p:cNvPr id="519" name="Google Shape;519;p52">
            <a:extLst>
              <a:ext uri="{C183D7F6-B498-43B3-948B-1728B52AA6E4}">
                <adec:decorative xmlns:adec="http://schemas.microsoft.com/office/drawing/2017/decorative" val="1"/>
              </a:ext>
            </a:extLst>
          </p:cNvPr>
          <p:cNvCxnSpPr/>
          <p:nvPr/>
        </p:nvCxnSpPr>
        <p:spPr>
          <a:xfrm>
            <a:off x="2481943" y="2094260"/>
            <a:ext cx="4859400" cy="0"/>
          </a:xfrm>
          <a:prstGeom prst="straightConnector1">
            <a:avLst/>
          </a:prstGeom>
          <a:noFill/>
          <a:ln w="19050" cap="flat" cmpd="sng">
            <a:solidFill>
              <a:srgbClr val="CC0000"/>
            </a:solidFill>
            <a:prstDash val="solid"/>
            <a:miter lim="800000"/>
            <a:headEnd type="none" w="sm" len="sm"/>
            <a:tailEnd type="none" w="sm" len="sm"/>
          </a:ln>
        </p:spPr>
      </p:cxnSp>
      <p:cxnSp>
        <p:nvCxnSpPr>
          <p:cNvPr id="520" name="Google Shape;520;p52">
            <a:extLst>
              <a:ext uri="{C183D7F6-B498-43B3-948B-1728B52AA6E4}">
                <adec:decorative xmlns:adec="http://schemas.microsoft.com/office/drawing/2017/decorative" val="1"/>
              </a:ext>
            </a:extLst>
          </p:cNvPr>
          <p:cNvCxnSpPr/>
          <p:nvPr/>
        </p:nvCxnSpPr>
        <p:spPr>
          <a:xfrm>
            <a:off x="2481943" y="3087788"/>
            <a:ext cx="4859400" cy="0"/>
          </a:xfrm>
          <a:prstGeom prst="straightConnector1">
            <a:avLst/>
          </a:prstGeom>
          <a:noFill/>
          <a:ln w="19050" cap="flat" cmpd="sng">
            <a:solidFill>
              <a:srgbClr val="CC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3"/>
          <p:cNvSpPr txBox="1">
            <a:spLocks noGrp="1"/>
          </p:cNvSpPr>
          <p:nvPr>
            <p:ph type="title"/>
          </p:nvPr>
        </p:nvSpPr>
        <p:spPr>
          <a:xfrm>
            <a:off x="333150" y="250374"/>
            <a:ext cx="8555400" cy="521400"/>
          </a:xfrm>
          <a:prstGeom prst="rect">
            <a:avLst/>
          </a:prstGeom>
          <a:solidFill>
            <a:srgbClr val="002E6D"/>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Socially Disadvantaged Criteria</a:t>
            </a:r>
            <a:endParaRPr sz="2800">
              <a:solidFill>
                <a:schemeClr val="lt1"/>
              </a:solidFill>
            </a:endParaRPr>
          </a:p>
        </p:txBody>
      </p:sp>
      <p:sp>
        <p:nvSpPr>
          <p:cNvPr id="526" name="Google Shape;526;p53"/>
          <p:cNvSpPr txBox="1"/>
          <p:nvPr/>
        </p:nvSpPr>
        <p:spPr>
          <a:xfrm>
            <a:off x="294308" y="946403"/>
            <a:ext cx="9554100" cy="3263400"/>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110000"/>
              </a:lnSpc>
              <a:spcBef>
                <a:spcPts val="0"/>
              </a:spcBef>
              <a:spcAft>
                <a:spcPts val="0"/>
              </a:spcAft>
              <a:buClr>
                <a:srgbClr val="CC0000"/>
              </a:buClr>
              <a:buSzPts val="2000"/>
              <a:buFont typeface="Arial"/>
              <a:buChar char="•"/>
            </a:pPr>
            <a:r>
              <a:rPr lang="en-US" sz="2000">
                <a:solidFill>
                  <a:schemeClr val="dk1"/>
                </a:solidFill>
                <a:latin typeface="Arial"/>
                <a:ea typeface="Arial"/>
                <a:cs typeface="Arial"/>
                <a:sym typeface="Arial"/>
              </a:rPr>
              <a:t>Preponderance of evidence</a:t>
            </a:r>
            <a:endParaRPr sz="2100">
              <a:solidFill>
                <a:schemeClr val="dk1"/>
              </a:solidFill>
              <a:latin typeface="Arial"/>
              <a:ea typeface="Arial"/>
              <a:cs typeface="Arial"/>
              <a:sym typeface="Arial"/>
            </a:endParaRPr>
          </a:p>
          <a:p>
            <a:pPr marL="171450" marR="0" lvl="0" indent="-171450" algn="l" rtl="0">
              <a:lnSpc>
                <a:spcPct val="110000"/>
              </a:lnSpc>
              <a:spcBef>
                <a:spcPts val="750"/>
              </a:spcBef>
              <a:spcAft>
                <a:spcPts val="0"/>
              </a:spcAft>
              <a:buClr>
                <a:srgbClr val="CC0000"/>
              </a:buClr>
              <a:buSzPts val="2000"/>
              <a:buFont typeface="Arial"/>
              <a:buChar char="•"/>
            </a:pPr>
            <a:r>
              <a:rPr lang="en-US" sz="2000">
                <a:solidFill>
                  <a:schemeClr val="dk1"/>
                </a:solidFill>
                <a:latin typeface="Arial"/>
                <a:ea typeface="Arial"/>
                <a:cs typeface="Arial"/>
                <a:sym typeface="Arial"/>
              </a:rPr>
              <a:t>Race, ethnicity, gender, physical handicap, long-term environmental issues</a:t>
            </a:r>
            <a:endParaRPr/>
          </a:p>
          <a:p>
            <a:pPr marL="171450" marR="0" lvl="0" indent="-171450" algn="l" rtl="0">
              <a:lnSpc>
                <a:spcPct val="110000"/>
              </a:lnSpc>
              <a:spcBef>
                <a:spcPts val="750"/>
              </a:spcBef>
              <a:spcAft>
                <a:spcPts val="0"/>
              </a:spcAft>
              <a:buClr>
                <a:srgbClr val="CC0000"/>
              </a:buClr>
              <a:buSzPts val="2000"/>
              <a:buFont typeface="Arial"/>
              <a:buChar char="•"/>
            </a:pPr>
            <a:r>
              <a:rPr lang="en-US" sz="2000">
                <a:solidFill>
                  <a:schemeClr val="dk1"/>
                </a:solidFill>
                <a:latin typeface="Arial"/>
                <a:ea typeface="Arial"/>
                <a:cs typeface="Arial"/>
                <a:sym typeface="Arial"/>
              </a:rPr>
              <a:t>Chronic and substantial social disadvantaged</a:t>
            </a:r>
            <a:endParaRPr/>
          </a:p>
          <a:p>
            <a:pPr marL="171450" marR="0" lvl="0" indent="-171450" algn="l" rtl="0">
              <a:lnSpc>
                <a:spcPct val="110000"/>
              </a:lnSpc>
              <a:spcBef>
                <a:spcPts val="750"/>
              </a:spcBef>
              <a:spcAft>
                <a:spcPts val="0"/>
              </a:spcAft>
              <a:buClr>
                <a:srgbClr val="CC0000"/>
              </a:buClr>
              <a:buSzPts val="2000"/>
              <a:buFont typeface="Arial"/>
              <a:buChar char="•"/>
            </a:pPr>
            <a:r>
              <a:rPr lang="en-US" sz="2000">
                <a:solidFill>
                  <a:schemeClr val="dk1"/>
                </a:solidFill>
                <a:latin typeface="Arial"/>
                <a:ea typeface="Arial"/>
                <a:cs typeface="Arial"/>
                <a:sym typeface="Arial"/>
              </a:rPr>
              <a:t>Negative impact to business advancement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54" descr="Graphic lists BD assistance available to program participants: 1)Orientation-Orientation upon approval into the 8(a) Program; 2) Marketing-Invitations to 8(a) business development events and other marketing assistance; 3) Referrals and Training-Resource Partner referrals; and 4) Surety Bonds-Increased contract value eligibility and assistance."/>
          <p:cNvPicPr preferRelativeResize="0">
            <a:picLocks noGrp="1"/>
          </p:cNvPicPr>
          <p:nvPr>
            <p:ph type="body" idx="1"/>
          </p:nvPr>
        </p:nvPicPr>
        <p:blipFill rotWithShape="1">
          <a:blip r:embed="rId3">
            <a:alphaModFix/>
          </a:blip>
          <a:srcRect/>
          <a:stretch/>
        </p:blipFill>
        <p:spPr>
          <a:xfrm>
            <a:off x="628650" y="1569203"/>
            <a:ext cx="7777200" cy="2079600"/>
          </a:xfrm>
          <a:prstGeom prst="rect">
            <a:avLst/>
          </a:prstGeom>
          <a:noFill/>
          <a:ln>
            <a:noFill/>
          </a:ln>
        </p:spPr>
      </p:pic>
      <p:sp>
        <p:nvSpPr>
          <p:cNvPr id="533" name="Google Shape;533;p54"/>
          <p:cNvSpPr txBox="1">
            <a:spLocks noGrp="1"/>
          </p:cNvSpPr>
          <p:nvPr>
            <p:ph type="title" idx="4294967295"/>
          </p:nvPr>
        </p:nvSpPr>
        <p:spPr>
          <a:xfrm>
            <a:off x="294300" y="343925"/>
            <a:ext cx="8555400" cy="9381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800"/>
              <a:buFont typeface="Arial"/>
              <a:buNone/>
              <a:tabLst/>
              <a:defRPr/>
            </a:pPr>
            <a:r>
              <a:rPr kumimoji="0" lang="en-US" sz="2800" b="1" i="0" u="none" strike="noStrike" kern="0" cap="none" spc="0" normalizeH="0" baseline="0" noProof="0" dirty="0">
                <a:ln>
                  <a:noFill/>
                </a:ln>
                <a:solidFill>
                  <a:schemeClr val="lt1"/>
                </a:solidFill>
                <a:effectLst/>
                <a:uLnTx/>
                <a:uFillTx/>
                <a:latin typeface="Arial"/>
                <a:ea typeface="Arial"/>
                <a:cs typeface="Arial"/>
                <a:sym typeface="Arial"/>
              </a:rPr>
              <a:t>Business Development Assistance Available to </a:t>
            </a:r>
            <a:br>
              <a:rPr kumimoji="0" lang="en-US" sz="2800" b="1" i="0" u="none" strike="noStrike" kern="0" cap="none" spc="0" normalizeH="0" baseline="0" noProof="0" dirty="0">
                <a:ln>
                  <a:noFill/>
                </a:ln>
                <a:solidFill>
                  <a:schemeClr val="lt1"/>
                </a:solidFill>
                <a:effectLst/>
                <a:uLnTx/>
                <a:uFillTx/>
                <a:latin typeface="Arial"/>
                <a:ea typeface="Arial"/>
                <a:cs typeface="Arial"/>
                <a:sym typeface="Arial"/>
              </a:rPr>
            </a:br>
            <a:r>
              <a:rPr kumimoji="0" lang="en-US" sz="2800" b="1" i="0" u="none" strike="noStrike" kern="0" cap="none" spc="0" normalizeH="0" baseline="0" noProof="0" dirty="0">
                <a:ln>
                  <a:noFill/>
                </a:ln>
                <a:solidFill>
                  <a:schemeClr val="lt1"/>
                </a:solidFill>
                <a:effectLst/>
                <a:uLnTx/>
                <a:uFillTx/>
                <a:latin typeface="Arial"/>
                <a:ea typeface="Arial"/>
                <a:cs typeface="Arial"/>
                <a:sym typeface="Arial"/>
              </a:rPr>
              <a:t>Program Participants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5"/>
          <p:cNvSpPr txBox="1">
            <a:spLocks noGrp="1"/>
          </p:cNvSpPr>
          <p:nvPr>
            <p:ph type="ctrTitle"/>
          </p:nvPr>
        </p:nvSpPr>
        <p:spPr>
          <a:xfrm>
            <a:off x="1143000" y="1126879"/>
            <a:ext cx="6858000" cy="1790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3750"/>
              </a:lnSpc>
              <a:spcBef>
                <a:spcPts val="0"/>
              </a:spcBef>
              <a:spcAft>
                <a:spcPts val="0"/>
              </a:spcAft>
              <a:buClr>
                <a:schemeClr val="lt1"/>
              </a:buClr>
              <a:buSzPct val="100000"/>
              <a:buFont typeface="Arial"/>
              <a:buNone/>
            </a:pPr>
            <a:r>
              <a:rPr lang="en-US" sz="4800"/>
              <a:t>Veteran Small Business Certification Program</a:t>
            </a:r>
            <a:br>
              <a:rPr lang="en-US" sz="4800" b="1" i="0" u="none" strike="noStrike" cap="none">
                <a:solidFill>
                  <a:srgbClr val="FFFFFF"/>
                </a:solidFill>
                <a:latin typeface="Arial"/>
                <a:ea typeface="Arial"/>
                <a:cs typeface="Arial"/>
                <a:sym typeface="Arial"/>
              </a:rPr>
            </a:b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6"/>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546" name="Google Shape;546;p56"/>
          <p:cNvSpPr txBox="1">
            <a:spLocks noGrp="1"/>
          </p:cNvSpPr>
          <p:nvPr>
            <p:ph type="title"/>
          </p:nvPr>
        </p:nvSpPr>
        <p:spPr>
          <a:xfrm>
            <a:off x="1200" y="128975"/>
            <a:ext cx="9144000" cy="485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2E6D"/>
              </a:buClr>
              <a:buSzPts val="2800"/>
              <a:buFont typeface="Arial"/>
              <a:buNone/>
            </a:pPr>
            <a:r>
              <a:rPr lang="en-US" sz="3200" b="1">
                <a:solidFill>
                  <a:srgbClr val="0059A8"/>
                </a:solidFill>
              </a:rPr>
              <a:t>Veteran Small Business Certification Program</a:t>
            </a:r>
            <a:endParaRPr sz="3200" b="1">
              <a:solidFill>
                <a:srgbClr val="0059A8"/>
              </a:solidFill>
            </a:endParaRPr>
          </a:p>
        </p:txBody>
      </p:sp>
      <p:sp>
        <p:nvSpPr>
          <p:cNvPr id="547" name="Google Shape;547;p56"/>
          <p:cNvSpPr txBox="1">
            <a:spLocks noGrp="1"/>
          </p:cNvSpPr>
          <p:nvPr>
            <p:ph type="body" idx="1"/>
          </p:nvPr>
        </p:nvSpPr>
        <p:spPr>
          <a:xfrm>
            <a:off x="1200" y="731200"/>
            <a:ext cx="9144000" cy="4279200"/>
          </a:xfrm>
          <a:prstGeom prst="rect">
            <a:avLst/>
          </a:prstGeom>
          <a:noFill/>
          <a:ln>
            <a:noFill/>
          </a:ln>
        </p:spPr>
        <p:txBody>
          <a:bodyPr spcFirstLastPara="1" wrap="square" lIns="91425" tIns="45700" rIns="91425" bIns="45700" anchor="t" anchorCtr="0">
            <a:noAutofit/>
          </a:bodyPr>
          <a:lstStyle/>
          <a:p>
            <a:pPr marL="170815" lvl="0" indent="-164465" algn="l" rtl="0">
              <a:lnSpc>
                <a:spcPct val="90000"/>
              </a:lnSpc>
              <a:spcBef>
                <a:spcPts val="0"/>
              </a:spcBef>
              <a:spcAft>
                <a:spcPts val="0"/>
              </a:spcAft>
              <a:buClr>
                <a:schemeClr val="dk1"/>
              </a:buClr>
              <a:buSzPts val="1700"/>
              <a:buChar char="•"/>
            </a:pPr>
            <a:r>
              <a:rPr lang="en-US" sz="1700">
                <a:latin typeface="Calibri"/>
                <a:ea typeface="Calibri"/>
                <a:cs typeface="Calibri"/>
                <a:sym typeface="Calibri"/>
              </a:rPr>
              <a:t>The </a:t>
            </a:r>
            <a:r>
              <a:rPr lang="en-US" sz="1700" b="1">
                <a:latin typeface="Calibri"/>
                <a:ea typeface="Calibri"/>
                <a:cs typeface="Calibri"/>
                <a:sym typeface="Calibri"/>
              </a:rPr>
              <a:t>National Defense Authorization Act of 2021 </a:t>
            </a:r>
            <a:r>
              <a:rPr lang="en-US" sz="1700">
                <a:latin typeface="Calibri"/>
                <a:ea typeface="Calibri"/>
                <a:cs typeface="Calibri"/>
                <a:sym typeface="Calibri"/>
              </a:rPr>
              <a:t>officially required the Dept. of Veterans Affairs’ (VA), Center for Verification and Evaluation’s (CVE) responsibilities to be:</a:t>
            </a:r>
            <a:endParaRPr sz="1900"/>
          </a:p>
          <a:p>
            <a:pPr marL="170815" lvl="0" indent="-56514" algn="l" rtl="0">
              <a:lnSpc>
                <a:spcPct val="90000"/>
              </a:lnSpc>
              <a:spcBef>
                <a:spcPts val="0"/>
              </a:spcBef>
              <a:spcAft>
                <a:spcPts val="0"/>
              </a:spcAft>
              <a:buClr>
                <a:schemeClr val="dk1"/>
              </a:buClr>
              <a:buSzPts val="1800"/>
              <a:buNone/>
            </a:pPr>
            <a:endParaRPr sz="1400">
              <a:latin typeface="Arial"/>
              <a:ea typeface="Arial"/>
              <a:cs typeface="Arial"/>
              <a:sym typeface="Arial"/>
            </a:endParaRPr>
          </a:p>
          <a:p>
            <a:pPr marL="742326" lvl="1" indent="-145415" algn="l" rtl="0">
              <a:lnSpc>
                <a:spcPct val="90000"/>
              </a:lnSpc>
              <a:spcBef>
                <a:spcPts val="0"/>
              </a:spcBef>
              <a:spcAft>
                <a:spcPts val="0"/>
              </a:spcAft>
              <a:buClr>
                <a:schemeClr val="dk1"/>
              </a:buClr>
              <a:buSzPts val="1400"/>
              <a:buChar char="–"/>
            </a:pPr>
            <a:r>
              <a:rPr lang="en-US" sz="1600">
                <a:latin typeface="Arial"/>
                <a:ea typeface="Arial"/>
                <a:cs typeface="Arial"/>
                <a:sym typeface="Arial"/>
              </a:rPr>
              <a:t> Transferred to SBA as of </a:t>
            </a:r>
            <a:r>
              <a:rPr lang="en-US" sz="1600" b="1">
                <a:latin typeface="Arial"/>
                <a:ea typeface="Arial"/>
                <a:cs typeface="Arial"/>
                <a:sym typeface="Arial"/>
              </a:rPr>
              <a:t>Jan 1, 2023</a:t>
            </a:r>
            <a:r>
              <a:rPr lang="en-US" sz="1600">
                <a:latin typeface="Arial"/>
                <a:ea typeface="Arial"/>
                <a:cs typeface="Arial"/>
                <a:sym typeface="Arial"/>
              </a:rPr>
              <a:t> </a:t>
            </a:r>
            <a:endParaRPr sz="1600"/>
          </a:p>
          <a:p>
            <a:pPr marL="571511" lvl="1" indent="0" algn="l" rtl="0">
              <a:lnSpc>
                <a:spcPct val="90000"/>
              </a:lnSpc>
              <a:spcBef>
                <a:spcPts val="0"/>
              </a:spcBef>
              <a:spcAft>
                <a:spcPts val="0"/>
              </a:spcAft>
              <a:buClr>
                <a:schemeClr val="dk1"/>
              </a:buClr>
              <a:buSzPts val="1800"/>
              <a:buNone/>
            </a:pPr>
            <a:endParaRPr sz="900">
              <a:latin typeface="Arial"/>
              <a:ea typeface="Arial"/>
              <a:cs typeface="Arial"/>
              <a:sym typeface="Arial"/>
            </a:endParaRPr>
          </a:p>
          <a:p>
            <a:pPr marL="742326" lvl="1" indent="-145415" algn="l" rtl="0">
              <a:lnSpc>
                <a:spcPct val="90000"/>
              </a:lnSpc>
              <a:spcBef>
                <a:spcPts val="0"/>
              </a:spcBef>
              <a:spcAft>
                <a:spcPts val="0"/>
              </a:spcAft>
              <a:buClr>
                <a:schemeClr val="dk1"/>
              </a:buClr>
              <a:buSzPts val="1400"/>
              <a:buChar char="–"/>
            </a:pPr>
            <a:r>
              <a:rPr lang="en-US" sz="1600">
                <a:latin typeface="Arial"/>
                <a:ea typeface="Arial"/>
                <a:cs typeface="Arial"/>
                <a:sym typeface="Arial"/>
              </a:rPr>
              <a:t>SBA to establish a government-wide certification program. </a:t>
            </a:r>
            <a:endParaRPr sz="1600"/>
          </a:p>
          <a:p>
            <a:pPr marL="856562" lvl="2" indent="-145415" algn="l" rtl="0">
              <a:lnSpc>
                <a:spcPct val="90000"/>
              </a:lnSpc>
              <a:spcBef>
                <a:spcPts val="0"/>
              </a:spcBef>
              <a:spcAft>
                <a:spcPts val="0"/>
              </a:spcAft>
              <a:buClr>
                <a:schemeClr val="dk1"/>
              </a:buClr>
              <a:buSzPts val="1100"/>
              <a:buChar char="•"/>
            </a:pPr>
            <a:r>
              <a:rPr lang="en-US" sz="1600">
                <a:latin typeface="Arial"/>
                <a:ea typeface="Arial"/>
                <a:cs typeface="Arial"/>
                <a:sym typeface="Arial"/>
              </a:rPr>
              <a:t>SBA’s program  </a:t>
            </a:r>
            <a:r>
              <a:rPr lang="en-US" sz="1600" b="1">
                <a:latin typeface="Arial"/>
                <a:ea typeface="Arial"/>
                <a:cs typeface="Arial"/>
                <a:sym typeface="Arial"/>
              </a:rPr>
              <a:t>Veteran Small Business Certification Program (VetCert).</a:t>
            </a:r>
            <a:endParaRPr sz="1600"/>
          </a:p>
          <a:p>
            <a:pPr marL="856562" lvl="2" indent="-75565" algn="l" rtl="0">
              <a:lnSpc>
                <a:spcPct val="90000"/>
              </a:lnSpc>
              <a:spcBef>
                <a:spcPts val="0"/>
              </a:spcBef>
              <a:spcAft>
                <a:spcPts val="0"/>
              </a:spcAft>
              <a:buClr>
                <a:schemeClr val="dk1"/>
              </a:buClr>
              <a:buSzPts val="1500"/>
              <a:buNone/>
            </a:pPr>
            <a:endParaRPr sz="900" b="1">
              <a:latin typeface="Arial"/>
              <a:ea typeface="Arial"/>
              <a:cs typeface="Arial"/>
              <a:sym typeface="Arial"/>
            </a:endParaRPr>
          </a:p>
          <a:p>
            <a:pPr marL="742326" lvl="1" indent="-145415" algn="l" rtl="0">
              <a:lnSpc>
                <a:spcPct val="90000"/>
              </a:lnSpc>
              <a:spcBef>
                <a:spcPts val="0"/>
              </a:spcBef>
              <a:spcAft>
                <a:spcPts val="0"/>
              </a:spcAft>
              <a:buClr>
                <a:schemeClr val="dk1"/>
              </a:buClr>
              <a:buSzPts val="1400"/>
              <a:buChar char="–"/>
            </a:pPr>
            <a:r>
              <a:rPr lang="en-US" sz="1600">
                <a:latin typeface="Arial"/>
                <a:ea typeface="Arial"/>
                <a:cs typeface="Arial"/>
                <a:sym typeface="Arial"/>
              </a:rPr>
              <a:t>Program’s final rule was published to the </a:t>
            </a:r>
            <a:r>
              <a:rPr lang="en-US" sz="1600" b="1" u="sng">
                <a:solidFill>
                  <a:schemeClr val="hlink"/>
                </a:solidFill>
                <a:latin typeface="Arial"/>
                <a:ea typeface="Arial"/>
                <a:cs typeface="Arial"/>
                <a:sym typeface="Arial"/>
                <a:hlinkClick r:id="rId3"/>
              </a:rPr>
              <a:t>Federal Register</a:t>
            </a:r>
            <a:r>
              <a:rPr lang="en-US" sz="1600" b="1">
                <a:solidFill>
                  <a:srgbClr val="0D72FF"/>
                </a:solidFill>
                <a:latin typeface="Arial"/>
                <a:ea typeface="Arial"/>
                <a:cs typeface="Arial"/>
                <a:sym typeface="Arial"/>
              </a:rPr>
              <a:t>,</a:t>
            </a:r>
            <a:r>
              <a:rPr lang="en-US" sz="1600">
                <a:latin typeface="Arial"/>
                <a:ea typeface="Arial"/>
                <a:cs typeface="Arial"/>
                <a:sym typeface="Arial"/>
              </a:rPr>
              <a:t> Nov 29, 2022</a:t>
            </a:r>
            <a:endParaRPr sz="1600"/>
          </a:p>
          <a:p>
            <a:pPr marL="571511" lvl="1" indent="0" algn="l" rtl="0">
              <a:lnSpc>
                <a:spcPct val="90000"/>
              </a:lnSpc>
              <a:spcBef>
                <a:spcPts val="0"/>
              </a:spcBef>
              <a:spcAft>
                <a:spcPts val="0"/>
              </a:spcAft>
              <a:buClr>
                <a:schemeClr val="dk1"/>
              </a:buClr>
              <a:buSzPts val="1800"/>
              <a:buNone/>
            </a:pPr>
            <a:endParaRPr sz="900">
              <a:latin typeface="Arial"/>
              <a:ea typeface="Arial"/>
              <a:cs typeface="Arial"/>
              <a:sym typeface="Arial"/>
            </a:endParaRPr>
          </a:p>
          <a:p>
            <a:pPr marL="742326" lvl="1" indent="-145415" algn="l" rtl="0">
              <a:lnSpc>
                <a:spcPct val="90000"/>
              </a:lnSpc>
              <a:spcBef>
                <a:spcPts val="0"/>
              </a:spcBef>
              <a:spcAft>
                <a:spcPts val="0"/>
              </a:spcAft>
              <a:buClr>
                <a:srgbClr val="1B1E29"/>
              </a:buClr>
              <a:buSzPts val="1400"/>
              <a:buChar char="–"/>
            </a:pPr>
            <a:r>
              <a:rPr lang="en-US" sz="1600">
                <a:solidFill>
                  <a:srgbClr val="1B1E29"/>
                </a:solidFill>
                <a:latin typeface="Arial"/>
                <a:ea typeface="Arial"/>
                <a:cs typeface="Arial"/>
                <a:sym typeface="Arial"/>
              </a:rPr>
              <a:t> Program launched and started accepting applications Jan 9, 2023</a:t>
            </a:r>
            <a:endParaRPr sz="1600" b="1">
              <a:solidFill>
                <a:srgbClr val="0D72FF"/>
              </a:solidFill>
              <a:latin typeface="Arial"/>
              <a:ea typeface="Arial"/>
              <a:cs typeface="Arial"/>
              <a:sym typeface="Arial"/>
            </a:endParaRPr>
          </a:p>
          <a:p>
            <a:pPr marL="856562" lvl="2" indent="-145415" algn="l" rtl="0">
              <a:lnSpc>
                <a:spcPct val="90000"/>
              </a:lnSpc>
              <a:spcBef>
                <a:spcPts val="0"/>
              </a:spcBef>
              <a:spcAft>
                <a:spcPts val="0"/>
              </a:spcAft>
              <a:buClr>
                <a:srgbClr val="1B1E29"/>
              </a:buClr>
              <a:buSzPts val="1100"/>
              <a:buChar char="•"/>
            </a:pPr>
            <a:r>
              <a:rPr lang="en-US" sz="1600" u="sng">
                <a:solidFill>
                  <a:schemeClr val="hlink"/>
                </a:solidFill>
                <a:latin typeface="Arial"/>
                <a:ea typeface="Arial"/>
                <a:cs typeface="Arial"/>
                <a:sym typeface="Arial"/>
                <a:hlinkClick r:id="rId4"/>
              </a:rPr>
              <a:t> Veterans.certify.sba.gov</a:t>
            </a:r>
            <a:endParaRPr sz="1600">
              <a:solidFill>
                <a:srgbClr val="1B1E29"/>
              </a:solidFill>
              <a:latin typeface="Arial"/>
              <a:ea typeface="Arial"/>
              <a:cs typeface="Arial"/>
              <a:sym typeface="Arial"/>
            </a:endParaRPr>
          </a:p>
          <a:p>
            <a:pPr marL="856562" lvl="2" indent="-145415" algn="l" rtl="0">
              <a:lnSpc>
                <a:spcPct val="90000"/>
              </a:lnSpc>
              <a:spcBef>
                <a:spcPts val="0"/>
              </a:spcBef>
              <a:spcAft>
                <a:spcPts val="0"/>
              </a:spcAft>
              <a:buClr>
                <a:srgbClr val="1B1E29"/>
              </a:buClr>
              <a:buSzPts val="1100"/>
              <a:buChar char="•"/>
            </a:pPr>
            <a:r>
              <a:rPr lang="en-US" sz="1600">
                <a:solidFill>
                  <a:srgbClr val="1B1E29"/>
                </a:solidFill>
                <a:latin typeface="Arial"/>
                <a:ea typeface="Arial"/>
                <a:cs typeface="Arial"/>
                <a:sym typeface="Arial"/>
              </a:rPr>
              <a:t>First application approved same day January 9, 2023.</a:t>
            </a:r>
            <a:endParaRPr sz="1600"/>
          </a:p>
          <a:p>
            <a:pPr marL="856562" lvl="2" indent="-145415" algn="l" rtl="0">
              <a:lnSpc>
                <a:spcPct val="90000"/>
              </a:lnSpc>
              <a:spcBef>
                <a:spcPts val="0"/>
              </a:spcBef>
              <a:spcAft>
                <a:spcPts val="0"/>
              </a:spcAft>
              <a:buClr>
                <a:srgbClr val="1B1E29"/>
              </a:buClr>
              <a:buSzPts val="1100"/>
              <a:buChar char="•"/>
            </a:pPr>
            <a:r>
              <a:rPr lang="en-US" sz="1600">
                <a:solidFill>
                  <a:srgbClr val="1B1E29"/>
                </a:solidFill>
                <a:latin typeface="Arial"/>
                <a:ea typeface="Arial"/>
                <a:cs typeface="Arial"/>
                <a:sym typeface="Arial"/>
              </a:rPr>
              <a:t>Since that time VetCert has approved </a:t>
            </a:r>
            <a:r>
              <a:rPr lang="en-US" sz="1600" b="1">
                <a:solidFill>
                  <a:srgbClr val="1B1E29"/>
                </a:solidFill>
                <a:latin typeface="Arial"/>
                <a:ea typeface="Arial"/>
                <a:cs typeface="Arial"/>
                <a:sym typeface="Arial"/>
              </a:rPr>
              <a:t>over 9300 </a:t>
            </a:r>
            <a:r>
              <a:rPr lang="en-US" sz="1600">
                <a:solidFill>
                  <a:srgbClr val="1B1E29"/>
                </a:solidFill>
                <a:latin typeface="Arial"/>
                <a:ea typeface="Arial"/>
                <a:cs typeface="Arial"/>
                <a:sym typeface="Arial"/>
              </a:rPr>
              <a:t>applications to date.</a:t>
            </a:r>
            <a:endParaRPr sz="1600"/>
          </a:p>
          <a:p>
            <a:pPr marL="856562" lvl="2" indent="-145415" algn="l" rtl="0">
              <a:lnSpc>
                <a:spcPct val="90000"/>
              </a:lnSpc>
              <a:spcBef>
                <a:spcPts val="0"/>
              </a:spcBef>
              <a:spcAft>
                <a:spcPts val="0"/>
              </a:spcAft>
              <a:buClr>
                <a:srgbClr val="1B1E29"/>
              </a:buClr>
              <a:buSzPts val="1100"/>
              <a:buChar char="•"/>
            </a:pPr>
            <a:r>
              <a:rPr lang="en-US" sz="1600">
                <a:solidFill>
                  <a:srgbClr val="1B1E29"/>
                </a:solidFill>
                <a:latin typeface="Arial"/>
                <a:ea typeface="Arial"/>
                <a:cs typeface="Arial"/>
                <a:sym typeface="Arial"/>
              </a:rPr>
              <a:t>Approval rate 85% of all submitted applications</a:t>
            </a:r>
            <a:endParaRPr sz="1600"/>
          </a:p>
          <a:p>
            <a:pPr marL="856562" lvl="2" indent="-145415" algn="l" rtl="0">
              <a:lnSpc>
                <a:spcPct val="90000"/>
              </a:lnSpc>
              <a:spcBef>
                <a:spcPts val="0"/>
              </a:spcBef>
              <a:spcAft>
                <a:spcPts val="0"/>
              </a:spcAft>
              <a:buClr>
                <a:srgbClr val="1B1E29"/>
              </a:buClr>
              <a:buSzPts val="1100"/>
              <a:buChar char="•"/>
            </a:pPr>
            <a:r>
              <a:rPr lang="en-US" sz="1600">
                <a:solidFill>
                  <a:srgbClr val="1B1E29"/>
                </a:solidFill>
                <a:latin typeface="Arial"/>
                <a:ea typeface="Arial"/>
                <a:cs typeface="Arial"/>
                <a:sym typeface="Arial"/>
              </a:rPr>
              <a:t>Software for system called </a:t>
            </a:r>
            <a:r>
              <a:rPr lang="en-US" sz="1600" i="1">
                <a:solidFill>
                  <a:srgbClr val="1B1E29"/>
                </a:solidFill>
                <a:latin typeface="Arial"/>
                <a:ea typeface="Arial"/>
                <a:cs typeface="Arial"/>
                <a:sym typeface="Arial"/>
              </a:rPr>
              <a:t>Veterans Case Management System </a:t>
            </a:r>
            <a:r>
              <a:rPr lang="en-US" sz="1600">
                <a:solidFill>
                  <a:srgbClr val="1B1E29"/>
                </a:solidFill>
                <a:latin typeface="Arial"/>
                <a:ea typeface="Arial"/>
                <a:cs typeface="Arial"/>
                <a:sym typeface="Arial"/>
              </a:rPr>
              <a:t>(VCMS) </a:t>
            </a:r>
            <a:endParaRPr sz="1600"/>
          </a:p>
          <a:p>
            <a:pPr marL="170815" lvl="0" indent="-145415" algn="l" rtl="0">
              <a:lnSpc>
                <a:spcPct val="90000"/>
              </a:lnSpc>
              <a:spcBef>
                <a:spcPts val="1200"/>
              </a:spcBef>
              <a:spcAft>
                <a:spcPts val="0"/>
              </a:spcAft>
              <a:buClr>
                <a:schemeClr val="dk1"/>
              </a:buClr>
              <a:buSzPts val="1400"/>
              <a:buChar char="•"/>
            </a:pPr>
            <a:r>
              <a:rPr lang="en-US" sz="1600">
                <a:latin typeface="Calibri"/>
                <a:ea typeface="Calibri"/>
                <a:cs typeface="Calibri"/>
                <a:sym typeface="Calibri"/>
              </a:rPr>
              <a:t>Last Fiscal Year 22 billion dollars were awarded to Veteran Owned Small Business Federal wide.</a:t>
            </a:r>
            <a:r>
              <a:rPr lang="en-US" sz="1400">
                <a:latin typeface="Calibri"/>
                <a:ea typeface="Calibri"/>
                <a:cs typeface="Calibri"/>
                <a:sym typeface="Calibri"/>
              </a:rPr>
              <a:t> </a:t>
            </a:r>
            <a:endParaRPr sz="1600"/>
          </a:p>
          <a:p>
            <a:pPr marL="0" lvl="0" indent="0" algn="l" rtl="0">
              <a:lnSpc>
                <a:spcPct val="115000"/>
              </a:lnSpc>
              <a:spcBef>
                <a:spcPts val="0"/>
              </a:spcBef>
              <a:spcAft>
                <a:spcPts val="0"/>
              </a:spcAft>
              <a:buClr>
                <a:schemeClr val="dk1"/>
              </a:buClr>
              <a:buSzPts val="2100"/>
              <a:buNone/>
            </a:pPr>
            <a:endParaRPr sz="1600" b="1">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7"/>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554" name="Google Shape;554;p57"/>
          <p:cNvSpPr txBox="1">
            <a:spLocks noGrp="1"/>
          </p:cNvSpPr>
          <p:nvPr>
            <p:ph type="title"/>
          </p:nvPr>
        </p:nvSpPr>
        <p:spPr>
          <a:xfrm>
            <a:off x="457200" y="154484"/>
            <a:ext cx="8229600" cy="643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002E6D"/>
              </a:buClr>
              <a:buSzPts val="2300"/>
              <a:buFont typeface="Calibri"/>
              <a:buNone/>
            </a:pPr>
            <a:r>
              <a:rPr lang="en-US" sz="3200" b="1">
                <a:solidFill>
                  <a:srgbClr val="0059A8"/>
                </a:solidFill>
              </a:rPr>
              <a:t>Policy Highlights – Key Changes</a:t>
            </a:r>
            <a:endParaRPr sz="3200" b="1">
              <a:solidFill>
                <a:srgbClr val="0059A8"/>
              </a:solidFill>
            </a:endParaRPr>
          </a:p>
        </p:txBody>
      </p:sp>
      <p:sp>
        <p:nvSpPr>
          <p:cNvPr id="555" name="Google Shape;555;p57"/>
          <p:cNvSpPr txBox="1">
            <a:spLocks noGrp="1"/>
          </p:cNvSpPr>
          <p:nvPr>
            <p:ph type="body" idx="1"/>
          </p:nvPr>
        </p:nvSpPr>
        <p:spPr>
          <a:xfrm>
            <a:off x="532660" y="891540"/>
            <a:ext cx="7981500" cy="3407100"/>
          </a:xfrm>
          <a:prstGeom prst="rect">
            <a:avLst/>
          </a:prstGeom>
          <a:noFill/>
          <a:ln>
            <a:noFill/>
          </a:ln>
        </p:spPr>
        <p:txBody>
          <a:bodyPr spcFirstLastPara="1" wrap="square" lIns="0" tIns="0" rIns="0" bIns="0" anchor="t" anchorCtr="0">
            <a:normAutofit fontScale="85000" lnSpcReduction="10000"/>
          </a:bodyPr>
          <a:lstStyle/>
          <a:p>
            <a:pPr marL="171450" lvl="0" indent="-162877" algn="l" rtl="0">
              <a:lnSpc>
                <a:spcPct val="90000"/>
              </a:lnSpc>
              <a:spcBef>
                <a:spcPts val="0"/>
              </a:spcBef>
              <a:spcAft>
                <a:spcPts val="0"/>
              </a:spcAft>
              <a:buClr>
                <a:schemeClr val="dk1"/>
              </a:buClr>
              <a:buSzPct val="100000"/>
              <a:buChar char="•"/>
            </a:pPr>
            <a:r>
              <a:rPr lang="en-US" sz="1800">
                <a:latin typeface="Arial"/>
                <a:ea typeface="Arial"/>
                <a:cs typeface="Arial"/>
                <a:sym typeface="Arial"/>
              </a:rPr>
              <a:t> </a:t>
            </a:r>
            <a:r>
              <a:rPr lang="en-US" sz="1800" b="1">
                <a:latin typeface="Arial"/>
                <a:ea typeface="Arial"/>
                <a:cs typeface="Arial"/>
                <a:sym typeface="Arial"/>
              </a:rPr>
              <a:t>Certification:</a:t>
            </a:r>
            <a:r>
              <a:rPr lang="en-US" sz="1800">
                <a:latin typeface="Arial"/>
                <a:ea typeface="Arial"/>
                <a:cs typeface="Arial"/>
                <a:sym typeface="Arial"/>
              </a:rPr>
              <a:t> SDVOSBs need to be certified by the SBA to receive sole-source or set aside contracts from any federal agency</a:t>
            </a:r>
            <a:endParaRPr/>
          </a:p>
          <a:p>
            <a:pPr marL="514350" lvl="1" indent="-164306" algn="l" rtl="0">
              <a:lnSpc>
                <a:spcPct val="90000"/>
              </a:lnSpc>
              <a:spcBef>
                <a:spcPts val="675"/>
              </a:spcBef>
              <a:spcAft>
                <a:spcPts val="0"/>
              </a:spcAft>
              <a:buClr>
                <a:schemeClr val="dk1"/>
              </a:buClr>
              <a:buSzPct val="100000"/>
              <a:buChar char="–"/>
            </a:pPr>
            <a:r>
              <a:rPr lang="en-US" sz="1500">
                <a:latin typeface="Arial"/>
                <a:ea typeface="Arial"/>
                <a:cs typeface="Arial"/>
                <a:sym typeface="Arial"/>
              </a:rPr>
              <a:t>SDVOSB government-wide goal is still 3%*</a:t>
            </a:r>
            <a:endParaRPr/>
          </a:p>
          <a:p>
            <a:pPr marL="514350" lvl="1" indent="-164306" algn="l" rtl="0">
              <a:lnSpc>
                <a:spcPct val="115000"/>
              </a:lnSpc>
              <a:spcBef>
                <a:spcPts val="675"/>
              </a:spcBef>
              <a:spcAft>
                <a:spcPts val="0"/>
              </a:spcAft>
              <a:buClr>
                <a:schemeClr val="dk1"/>
              </a:buClr>
              <a:buSzPct val="100000"/>
              <a:buChar char="–"/>
            </a:pPr>
            <a:r>
              <a:rPr lang="en-US" sz="1500">
                <a:latin typeface="Arial"/>
                <a:ea typeface="Arial"/>
                <a:cs typeface="Arial"/>
                <a:sym typeface="Arial"/>
              </a:rPr>
              <a:t>Agencies can still rely on self-certification for goaling purposes</a:t>
            </a:r>
            <a:endParaRPr/>
          </a:p>
          <a:p>
            <a:pPr marL="171450" lvl="0" indent="-162877" algn="l" rtl="0">
              <a:lnSpc>
                <a:spcPct val="115000"/>
              </a:lnSpc>
              <a:spcBef>
                <a:spcPts val="1050"/>
              </a:spcBef>
              <a:spcAft>
                <a:spcPts val="0"/>
              </a:spcAft>
              <a:buClr>
                <a:schemeClr val="dk1"/>
              </a:buClr>
              <a:buSzPct val="100000"/>
              <a:buChar char="•"/>
            </a:pPr>
            <a:r>
              <a:rPr lang="en-US" sz="1800">
                <a:latin typeface="Arial"/>
                <a:ea typeface="Arial"/>
                <a:cs typeface="Arial"/>
                <a:sym typeface="Arial"/>
              </a:rPr>
              <a:t> </a:t>
            </a:r>
            <a:r>
              <a:rPr lang="en-US" sz="1800" b="1">
                <a:latin typeface="Arial"/>
                <a:ea typeface="Arial"/>
                <a:cs typeface="Arial"/>
                <a:sym typeface="Arial"/>
              </a:rPr>
              <a:t>VA Acquisition: </a:t>
            </a:r>
            <a:r>
              <a:rPr lang="en-US" sz="1800">
                <a:latin typeface="Arial"/>
                <a:ea typeface="Arial"/>
                <a:cs typeface="Arial"/>
                <a:sym typeface="Arial"/>
              </a:rPr>
              <a:t>VOSBs continue to need to be certified for sole-source and set aside contracts from the VA under its Vets First Authority</a:t>
            </a:r>
            <a:endParaRPr/>
          </a:p>
          <a:p>
            <a:pPr marL="514350" lvl="1" indent="-164306" algn="l" rtl="0">
              <a:lnSpc>
                <a:spcPct val="115000"/>
              </a:lnSpc>
              <a:spcBef>
                <a:spcPts val="675"/>
              </a:spcBef>
              <a:spcAft>
                <a:spcPts val="0"/>
              </a:spcAft>
              <a:buClr>
                <a:schemeClr val="dk1"/>
              </a:buClr>
              <a:buSzPct val="100000"/>
              <a:buChar char="–"/>
            </a:pPr>
            <a:r>
              <a:rPr lang="en-US" sz="1500">
                <a:latin typeface="Arial"/>
                <a:ea typeface="Arial"/>
                <a:cs typeface="Arial"/>
                <a:sym typeface="Arial"/>
              </a:rPr>
              <a:t>Other federal agencies do not have a mandate or authority to award contracts to VOSBs</a:t>
            </a:r>
            <a:endParaRPr/>
          </a:p>
          <a:p>
            <a:pPr marL="171450" lvl="0" indent="-162877" algn="l" rtl="0">
              <a:lnSpc>
                <a:spcPct val="115000"/>
              </a:lnSpc>
              <a:spcBef>
                <a:spcPts val="1050"/>
              </a:spcBef>
              <a:spcAft>
                <a:spcPts val="0"/>
              </a:spcAft>
              <a:buClr>
                <a:schemeClr val="dk1"/>
              </a:buClr>
              <a:buSzPct val="100000"/>
              <a:buChar char="•"/>
            </a:pPr>
            <a:r>
              <a:rPr lang="en-US" sz="1800">
                <a:latin typeface="Arial"/>
                <a:ea typeface="Arial"/>
                <a:cs typeface="Arial"/>
                <a:sym typeface="Arial"/>
              </a:rPr>
              <a:t> </a:t>
            </a:r>
            <a:r>
              <a:rPr lang="en-US" sz="1800" b="1">
                <a:latin typeface="Arial"/>
                <a:ea typeface="Arial"/>
                <a:cs typeface="Arial"/>
                <a:sym typeface="Arial"/>
              </a:rPr>
              <a:t>VetCert System: </a:t>
            </a:r>
            <a:r>
              <a:rPr lang="en-US" sz="1800">
                <a:latin typeface="Arial"/>
                <a:ea typeface="Arial"/>
                <a:cs typeface="Arial"/>
                <a:sym typeface="Arial"/>
              </a:rPr>
              <a:t>The SBA has both the certification system (for small businesses to apply/reapply) and the search tool (for the public &amp; acquisition professionals)</a:t>
            </a:r>
            <a:endParaRPr/>
          </a:p>
          <a:p>
            <a:pPr marL="514350" lvl="1" indent="-164306" algn="l" rtl="0">
              <a:lnSpc>
                <a:spcPct val="115000"/>
              </a:lnSpc>
              <a:spcBef>
                <a:spcPts val="675"/>
              </a:spcBef>
              <a:spcAft>
                <a:spcPts val="0"/>
              </a:spcAft>
              <a:buClr>
                <a:schemeClr val="dk1"/>
              </a:buClr>
              <a:buSzPct val="100000"/>
              <a:buChar char="–"/>
            </a:pPr>
            <a:r>
              <a:rPr lang="en-US" sz="1500">
                <a:latin typeface="Arial"/>
                <a:ea typeface="Arial"/>
                <a:cs typeface="Arial"/>
                <a:sym typeface="Arial"/>
              </a:rPr>
              <a:t>SAM.gov will not accurately reflect SDVOSB/VOSB certification status </a:t>
            </a:r>
            <a:endParaRPr/>
          </a:p>
          <a:p>
            <a:pPr marL="171450" lvl="0" indent="-162877" algn="l" rtl="0">
              <a:lnSpc>
                <a:spcPct val="115000"/>
              </a:lnSpc>
              <a:spcBef>
                <a:spcPts val="1050"/>
              </a:spcBef>
              <a:spcAft>
                <a:spcPts val="0"/>
              </a:spcAft>
              <a:buClr>
                <a:schemeClr val="dk1"/>
              </a:buClr>
              <a:buSzPct val="100000"/>
              <a:buChar char="•"/>
            </a:pPr>
            <a:r>
              <a:rPr lang="en-US" sz="1800" b="1">
                <a:latin typeface="Arial"/>
                <a:ea typeface="Arial"/>
                <a:cs typeface="Arial"/>
                <a:sym typeface="Arial"/>
              </a:rPr>
              <a:t>Joint ventures </a:t>
            </a:r>
            <a:r>
              <a:rPr lang="en-US" sz="1800">
                <a:latin typeface="Arial"/>
                <a:ea typeface="Arial"/>
                <a:cs typeface="Arial"/>
                <a:sym typeface="Arial"/>
              </a:rPr>
              <a:t>do not require certification although the managing partner must be SBA certified and the joint venture must request designation.</a:t>
            </a:r>
            <a:endParaRPr sz="18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8"/>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562" name="Google Shape;562;p58"/>
          <p:cNvSpPr txBox="1">
            <a:spLocks noGrp="1"/>
          </p:cNvSpPr>
          <p:nvPr>
            <p:ph type="title"/>
          </p:nvPr>
        </p:nvSpPr>
        <p:spPr>
          <a:xfrm>
            <a:off x="457200" y="154484"/>
            <a:ext cx="8229600" cy="643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002E6D"/>
              </a:buClr>
              <a:buSzPts val="2300"/>
              <a:buFont typeface="Calibri"/>
              <a:buNone/>
            </a:pPr>
            <a:r>
              <a:rPr lang="en-US" sz="3200" b="1">
                <a:solidFill>
                  <a:srgbClr val="0059A8"/>
                </a:solidFill>
              </a:rPr>
              <a:t>Policy Highlights – Key Changes (cont.)</a:t>
            </a:r>
            <a:endParaRPr sz="3200" b="1">
              <a:solidFill>
                <a:srgbClr val="0059A8"/>
              </a:solidFill>
            </a:endParaRPr>
          </a:p>
        </p:txBody>
      </p:sp>
      <p:sp>
        <p:nvSpPr>
          <p:cNvPr id="563" name="Google Shape;563;p58"/>
          <p:cNvSpPr txBox="1">
            <a:spLocks noGrp="1"/>
          </p:cNvSpPr>
          <p:nvPr>
            <p:ph type="body" idx="1"/>
          </p:nvPr>
        </p:nvSpPr>
        <p:spPr>
          <a:xfrm>
            <a:off x="240850" y="891550"/>
            <a:ext cx="8624400" cy="3958800"/>
          </a:xfrm>
          <a:prstGeom prst="rect">
            <a:avLst/>
          </a:prstGeom>
          <a:noFill/>
          <a:ln>
            <a:noFill/>
          </a:ln>
        </p:spPr>
        <p:txBody>
          <a:bodyPr spcFirstLastPara="1" wrap="square" lIns="91425" tIns="45700" rIns="91425" bIns="45700" anchor="t" anchorCtr="0">
            <a:noAutofit/>
          </a:bodyPr>
          <a:lstStyle/>
          <a:p>
            <a:pPr marL="170815" lvl="0" indent="-151765" algn="l" rtl="0">
              <a:lnSpc>
                <a:spcPct val="90000"/>
              </a:lnSpc>
              <a:spcBef>
                <a:spcPts val="0"/>
              </a:spcBef>
              <a:spcAft>
                <a:spcPts val="0"/>
              </a:spcAft>
              <a:buClr>
                <a:schemeClr val="dk1"/>
              </a:buClr>
              <a:buSzPts val="1400"/>
              <a:buChar char="•"/>
            </a:pPr>
            <a:r>
              <a:rPr lang="en-US" sz="1400" b="1">
                <a:latin typeface="Arial"/>
                <a:ea typeface="Arial"/>
                <a:cs typeface="Arial"/>
                <a:sym typeface="Arial"/>
              </a:rPr>
              <a:t>One Year Extension </a:t>
            </a:r>
            <a:r>
              <a:rPr lang="en-US" sz="1400">
                <a:latin typeface="Arial"/>
                <a:ea typeface="Arial"/>
                <a:cs typeface="Arial"/>
                <a:sym typeface="Arial"/>
              </a:rPr>
              <a:t>- Companies that were verified by the VA Center for Verification and Evaluation (VA CVE) prior to January 1, 2023, have automatically received a 1-year extension to their program term (4 years vs. 3 years) </a:t>
            </a:r>
            <a:endParaRPr sz="1700"/>
          </a:p>
          <a:p>
            <a:pPr marL="170815" lvl="0" indent="-151765" algn="l" rtl="0">
              <a:lnSpc>
                <a:spcPct val="90000"/>
              </a:lnSpc>
              <a:spcBef>
                <a:spcPts val="900"/>
              </a:spcBef>
              <a:spcAft>
                <a:spcPts val="0"/>
              </a:spcAft>
              <a:buClr>
                <a:schemeClr val="dk1"/>
              </a:buClr>
              <a:buSzPts val="1400"/>
              <a:buChar char="•"/>
            </a:pPr>
            <a:r>
              <a:rPr lang="en-US" sz="1400" b="1">
                <a:latin typeface="Arial"/>
                <a:ea typeface="Arial"/>
                <a:cs typeface="Arial"/>
                <a:sym typeface="Arial"/>
              </a:rPr>
              <a:t>One Year Grace Period </a:t>
            </a:r>
            <a:r>
              <a:rPr lang="en-US" sz="1400">
                <a:latin typeface="Arial"/>
                <a:ea typeface="Arial"/>
                <a:cs typeface="Arial"/>
                <a:sym typeface="Arial"/>
              </a:rPr>
              <a:t>- Companies may self-certify through 2023, but must also submit an application to SBA for a final determination</a:t>
            </a:r>
            <a:endParaRPr sz="1700"/>
          </a:p>
          <a:p>
            <a:pPr marL="170815" lvl="0" indent="-151765" algn="l" rtl="0">
              <a:lnSpc>
                <a:spcPct val="90000"/>
              </a:lnSpc>
              <a:spcBef>
                <a:spcPts val="900"/>
              </a:spcBef>
              <a:spcAft>
                <a:spcPts val="0"/>
              </a:spcAft>
              <a:buClr>
                <a:schemeClr val="dk1"/>
              </a:buClr>
              <a:buSzPts val="1400"/>
              <a:buChar char="•"/>
            </a:pPr>
            <a:r>
              <a:rPr lang="en-US" sz="1400" b="1">
                <a:latin typeface="Arial"/>
                <a:ea typeface="Arial"/>
                <a:cs typeface="Arial"/>
                <a:sym typeface="Arial"/>
              </a:rPr>
              <a:t>Certification will not be for a specific NAICS code -  </a:t>
            </a:r>
            <a:r>
              <a:rPr lang="en-US" sz="1400">
                <a:latin typeface="Arial"/>
                <a:ea typeface="Arial"/>
                <a:cs typeface="Arial"/>
                <a:sym typeface="Arial"/>
              </a:rPr>
              <a:t>SBA’s certification process determines that a business is currently small in at least one NAICS code listed in the firm’s SAM.gov profile. To avoid restricting a certified VOSB/SDVOSB’s ability to expand its operations into new industries, a firm must only qualify under the size standard corresponding to the NAICS code assigned to a specific contract.</a:t>
            </a:r>
            <a:endParaRPr sz="1700"/>
          </a:p>
          <a:p>
            <a:pPr marL="170815" lvl="0" indent="-151765" algn="l" rtl="0">
              <a:lnSpc>
                <a:spcPct val="90000"/>
              </a:lnSpc>
              <a:spcBef>
                <a:spcPts val="900"/>
              </a:spcBef>
              <a:spcAft>
                <a:spcPts val="0"/>
              </a:spcAft>
              <a:buClr>
                <a:schemeClr val="dk1"/>
              </a:buClr>
              <a:buSzPts val="1400"/>
              <a:buChar char="•"/>
            </a:pPr>
            <a:r>
              <a:rPr lang="en-US" sz="1400" b="1">
                <a:latin typeface="Arial"/>
                <a:ea typeface="Arial"/>
                <a:cs typeface="Arial"/>
                <a:sym typeface="Arial"/>
              </a:rPr>
              <a:t>Final Rule </a:t>
            </a:r>
            <a:r>
              <a:rPr lang="en-US" sz="1400">
                <a:latin typeface="Arial"/>
                <a:ea typeface="Arial"/>
                <a:cs typeface="Arial"/>
                <a:sym typeface="Arial"/>
              </a:rPr>
              <a:t>takes steps to harmonize &amp; simplify definitions of ownership, control, day to day operations, and standard hours across certification programs</a:t>
            </a:r>
            <a:endParaRPr sz="1700"/>
          </a:p>
          <a:p>
            <a:pPr marL="170815" lvl="0" indent="-151765" algn="l" rtl="0">
              <a:lnSpc>
                <a:spcPct val="90000"/>
              </a:lnSpc>
              <a:spcBef>
                <a:spcPts val="900"/>
              </a:spcBef>
              <a:spcAft>
                <a:spcPts val="0"/>
              </a:spcAft>
              <a:buClr>
                <a:schemeClr val="dk1"/>
              </a:buClr>
              <a:buSzPts val="1400"/>
              <a:buChar char="•"/>
            </a:pPr>
            <a:r>
              <a:rPr lang="en-US" sz="1400">
                <a:latin typeface="Arial"/>
                <a:ea typeface="Arial"/>
                <a:cs typeface="Arial"/>
                <a:sym typeface="Arial"/>
              </a:rPr>
              <a:t>OHA handles appeals &amp; protests</a:t>
            </a:r>
            <a:endParaRPr sz="1700"/>
          </a:p>
          <a:p>
            <a:pPr marL="170815" lvl="0" indent="-151765" algn="l" rtl="0">
              <a:lnSpc>
                <a:spcPct val="90000"/>
              </a:lnSpc>
              <a:spcBef>
                <a:spcPts val="900"/>
              </a:spcBef>
              <a:spcAft>
                <a:spcPts val="0"/>
              </a:spcAft>
              <a:buClr>
                <a:schemeClr val="dk1"/>
              </a:buClr>
              <a:buSzPts val="1400"/>
              <a:buChar char="•"/>
            </a:pPr>
            <a:r>
              <a:rPr lang="en-US" sz="1400" b="1">
                <a:latin typeface="Arial"/>
                <a:ea typeface="Arial"/>
                <a:cs typeface="Arial"/>
                <a:sym typeface="Arial"/>
              </a:rPr>
              <a:t>Goaling Credit </a:t>
            </a:r>
            <a:r>
              <a:rPr lang="en-US" sz="1400">
                <a:latin typeface="Arial"/>
                <a:ea typeface="Arial"/>
                <a:cs typeface="Arial"/>
                <a:sym typeface="Arial"/>
              </a:rPr>
              <a:t>For now, agencies will continue to receive SDVOSB goaling credit for awards made to self-certified SDVOSB on non-SDVOSB set aside or sole source contracts. The SBA intends to reevaluate self-certification for goaling purposes once this program is launched. </a:t>
            </a:r>
            <a:endParaRPr sz="15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9"/>
          <p:cNvSpPr txBox="1">
            <a:spLocks noGrp="1"/>
          </p:cNvSpPr>
          <p:nvPr>
            <p:ph type="title"/>
          </p:nvPr>
        </p:nvSpPr>
        <p:spPr>
          <a:xfrm>
            <a:off x="628650" y="52920"/>
            <a:ext cx="7886700" cy="571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F80"/>
              </a:buClr>
              <a:buSzPts val="2700"/>
              <a:buFont typeface="Arial"/>
              <a:buNone/>
            </a:pPr>
            <a:r>
              <a:rPr lang="en-US" sz="3200" b="1">
                <a:solidFill>
                  <a:srgbClr val="0059A8"/>
                </a:solidFill>
              </a:rPr>
              <a:t>Eligibility</a:t>
            </a:r>
            <a:endParaRPr sz="3200" b="1">
              <a:solidFill>
                <a:srgbClr val="0059A8"/>
              </a:solidFill>
            </a:endParaRPr>
          </a:p>
        </p:txBody>
      </p:sp>
      <p:sp>
        <p:nvSpPr>
          <p:cNvPr id="569" name="Google Shape;569;p59"/>
          <p:cNvSpPr txBox="1">
            <a:spLocks noGrp="1"/>
          </p:cNvSpPr>
          <p:nvPr>
            <p:ph type="body" idx="1"/>
          </p:nvPr>
        </p:nvSpPr>
        <p:spPr>
          <a:xfrm>
            <a:off x="186475" y="624725"/>
            <a:ext cx="6285900" cy="375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600" b="1">
                <a:latin typeface="Arial"/>
                <a:ea typeface="Arial"/>
                <a:cs typeface="Arial"/>
                <a:sym typeface="Arial"/>
              </a:rPr>
              <a:t>To apply for certification as a VOSB or SDVOSB, a firm must meet the following requirements:</a:t>
            </a:r>
            <a:endParaRPr sz="2600"/>
          </a:p>
          <a:p>
            <a:pPr marL="170815" marR="0" lvl="0" indent="-158115" algn="l" rtl="0">
              <a:lnSpc>
                <a:spcPct val="90000"/>
              </a:lnSpc>
              <a:spcBef>
                <a:spcPts val="600"/>
              </a:spcBef>
              <a:spcAft>
                <a:spcPts val="0"/>
              </a:spcAft>
              <a:buClr>
                <a:schemeClr val="dk1"/>
              </a:buClr>
              <a:buSzPts val="1600"/>
              <a:buFont typeface="Arial"/>
              <a:buChar char="•"/>
            </a:pPr>
            <a:r>
              <a:rPr lang="en-US" sz="1600">
                <a:latin typeface="Arial"/>
                <a:ea typeface="Arial"/>
                <a:cs typeface="Arial"/>
                <a:sym typeface="Arial"/>
              </a:rPr>
              <a:t>Owners identified by Veteran Affairs as a veteran and or service-disabled veteran</a:t>
            </a:r>
            <a:endParaRPr sz="2600"/>
          </a:p>
          <a:p>
            <a:pPr marL="0" marR="0" lvl="0" indent="0" algn="l" rtl="0">
              <a:lnSpc>
                <a:spcPct val="90000"/>
              </a:lnSpc>
              <a:spcBef>
                <a:spcPts val="0"/>
              </a:spcBef>
              <a:spcAft>
                <a:spcPts val="0"/>
              </a:spcAft>
              <a:buClr>
                <a:schemeClr val="dk1"/>
              </a:buClr>
              <a:buSzPts val="1800"/>
              <a:buNone/>
            </a:pPr>
            <a:endParaRPr sz="1600">
              <a:latin typeface="Arial"/>
              <a:ea typeface="Arial"/>
              <a:cs typeface="Arial"/>
              <a:sym typeface="Arial"/>
            </a:endParaRPr>
          </a:p>
          <a:p>
            <a:pPr marL="170815" marR="0" lvl="0" indent="-158115" algn="l" rtl="0">
              <a:lnSpc>
                <a:spcPct val="90000"/>
              </a:lnSpc>
              <a:spcBef>
                <a:spcPts val="0"/>
              </a:spcBef>
              <a:spcAft>
                <a:spcPts val="0"/>
              </a:spcAft>
              <a:buClr>
                <a:schemeClr val="dk1"/>
              </a:buClr>
              <a:buSzPts val="1600"/>
              <a:buFont typeface="Arial"/>
              <a:buChar char="•"/>
            </a:pPr>
            <a:r>
              <a:rPr lang="en-US" sz="1600">
                <a:latin typeface="Arial"/>
                <a:ea typeface="Arial"/>
                <a:cs typeface="Arial"/>
                <a:sym typeface="Arial"/>
              </a:rPr>
              <a:t>Be considered a small business as defined by the size standard corresponding to any NAICS code listed in the business’s SAM profile (SAM registration required).</a:t>
            </a:r>
            <a:endParaRPr sz="2600"/>
          </a:p>
          <a:p>
            <a:pPr marL="0" lvl="0" indent="0" algn="l" rtl="0">
              <a:lnSpc>
                <a:spcPct val="90000"/>
              </a:lnSpc>
              <a:spcBef>
                <a:spcPts val="0"/>
              </a:spcBef>
              <a:spcAft>
                <a:spcPts val="0"/>
              </a:spcAft>
              <a:buClr>
                <a:schemeClr val="dk1"/>
              </a:buClr>
              <a:buSzPts val="1800"/>
              <a:buNone/>
            </a:pPr>
            <a:endParaRPr sz="1600"/>
          </a:p>
          <a:p>
            <a:pPr marL="170815" marR="0" lvl="0" indent="-158115" algn="l" rtl="0">
              <a:lnSpc>
                <a:spcPct val="90000"/>
              </a:lnSpc>
              <a:spcBef>
                <a:spcPts val="0"/>
              </a:spcBef>
              <a:spcAft>
                <a:spcPts val="0"/>
              </a:spcAft>
              <a:buClr>
                <a:schemeClr val="dk1"/>
              </a:buClr>
              <a:buSzPts val="1600"/>
              <a:buFont typeface="Arial"/>
              <a:buChar char="•"/>
            </a:pPr>
            <a:r>
              <a:rPr lang="en-US" sz="1600">
                <a:latin typeface="Arial"/>
                <a:ea typeface="Arial"/>
                <a:cs typeface="Arial"/>
                <a:sym typeface="Arial"/>
              </a:rPr>
              <a:t>No less than 51 percent of the business owned and controlled by one or more veterans.</a:t>
            </a:r>
            <a:endParaRPr sz="2600"/>
          </a:p>
          <a:p>
            <a:pPr marL="0" lvl="0" indent="0" algn="l" rtl="0">
              <a:lnSpc>
                <a:spcPct val="90000"/>
              </a:lnSpc>
              <a:spcBef>
                <a:spcPts val="0"/>
              </a:spcBef>
              <a:spcAft>
                <a:spcPts val="0"/>
              </a:spcAft>
              <a:buClr>
                <a:schemeClr val="dk1"/>
              </a:buClr>
              <a:buSzPts val="1800"/>
              <a:buNone/>
            </a:pPr>
            <a:endParaRPr sz="1600"/>
          </a:p>
          <a:p>
            <a:pPr marL="170815" marR="0" lvl="0" indent="-158115" algn="l" rtl="0">
              <a:lnSpc>
                <a:spcPct val="90000"/>
              </a:lnSpc>
              <a:spcBef>
                <a:spcPts val="0"/>
              </a:spcBef>
              <a:spcAft>
                <a:spcPts val="0"/>
              </a:spcAft>
              <a:buClr>
                <a:schemeClr val="dk1"/>
              </a:buClr>
              <a:buSzPts val="1600"/>
              <a:buFont typeface="Arial"/>
              <a:buChar char="•"/>
            </a:pPr>
            <a:r>
              <a:rPr lang="en-US" sz="1600">
                <a:latin typeface="Arial"/>
                <a:ea typeface="Arial"/>
                <a:cs typeface="Arial"/>
                <a:sym typeface="Arial"/>
              </a:rPr>
              <a:t>For certification as a SDVOSB, no less than 51 percent owned and controlled by one or more service-disabled veterans. For those veterans who are permanently and totally disabled and unable to manage the daily business operations, the spouse or permanent caregiver qualifies.</a:t>
            </a:r>
            <a:endParaRPr sz="2600"/>
          </a:p>
          <a:p>
            <a:pPr marL="170815" lvl="0" indent="-69215" algn="l" rtl="0">
              <a:lnSpc>
                <a:spcPct val="90000"/>
              </a:lnSpc>
              <a:spcBef>
                <a:spcPts val="1350"/>
              </a:spcBef>
              <a:spcAft>
                <a:spcPts val="0"/>
              </a:spcAft>
              <a:buClr>
                <a:schemeClr val="dk1"/>
              </a:buClr>
              <a:buSzPts val="1600"/>
              <a:buNone/>
            </a:pPr>
            <a:endParaRPr sz="1400"/>
          </a:p>
        </p:txBody>
      </p:sp>
      <p:pic>
        <p:nvPicPr>
          <p:cNvPr id="570" name="Google Shape;570;p59" descr="A picture containing text, sign, picture frame&#10;&#10;Description automatically generated"/>
          <p:cNvPicPr preferRelativeResize="0"/>
          <p:nvPr/>
        </p:nvPicPr>
        <p:blipFill rotWithShape="1">
          <a:blip r:embed="rId3">
            <a:alphaModFix/>
          </a:blip>
          <a:srcRect/>
          <a:stretch/>
        </p:blipFill>
        <p:spPr>
          <a:xfrm>
            <a:off x="6344788" y="1240339"/>
            <a:ext cx="2743200" cy="2743200"/>
          </a:xfrm>
          <a:prstGeom prst="rect">
            <a:avLst/>
          </a:prstGeom>
          <a:noFill/>
          <a:ln>
            <a:noFill/>
          </a:ln>
        </p:spPr>
      </p:pic>
      <p:sp>
        <p:nvSpPr>
          <p:cNvPr id="571" name="Google Shape;571;p59"/>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rmAutofit fontScale="92500"/>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0"/>
          <p:cNvSpPr txBox="1">
            <a:spLocks noGrp="1"/>
          </p:cNvSpPr>
          <p:nvPr>
            <p:ph type="body" idx="1"/>
          </p:nvPr>
        </p:nvSpPr>
        <p:spPr>
          <a:xfrm>
            <a:off x="627459" y="891540"/>
            <a:ext cx="7886700" cy="3335100"/>
          </a:xfrm>
          <a:prstGeom prst="rect">
            <a:avLst/>
          </a:prstGeom>
          <a:noFill/>
          <a:ln>
            <a:noFill/>
          </a:ln>
        </p:spPr>
        <p:txBody>
          <a:bodyPr spcFirstLastPara="1" wrap="square" lIns="91425" tIns="45700" rIns="91425" bIns="45700" anchor="t" anchorCtr="0">
            <a:normAutofit fontScale="85000" lnSpcReduction="10000"/>
          </a:bodyPr>
          <a:lstStyle/>
          <a:p>
            <a:pPr marL="170815" lvl="0" indent="-151765" algn="l" rtl="0">
              <a:lnSpc>
                <a:spcPct val="90000"/>
              </a:lnSpc>
              <a:spcBef>
                <a:spcPts val="0"/>
              </a:spcBef>
              <a:spcAft>
                <a:spcPts val="0"/>
              </a:spcAft>
              <a:buClr>
                <a:schemeClr val="dk1"/>
              </a:buClr>
              <a:buSzPct val="100000"/>
              <a:buChar char="•"/>
            </a:pPr>
            <a:r>
              <a:rPr lang="en-US" sz="2000">
                <a:latin typeface="Arial"/>
                <a:ea typeface="Arial"/>
                <a:cs typeface="Arial"/>
                <a:sym typeface="Arial"/>
              </a:rPr>
              <a:t>The transfer of VA verification to the SBA requires nothing from the business owner.</a:t>
            </a:r>
            <a:endParaRPr sz="2000"/>
          </a:p>
          <a:p>
            <a:pPr marL="170815" lvl="0" indent="-43814" algn="l" rtl="0">
              <a:lnSpc>
                <a:spcPct val="90000"/>
              </a:lnSpc>
              <a:spcBef>
                <a:spcPts val="750"/>
              </a:spcBef>
              <a:spcAft>
                <a:spcPts val="0"/>
              </a:spcAft>
              <a:buClr>
                <a:schemeClr val="dk1"/>
              </a:buClr>
              <a:buSzPct val="100000"/>
              <a:buNone/>
            </a:pPr>
            <a:endParaRPr sz="2000"/>
          </a:p>
          <a:p>
            <a:pPr marL="170815" lvl="0" indent="-151765" algn="l" rtl="0">
              <a:lnSpc>
                <a:spcPct val="90000"/>
              </a:lnSpc>
              <a:spcBef>
                <a:spcPts val="750"/>
              </a:spcBef>
              <a:spcAft>
                <a:spcPts val="0"/>
              </a:spcAft>
              <a:buClr>
                <a:schemeClr val="dk1"/>
              </a:buClr>
              <a:buSzPct val="100000"/>
              <a:buChar char="•"/>
            </a:pPr>
            <a:r>
              <a:rPr lang="en-US" sz="2000">
                <a:latin typeface="Arial"/>
                <a:ea typeface="Arial"/>
                <a:cs typeface="Arial"/>
                <a:sym typeface="Arial"/>
              </a:rPr>
              <a:t>The SBA is accepting all businesses verified by the VA as SBA-certified. </a:t>
            </a:r>
            <a:endParaRPr sz="2000"/>
          </a:p>
          <a:p>
            <a:pPr marL="170815" lvl="0" indent="-43814" algn="l" rtl="0">
              <a:lnSpc>
                <a:spcPct val="90000"/>
              </a:lnSpc>
              <a:spcBef>
                <a:spcPts val="750"/>
              </a:spcBef>
              <a:spcAft>
                <a:spcPts val="0"/>
              </a:spcAft>
              <a:buClr>
                <a:schemeClr val="dk1"/>
              </a:buClr>
              <a:buSzPct val="100000"/>
              <a:buNone/>
            </a:pPr>
            <a:endParaRPr sz="2000"/>
          </a:p>
          <a:p>
            <a:pPr marL="170815" lvl="0" indent="-151765" algn="l" rtl="0">
              <a:lnSpc>
                <a:spcPct val="90000"/>
              </a:lnSpc>
              <a:spcBef>
                <a:spcPts val="750"/>
              </a:spcBef>
              <a:spcAft>
                <a:spcPts val="0"/>
              </a:spcAft>
              <a:buClr>
                <a:schemeClr val="dk1"/>
              </a:buClr>
              <a:buSzPct val="100000"/>
              <a:buChar char="•"/>
            </a:pPr>
            <a:r>
              <a:rPr lang="en-US" sz="2000">
                <a:latin typeface="Arial"/>
                <a:ea typeface="Arial"/>
                <a:cs typeface="Arial"/>
                <a:sym typeface="Arial"/>
              </a:rPr>
              <a:t>All documents and data were transferred via data transfer so that those documents reside in the new SBA system.</a:t>
            </a:r>
            <a:endParaRPr/>
          </a:p>
          <a:p>
            <a:pPr marL="170815" lvl="0" indent="-43814" algn="l" rtl="0">
              <a:lnSpc>
                <a:spcPct val="90000"/>
              </a:lnSpc>
              <a:spcBef>
                <a:spcPts val="750"/>
              </a:spcBef>
              <a:spcAft>
                <a:spcPts val="0"/>
              </a:spcAft>
              <a:buClr>
                <a:schemeClr val="dk1"/>
              </a:buClr>
              <a:buSzPct val="100000"/>
              <a:buNone/>
            </a:pPr>
            <a:endParaRPr sz="2000">
              <a:latin typeface="Arial"/>
              <a:ea typeface="Arial"/>
              <a:cs typeface="Arial"/>
              <a:sym typeface="Arial"/>
            </a:endParaRPr>
          </a:p>
          <a:p>
            <a:pPr marL="170815" lvl="0" indent="-151765" algn="l" rtl="0">
              <a:lnSpc>
                <a:spcPct val="90000"/>
              </a:lnSpc>
              <a:spcBef>
                <a:spcPts val="750"/>
              </a:spcBef>
              <a:spcAft>
                <a:spcPts val="0"/>
              </a:spcAft>
              <a:buClr>
                <a:schemeClr val="dk1"/>
              </a:buClr>
              <a:buSzPct val="100000"/>
              <a:buChar char="•"/>
            </a:pPr>
            <a:r>
              <a:rPr lang="en-US" sz="2000">
                <a:latin typeface="Arial"/>
                <a:ea typeface="Arial"/>
                <a:cs typeface="Arial"/>
                <a:sym typeface="Arial"/>
              </a:rPr>
              <a:t>Business owners should verify that the email address used to register a VetCert account is the </a:t>
            </a:r>
            <a:r>
              <a:rPr lang="en-US" sz="2000" u="sng">
                <a:latin typeface="Arial"/>
                <a:ea typeface="Arial"/>
                <a:cs typeface="Arial"/>
                <a:sym typeface="Arial"/>
              </a:rPr>
              <a:t>same</a:t>
            </a:r>
            <a:r>
              <a:rPr lang="en-US" sz="2000">
                <a:latin typeface="Arial"/>
                <a:ea typeface="Arial"/>
                <a:cs typeface="Arial"/>
                <a:sym typeface="Arial"/>
              </a:rPr>
              <a:t> email address used in their prior CVE verification. If it is different, contact VetCert Customer Service, 1-800-862-8088.</a:t>
            </a:r>
            <a:endParaRPr/>
          </a:p>
          <a:p>
            <a:pPr marL="170815" lvl="0" indent="-37464" algn="l" rtl="0">
              <a:lnSpc>
                <a:spcPct val="90000"/>
              </a:lnSpc>
              <a:spcBef>
                <a:spcPts val="750"/>
              </a:spcBef>
              <a:spcAft>
                <a:spcPts val="0"/>
              </a:spcAft>
              <a:buClr>
                <a:schemeClr val="dk1"/>
              </a:buClr>
              <a:buSzPct val="104999"/>
              <a:buNone/>
            </a:pPr>
            <a:endParaRPr/>
          </a:p>
        </p:txBody>
      </p:sp>
      <p:sp>
        <p:nvSpPr>
          <p:cNvPr id="577" name="Google Shape;577;p60"/>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578" name="Google Shape;578;p60"/>
          <p:cNvSpPr txBox="1">
            <a:spLocks noGrp="1"/>
          </p:cNvSpPr>
          <p:nvPr>
            <p:ph type="title"/>
          </p:nvPr>
        </p:nvSpPr>
        <p:spPr>
          <a:xfrm>
            <a:off x="629841" y="280497"/>
            <a:ext cx="7886700" cy="5034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002E6D"/>
              </a:buClr>
              <a:buSzPts val="2300"/>
              <a:buFont typeface="Arial"/>
              <a:buNone/>
            </a:pPr>
            <a:r>
              <a:rPr lang="en-US" sz="3000" b="1">
                <a:solidFill>
                  <a:srgbClr val="0059A8"/>
                </a:solidFill>
              </a:rPr>
              <a:t>Transfer of VA Verified Businesses to SBA</a:t>
            </a:r>
            <a:endParaRPr sz="3000" b="1">
              <a:solidFill>
                <a:srgbClr val="0059A8"/>
              </a:solidFill>
            </a:endParaRPr>
          </a:p>
        </p:txBody>
      </p:sp>
      <p:pic>
        <p:nvPicPr>
          <p:cNvPr id="579" name="Google Shape;579;p60" descr="A picture containing text, sign&#10;&#10;Description automatically generated"/>
          <p:cNvPicPr preferRelativeResize="0"/>
          <p:nvPr/>
        </p:nvPicPr>
        <p:blipFill rotWithShape="1">
          <a:blip r:embed="rId3">
            <a:alphaModFix/>
          </a:blip>
          <a:srcRect/>
          <a:stretch/>
        </p:blipFill>
        <p:spPr>
          <a:xfrm>
            <a:off x="3801743" y="3713864"/>
            <a:ext cx="1155385" cy="11491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1"/>
          <p:cNvSpPr txBox="1">
            <a:spLocks noGrp="1"/>
          </p:cNvSpPr>
          <p:nvPr>
            <p:ph type="body" idx="1"/>
          </p:nvPr>
        </p:nvSpPr>
        <p:spPr>
          <a:xfrm>
            <a:off x="628650" y="891540"/>
            <a:ext cx="7886700" cy="40356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313"/>
              <a:buNone/>
            </a:pPr>
            <a:r>
              <a:rPr lang="en-US" sz="1350" b="1">
                <a:latin typeface="Arial"/>
                <a:ea typeface="Arial"/>
                <a:cs typeface="Arial"/>
                <a:sym typeface="Arial"/>
              </a:rPr>
              <a:t>Step 1: Determine eligibility.</a:t>
            </a:r>
            <a:endParaRPr sz="1350"/>
          </a:p>
          <a:p>
            <a:pPr marL="0" lvl="0" indent="0" algn="l" rtl="0">
              <a:lnSpc>
                <a:spcPct val="70000"/>
              </a:lnSpc>
              <a:spcBef>
                <a:spcPts val="750"/>
              </a:spcBef>
              <a:spcAft>
                <a:spcPts val="0"/>
              </a:spcAft>
              <a:buClr>
                <a:schemeClr val="dk1"/>
              </a:buClr>
              <a:buSzPts val="1313"/>
              <a:buNone/>
            </a:pPr>
            <a:endParaRPr sz="150" b="1"/>
          </a:p>
          <a:p>
            <a:pPr marL="170815" lvl="0" indent="-157194" algn="l" rtl="0">
              <a:lnSpc>
                <a:spcPct val="95000"/>
              </a:lnSpc>
              <a:spcBef>
                <a:spcPts val="0"/>
              </a:spcBef>
              <a:spcAft>
                <a:spcPts val="0"/>
              </a:spcAft>
              <a:buClr>
                <a:schemeClr val="dk1"/>
              </a:buClr>
              <a:buSzPts val="1413"/>
              <a:buFont typeface="Arial"/>
              <a:buChar char="•"/>
            </a:pPr>
            <a:r>
              <a:rPr lang="en-US" sz="1350">
                <a:latin typeface="Arial"/>
                <a:ea typeface="Arial"/>
                <a:cs typeface="Arial"/>
                <a:sym typeface="Arial"/>
              </a:rPr>
              <a:t>The business owner must be a veteran or a service-disabled veteran as established in Title </a:t>
            </a:r>
            <a:r>
              <a:rPr lang="en-US" sz="1350" u="sng">
                <a:solidFill>
                  <a:schemeClr val="hlink"/>
                </a:solidFill>
                <a:latin typeface="Arial"/>
                <a:ea typeface="Arial"/>
                <a:cs typeface="Arial"/>
                <a:sym typeface="Arial"/>
                <a:hlinkClick r:id="rId3"/>
              </a:rPr>
              <a:t>38 CFR Part 74</a:t>
            </a:r>
            <a:r>
              <a:rPr lang="en-US" sz="1350">
                <a:latin typeface="Arial"/>
                <a:ea typeface="Arial"/>
                <a:cs typeface="Arial"/>
                <a:sym typeface="Arial"/>
              </a:rPr>
              <a:t> or </a:t>
            </a:r>
            <a:r>
              <a:rPr lang="en-US" sz="1350" u="sng">
                <a:solidFill>
                  <a:schemeClr val="lt2"/>
                </a:solidFill>
                <a:latin typeface="Arial"/>
                <a:ea typeface="Arial"/>
                <a:cs typeface="Arial"/>
                <a:sym typeface="Arial"/>
              </a:rPr>
              <a:t>13 CFR Part 128</a:t>
            </a:r>
            <a:r>
              <a:rPr lang="en-US" sz="1350">
                <a:latin typeface="Arial"/>
                <a:ea typeface="Arial"/>
                <a:cs typeface="Arial"/>
                <a:sym typeface="Arial"/>
              </a:rPr>
              <a:t>.</a:t>
            </a:r>
            <a:endParaRPr sz="1350"/>
          </a:p>
          <a:p>
            <a:pPr marL="170815" lvl="0" indent="-157194" algn="l" rtl="0">
              <a:lnSpc>
                <a:spcPct val="95000"/>
              </a:lnSpc>
              <a:spcBef>
                <a:spcPts val="0"/>
              </a:spcBef>
              <a:spcAft>
                <a:spcPts val="0"/>
              </a:spcAft>
              <a:buClr>
                <a:schemeClr val="dk1"/>
              </a:buClr>
              <a:buSzPts val="1413"/>
              <a:buFont typeface="Arial"/>
              <a:buChar char="•"/>
            </a:pPr>
            <a:r>
              <a:rPr lang="en-US" sz="1350">
                <a:latin typeface="Arial"/>
                <a:ea typeface="Arial"/>
                <a:cs typeface="Arial"/>
                <a:sym typeface="Arial"/>
              </a:rPr>
              <a:t>Be considered a small business as defined by the size standard corresponding to at least one NAICS code listed in the business’s SAM.gov profile.</a:t>
            </a:r>
            <a:endParaRPr sz="1350"/>
          </a:p>
          <a:p>
            <a:pPr marL="170815" lvl="0" indent="-157194" algn="l" rtl="0">
              <a:lnSpc>
                <a:spcPct val="95000"/>
              </a:lnSpc>
              <a:spcBef>
                <a:spcPts val="0"/>
              </a:spcBef>
              <a:spcAft>
                <a:spcPts val="0"/>
              </a:spcAft>
              <a:buClr>
                <a:schemeClr val="dk1"/>
              </a:buClr>
              <a:buSzPts val="1413"/>
              <a:buFont typeface="Arial"/>
              <a:buChar char="•"/>
            </a:pPr>
            <a:r>
              <a:rPr lang="en-US" sz="1350">
                <a:latin typeface="Arial"/>
                <a:ea typeface="Arial"/>
                <a:cs typeface="Arial"/>
                <a:sym typeface="Arial"/>
              </a:rPr>
              <a:t>No less than 51 percent of the business must be owned and controlled by one or more veterans.</a:t>
            </a:r>
            <a:endParaRPr sz="1350"/>
          </a:p>
          <a:p>
            <a:pPr marL="170815" lvl="0" indent="-157194" algn="l" rtl="0">
              <a:lnSpc>
                <a:spcPct val="95000"/>
              </a:lnSpc>
              <a:spcBef>
                <a:spcPts val="0"/>
              </a:spcBef>
              <a:spcAft>
                <a:spcPts val="0"/>
              </a:spcAft>
              <a:buClr>
                <a:schemeClr val="dk1"/>
              </a:buClr>
              <a:buSzPts val="1413"/>
              <a:buFont typeface="Arial"/>
              <a:buChar char="•"/>
            </a:pPr>
            <a:r>
              <a:rPr lang="en-US" sz="1350">
                <a:latin typeface="Arial"/>
                <a:ea typeface="Arial"/>
                <a:cs typeface="Arial"/>
                <a:sym typeface="Arial"/>
              </a:rPr>
              <a:t>For certification as a SDVOSB, no less than 51 percent of the business must be owned and controlled by one or more veterans rated as service-disabled by VA.  </a:t>
            </a:r>
            <a:endParaRPr sz="1350"/>
          </a:p>
          <a:p>
            <a:pPr marL="170815" lvl="0" indent="-157194" algn="l" rtl="0">
              <a:lnSpc>
                <a:spcPct val="95000"/>
              </a:lnSpc>
              <a:spcBef>
                <a:spcPts val="0"/>
              </a:spcBef>
              <a:spcAft>
                <a:spcPts val="0"/>
              </a:spcAft>
              <a:buClr>
                <a:schemeClr val="dk1"/>
              </a:buClr>
              <a:buSzPts val="1413"/>
              <a:buFont typeface="Arial"/>
              <a:buChar char="•"/>
            </a:pPr>
            <a:r>
              <a:rPr lang="en-US" sz="1350">
                <a:latin typeface="Arial"/>
                <a:ea typeface="Arial"/>
                <a:cs typeface="Arial"/>
                <a:sym typeface="Arial"/>
              </a:rPr>
              <a:t>For those veterans who are permanently and totally disabled and unable to manage the daily business operations of their business, their business may still qualify for certification as an SDVOSB if their spouse or appointed permanent caregiver is assisting in that management.</a:t>
            </a:r>
            <a:endParaRPr sz="1350"/>
          </a:p>
          <a:p>
            <a:pPr marL="0" lvl="0" indent="0" algn="l" rtl="0">
              <a:lnSpc>
                <a:spcPct val="95000"/>
              </a:lnSpc>
              <a:spcBef>
                <a:spcPts val="0"/>
              </a:spcBef>
              <a:spcAft>
                <a:spcPts val="0"/>
              </a:spcAft>
              <a:buClr>
                <a:schemeClr val="dk1"/>
              </a:buClr>
              <a:buSzPts val="1313"/>
              <a:buNone/>
            </a:pPr>
            <a:endParaRPr sz="350" b="1">
              <a:latin typeface="Arial"/>
              <a:ea typeface="Arial"/>
              <a:cs typeface="Arial"/>
              <a:sym typeface="Arial"/>
            </a:endParaRPr>
          </a:p>
          <a:p>
            <a:pPr marL="0" lvl="0" indent="0" algn="l" rtl="0">
              <a:lnSpc>
                <a:spcPct val="95000"/>
              </a:lnSpc>
              <a:spcBef>
                <a:spcPts val="600"/>
              </a:spcBef>
              <a:spcAft>
                <a:spcPts val="0"/>
              </a:spcAft>
              <a:buClr>
                <a:schemeClr val="dk1"/>
              </a:buClr>
              <a:buSzPts val="1313"/>
              <a:buNone/>
            </a:pPr>
            <a:r>
              <a:rPr lang="en-US" sz="1350" b="1">
                <a:latin typeface="Arial"/>
                <a:ea typeface="Arial"/>
                <a:cs typeface="Arial"/>
                <a:sym typeface="Arial"/>
              </a:rPr>
              <a:t>Step 2: Ensure registration in SAM.gov. </a:t>
            </a:r>
            <a:r>
              <a:rPr lang="en-US" sz="1350">
                <a:latin typeface="Arial"/>
                <a:ea typeface="Arial"/>
                <a:cs typeface="Arial"/>
                <a:sym typeface="Arial"/>
              </a:rPr>
              <a:t>The business MUST be registered in SAM.gov to move forward.</a:t>
            </a:r>
            <a:endParaRPr sz="1350"/>
          </a:p>
          <a:p>
            <a:pPr marL="0" lvl="0" indent="0" algn="l" rtl="0">
              <a:lnSpc>
                <a:spcPct val="95000"/>
              </a:lnSpc>
              <a:spcBef>
                <a:spcPts val="600"/>
              </a:spcBef>
              <a:spcAft>
                <a:spcPts val="0"/>
              </a:spcAft>
              <a:buClr>
                <a:schemeClr val="dk1"/>
              </a:buClr>
              <a:buSzPts val="1313"/>
              <a:buNone/>
            </a:pPr>
            <a:endParaRPr sz="350" b="1">
              <a:latin typeface="Arial"/>
              <a:ea typeface="Arial"/>
              <a:cs typeface="Arial"/>
              <a:sym typeface="Arial"/>
            </a:endParaRPr>
          </a:p>
          <a:p>
            <a:pPr marL="0" lvl="0" indent="0" algn="l" rtl="0">
              <a:lnSpc>
                <a:spcPct val="95000"/>
              </a:lnSpc>
              <a:spcBef>
                <a:spcPts val="600"/>
              </a:spcBef>
              <a:spcAft>
                <a:spcPts val="0"/>
              </a:spcAft>
              <a:buClr>
                <a:schemeClr val="dk1"/>
              </a:buClr>
              <a:buSzPts val="1313"/>
              <a:buNone/>
            </a:pPr>
            <a:r>
              <a:rPr lang="en-US" sz="1350" b="1">
                <a:latin typeface="Arial"/>
                <a:ea typeface="Arial"/>
                <a:cs typeface="Arial"/>
                <a:sym typeface="Arial"/>
              </a:rPr>
              <a:t>Step 3: Gather required documentation before beginning the application.  A </a:t>
            </a:r>
            <a:r>
              <a:rPr lang="en-US" sz="1350" b="1" u="sng">
                <a:solidFill>
                  <a:schemeClr val="hlink"/>
                </a:solidFill>
                <a:latin typeface="Arial"/>
                <a:ea typeface="Arial"/>
                <a:cs typeface="Arial"/>
                <a:sym typeface="Arial"/>
                <a:hlinkClick r:id="rId4"/>
              </a:rPr>
              <a:t>fact sheet </a:t>
            </a:r>
            <a:r>
              <a:rPr lang="en-US" sz="1350" b="1">
                <a:latin typeface="Arial"/>
                <a:ea typeface="Arial"/>
                <a:cs typeface="Arial"/>
                <a:sym typeface="Arial"/>
              </a:rPr>
              <a:t>listing required documentation is available at </a:t>
            </a:r>
            <a:r>
              <a:rPr lang="en-US" sz="1350" b="1" u="sng">
                <a:solidFill>
                  <a:schemeClr val="hlink"/>
                </a:solidFill>
                <a:latin typeface="Arial"/>
                <a:ea typeface="Arial"/>
                <a:cs typeface="Arial"/>
                <a:sym typeface="Arial"/>
                <a:hlinkClick r:id="rId5"/>
              </a:rPr>
              <a:t>sba.gov/vetcert</a:t>
            </a:r>
            <a:r>
              <a:rPr lang="en-US" sz="1350" b="1">
                <a:latin typeface="Arial"/>
                <a:ea typeface="Arial"/>
                <a:cs typeface="Arial"/>
                <a:sym typeface="Arial"/>
              </a:rPr>
              <a:t>. </a:t>
            </a:r>
            <a:endParaRPr sz="1350" b="1">
              <a:latin typeface="Arial"/>
              <a:ea typeface="Arial"/>
              <a:cs typeface="Arial"/>
              <a:sym typeface="Arial"/>
            </a:endParaRPr>
          </a:p>
          <a:p>
            <a:pPr marL="170815" lvl="0" indent="-67500" algn="l" rtl="0">
              <a:lnSpc>
                <a:spcPct val="70000"/>
              </a:lnSpc>
              <a:spcBef>
                <a:spcPts val="1350"/>
              </a:spcBef>
              <a:spcAft>
                <a:spcPts val="0"/>
              </a:spcAft>
              <a:buClr>
                <a:schemeClr val="dk1"/>
              </a:buClr>
              <a:buSzPts val="1313"/>
              <a:buNone/>
            </a:pPr>
            <a:endParaRPr sz="1350"/>
          </a:p>
        </p:txBody>
      </p:sp>
      <p:sp>
        <p:nvSpPr>
          <p:cNvPr id="586" name="Google Shape;586;p61"/>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587" name="Google Shape;587;p61"/>
          <p:cNvSpPr txBox="1">
            <a:spLocks noGrp="1"/>
          </p:cNvSpPr>
          <p:nvPr>
            <p:ph type="title"/>
          </p:nvPr>
        </p:nvSpPr>
        <p:spPr>
          <a:xfrm>
            <a:off x="0" y="163150"/>
            <a:ext cx="9144000" cy="590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2E6D"/>
              </a:buClr>
              <a:buSzPts val="2070"/>
              <a:buFont typeface="Calibri"/>
              <a:buNone/>
            </a:pPr>
            <a:r>
              <a:rPr lang="en-US" sz="3120" b="1" dirty="0">
                <a:solidFill>
                  <a:srgbClr val="0059A8"/>
                </a:solidFill>
              </a:rPr>
              <a:t>How Does a Business Prepare for Application?</a:t>
            </a:r>
            <a:endParaRPr sz="3120" b="1" dirty="0">
              <a:solidFill>
                <a:srgbClr val="0059A8"/>
              </a:solidFill>
            </a:endParaRPr>
          </a:p>
        </p:txBody>
      </p:sp>
      <p:pic>
        <p:nvPicPr>
          <p:cNvPr id="588" name="Google Shape;588;p61" descr="Icon&#10;&#10;Description automatically generated"/>
          <p:cNvPicPr preferRelativeResize="0"/>
          <p:nvPr/>
        </p:nvPicPr>
        <p:blipFill rotWithShape="1">
          <a:blip r:embed="rId6">
            <a:alphaModFix/>
          </a:blip>
          <a:srcRect/>
          <a:stretch/>
        </p:blipFill>
        <p:spPr>
          <a:xfrm>
            <a:off x="7913216" y="478118"/>
            <a:ext cx="719505" cy="708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a:extLst>
              <a:ext uri="{C183D7F6-B498-43B3-948B-1728B52AA6E4}">
                <adec:decorative xmlns:adec="http://schemas.microsoft.com/office/drawing/2017/decorative" val="1"/>
              </a:ext>
            </a:extLst>
          </p:cNvPr>
          <p:cNvSpPr/>
          <p:nvPr/>
        </p:nvSpPr>
        <p:spPr>
          <a:xfrm>
            <a:off x="2962275" y="897800"/>
            <a:ext cx="6181800" cy="3137100"/>
          </a:xfrm>
          <a:prstGeom prst="rect">
            <a:avLst/>
          </a:prstGeom>
          <a:solidFill>
            <a:srgbClr val="E6E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Calibri"/>
              <a:ea typeface="Calibri"/>
              <a:cs typeface="Calibri"/>
              <a:sym typeface="Calibri"/>
            </a:endParaRPr>
          </a:p>
        </p:txBody>
      </p:sp>
      <p:sp>
        <p:nvSpPr>
          <p:cNvPr id="153" name="Google Shape;153;p26" descr="Storefront image&#10;What's in it for a small business?"/>
          <p:cNvSpPr/>
          <p:nvPr/>
        </p:nvSpPr>
        <p:spPr>
          <a:xfrm>
            <a:off x="0" y="897826"/>
            <a:ext cx="2830200" cy="31371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154" name="Google Shape;154;p26"/>
          <p:cNvSpPr txBox="1">
            <a:spLocks noGrp="1"/>
          </p:cNvSpPr>
          <p:nvPr>
            <p:ph type="body" idx="1"/>
          </p:nvPr>
        </p:nvSpPr>
        <p:spPr>
          <a:xfrm>
            <a:off x="3648075" y="1212513"/>
            <a:ext cx="5130300" cy="2507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002E6D"/>
              </a:buClr>
              <a:buSzPts val="585"/>
              <a:buNone/>
            </a:pPr>
            <a:r>
              <a:rPr lang="en-US" sz="1085">
                <a:solidFill>
                  <a:srgbClr val="002E6D"/>
                </a:solidFill>
                <a:latin typeface="Arial"/>
                <a:ea typeface="Arial"/>
                <a:cs typeface="Arial"/>
                <a:sym typeface="Arial"/>
              </a:rPr>
              <a:t>Diversify your customer base</a:t>
            </a:r>
            <a:endParaRPr sz="1150"/>
          </a:p>
          <a:p>
            <a:pPr marL="0" lvl="0" indent="0" algn="l" rtl="0">
              <a:lnSpc>
                <a:spcPct val="110000"/>
              </a:lnSpc>
              <a:spcBef>
                <a:spcPts val="1950"/>
              </a:spcBef>
              <a:spcAft>
                <a:spcPts val="0"/>
              </a:spcAft>
              <a:buClr>
                <a:srgbClr val="002E6D"/>
              </a:buClr>
              <a:buSzPts val="585"/>
              <a:buNone/>
            </a:pPr>
            <a:r>
              <a:rPr lang="en-US" sz="1085">
                <a:solidFill>
                  <a:srgbClr val="002E6D"/>
                </a:solidFill>
                <a:latin typeface="Arial"/>
                <a:ea typeface="Arial"/>
                <a:cs typeface="Arial"/>
                <a:sym typeface="Arial"/>
              </a:rPr>
              <a:t>Participate in a growth market</a:t>
            </a:r>
            <a:endParaRPr sz="1150"/>
          </a:p>
          <a:p>
            <a:pPr marL="0" lvl="0" indent="0" algn="l" rtl="0">
              <a:lnSpc>
                <a:spcPct val="110000"/>
              </a:lnSpc>
              <a:spcBef>
                <a:spcPts val="1950"/>
              </a:spcBef>
              <a:spcAft>
                <a:spcPts val="0"/>
              </a:spcAft>
              <a:buClr>
                <a:srgbClr val="002E6D"/>
              </a:buClr>
              <a:buSzPts val="585"/>
              <a:buNone/>
            </a:pPr>
            <a:r>
              <a:rPr lang="en-US" sz="1085">
                <a:solidFill>
                  <a:srgbClr val="002E6D"/>
                </a:solidFill>
                <a:latin typeface="Arial"/>
                <a:ea typeface="Arial"/>
                <a:cs typeface="Arial"/>
                <a:sym typeface="Arial"/>
              </a:rPr>
              <a:t>Even out cash flow</a:t>
            </a:r>
            <a:endParaRPr sz="1150"/>
          </a:p>
          <a:p>
            <a:pPr marL="0" lvl="0" indent="0" algn="l" rtl="0">
              <a:lnSpc>
                <a:spcPct val="110000"/>
              </a:lnSpc>
              <a:spcBef>
                <a:spcPts val="1950"/>
              </a:spcBef>
              <a:spcAft>
                <a:spcPts val="0"/>
              </a:spcAft>
              <a:buClr>
                <a:srgbClr val="002E6D"/>
              </a:buClr>
              <a:buSzPts val="585"/>
              <a:buNone/>
            </a:pPr>
            <a:r>
              <a:rPr lang="en-US" sz="1085">
                <a:solidFill>
                  <a:srgbClr val="002E6D"/>
                </a:solidFill>
                <a:latin typeface="Arial"/>
                <a:ea typeface="Arial"/>
                <a:cs typeface="Arial"/>
                <a:sym typeface="Arial"/>
              </a:rPr>
              <a:t>Develop a stable long-term client</a:t>
            </a:r>
            <a:endParaRPr sz="1150"/>
          </a:p>
          <a:p>
            <a:pPr marL="0" lvl="0" indent="0" algn="l" rtl="0">
              <a:lnSpc>
                <a:spcPct val="110000"/>
              </a:lnSpc>
              <a:spcBef>
                <a:spcPts val="1950"/>
              </a:spcBef>
              <a:spcAft>
                <a:spcPts val="0"/>
              </a:spcAft>
              <a:buClr>
                <a:srgbClr val="002E6D"/>
              </a:buClr>
              <a:buSzPts val="585"/>
              <a:buNone/>
            </a:pPr>
            <a:r>
              <a:rPr lang="en-US" sz="1085">
                <a:solidFill>
                  <a:srgbClr val="002E6D"/>
                </a:solidFill>
                <a:latin typeface="Arial"/>
                <a:ea typeface="Arial"/>
                <a:cs typeface="Arial"/>
                <a:sym typeface="Arial"/>
              </a:rPr>
              <a:t>Boost the reputation of your firm: Uncle Sam is a high-profile</a:t>
            </a:r>
            <a:endParaRPr sz="1150"/>
          </a:p>
          <a:p>
            <a:pPr marL="0" lvl="0" indent="0" algn="l" rtl="0">
              <a:lnSpc>
                <a:spcPct val="110000"/>
              </a:lnSpc>
              <a:spcBef>
                <a:spcPts val="1950"/>
              </a:spcBef>
              <a:spcAft>
                <a:spcPts val="0"/>
              </a:spcAft>
              <a:buClr>
                <a:srgbClr val="002E6D"/>
              </a:buClr>
              <a:buSzPts val="585"/>
              <a:buNone/>
            </a:pPr>
            <a:r>
              <a:rPr lang="en-US" sz="1085">
                <a:solidFill>
                  <a:srgbClr val="002E6D"/>
                </a:solidFill>
                <a:latin typeface="Arial"/>
                <a:ea typeface="Arial"/>
                <a:cs typeface="Arial"/>
                <a:sym typeface="Arial"/>
              </a:rPr>
              <a:t>Expand opportunities through joint ventures and sub-contracting</a:t>
            </a:r>
            <a:endParaRPr sz="1150"/>
          </a:p>
          <a:p>
            <a:pPr marL="0" lvl="0" indent="0" algn="l" rtl="0">
              <a:lnSpc>
                <a:spcPct val="110000"/>
              </a:lnSpc>
              <a:spcBef>
                <a:spcPts val="1950"/>
              </a:spcBef>
              <a:spcAft>
                <a:spcPts val="0"/>
              </a:spcAft>
              <a:buClr>
                <a:srgbClr val="002E6D"/>
              </a:buClr>
              <a:buSzPts val="585"/>
              <a:buNone/>
            </a:pPr>
            <a:r>
              <a:rPr lang="en-US" sz="1085">
                <a:solidFill>
                  <a:srgbClr val="002E6D"/>
                </a:solidFill>
                <a:latin typeface="Arial"/>
                <a:ea typeface="Arial"/>
                <a:cs typeface="Arial"/>
                <a:sym typeface="Arial"/>
              </a:rPr>
              <a:t>Contribute to the great mission of supporting the U.S.</a:t>
            </a:r>
            <a:endParaRPr sz="1150"/>
          </a:p>
          <a:p>
            <a:pPr marL="0" lvl="0" indent="0" algn="l" rtl="0">
              <a:lnSpc>
                <a:spcPct val="80000"/>
              </a:lnSpc>
              <a:spcBef>
                <a:spcPts val="750"/>
              </a:spcBef>
              <a:spcAft>
                <a:spcPts val="0"/>
              </a:spcAft>
              <a:buClr>
                <a:schemeClr val="dk1"/>
              </a:buClr>
              <a:buSzPts val="585"/>
              <a:buNone/>
            </a:pPr>
            <a:endParaRPr sz="1085">
              <a:latin typeface="Arial"/>
              <a:ea typeface="Arial"/>
              <a:cs typeface="Arial"/>
              <a:sym typeface="Arial"/>
            </a:endParaRPr>
          </a:p>
        </p:txBody>
      </p:sp>
      <p:sp>
        <p:nvSpPr>
          <p:cNvPr id="155" name="Google Shape;155;p26"/>
          <p:cNvSpPr txBox="1">
            <a:spLocks noGrp="1"/>
          </p:cNvSpPr>
          <p:nvPr>
            <p:ph type="title"/>
          </p:nvPr>
        </p:nvSpPr>
        <p:spPr>
          <a:xfrm>
            <a:off x="297784" y="2687058"/>
            <a:ext cx="2170200" cy="125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700"/>
              <a:buFont typeface="Arial"/>
              <a:buNone/>
            </a:pPr>
            <a:r>
              <a:rPr lang="en-US">
                <a:solidFill>
                  <a:schemeClr val="lt1"/>
                </a:solidFill>
              </a:rPr>
              <a:t>What’s in it for a small business?</a:t>
            </a:r>
            <a:endParaRPr/>
          </a:p>
        </p:txBody>
      </p:sp>
      <p:sp>
        <p:nvSpPr>
          <p:cNvPr id="156" name="Google Shape;156;p26" descr="Store"/>
          <p:cNvSpPr/>
          <p:nvPr/>
        </p:nvSpPr>
        <p:spPr>
          <a:xfrm>
            <a:off x="365504" y="1974606"/>
            <a:ext cx="702300" cy="514500"/>
          </a:xfrm>
          <a:prstGeom prst="rect">
            <a:avLst/>
          </a:prstGeom>
          <a:blipFill rotWithShape="1">
            <a:blip r:embed="rId3">
              <a:alphaModFix/>
            </a:blip>
            <a:stretch>
              <a:fillRect/>
            </a:stretch>
          </a:blipFill>
          <a:ln w="12700" cap="flat" cmpd="sng">
            <a:solidFill>
              <a:srgbClr val="CC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nvGrpSpPr>
          <p:cNvPr id="157" name="Google Shape;157;p26" descr="People"/>
          <p:cNvGrpSpPr/>
          <p:nvPr/>
        </p:nvGrpSpPr>
        <p:grpSpPr>
          <a:xfrm>
            <a:off x="3074116" y="1212531"/>
            <a:ext cx="456229" cy="235703"/>
            <a:chOff x="5961063" y="2919413"/>
            <a:chExt cx="1744662" cy="966788"/>
          </a:xfrm>
        </p:grpSpPr>
        <p:sp>
          <p:nvSpPr>
            <p:cNvPr id="158" name="Google Shape;158;p26"/>
            <p:cNvSpPr/>
            <p:nvPr/>
          </p:nvSpPr>
          <p:spPr>
            <a:xfrm>
              <a:off x="6635750" y="2971801"/>
              <a:ext cx="401638" cy="454025"/>
            </a:xfrm>
            <a:custGeom>
              <a:avLst/>
              <a:gdLst/>
              <a:ahLst/>
              <a:cxnLst/>
              <a:rect l="l" t="t" r="r" b="b"/>
              <a:pathLst>
                <a:path w="253" h="286" extrusionOk="0">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solidFill>
              <a:srgbClr val="007DB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59" name="Google Shape;159;p26"/>
            <p:cNvSpPr/>
            <p:nvPr/>
          </p:nvSpPr>
          <p:spPr>
            <a:xfrm>
              <a:off x="7161213" y="2919413"/>
              <a:ext cx="334963" cy="379413"/>
            </a:xfrm>
            <a:custGeom>
              <a:avLst/>
              <a:gdLst/>
              <a:ahLst/>
              <a:cxnLst/>
              <a:rect l="l" t="t" r="r" b="b"/>
              <a:pathLst>
                <a:path w="211" h="239" extrusionOk="0">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solidFill>
              <a:srgbClr val="007DB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60" name="Google Shape;160;p26"/>
            <p:cNvSpPr/>
            <p:nvPr/>
          </p:nvSpPr>
          <p:spPr>
            <a:xfrm>
              <a:off x="6173788" y="2919413"/>
              <a:ext cx="336550" cy="379413"/>
            </a:xfrm>
            <a:custGeom>
              <a:avLst/>
              <a:gdLst/>
              <a:ahLst/>
              <a:cxnLst/>
              <a:rect l="l" t="t" r="r" b="b"/>
              <a:pathLst>
                <a:path w="212" h="239" extrusionOk="0">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solidFill>
              <a:srgbClr val="007DB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61" name="Google Shape;161;p26"/>
            <p:cNvSpPr/>
            <p:nvPr/>
          </p:nvSpPr>
          <p:spPr>
            <a:xfrm>
              <a:off x="5961063" y="3308351"/>
              <a:ext cx="674688" cy="355600"/>
            </a:xfrm>
            <a:custGeom>
              <a:avLst/>
              <a:gdLst/>
              <a:ahLst/>
              <a:cxnLst/>
              <a:rect l="l" t="t" r="r" b="b"/>
              <a:pathLst>
                <a:path w="425" h="224" extrusionOk="0">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solidFill>
              <a:srgbClr val="007DB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62" name="Google Shape;162;p26"/>
            <p:cNvSpPr/>
            <p:nvPr/>
          </p:nvSpPr>
          <p:spPr>
            <a:xfrm>
              <a:off x="6383338" y="3449638"/>
              <a:ext cx="900113" cy="436563"/>
            </a:xfrm>
            <a:custGeom>
              <a:avLst/>
              <a:gdLst/>
              <a:ahLst/>
              <a:cxnLst/>
              <a:rect l="l" t="t" r="r" b="b"/>
              <a:pathLst>
                <a:path w="567" h="275" extrusionOk="0">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solidFill>
              <a:srgbClr val="007DB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63" name="Google Shape;163;p26"/>
            <p:cNvSpPr/>
            <p:nvPr/>
          </p:nvSpPr>
          <p:spPr>
            <a:xfrm>
              <a:off x="7038975" y="3311526"/>
              <a:ext cx="666750" cy="354013"/>
            </a:xfrm>
            <a:custGeom>
              <a:avLst/>
              <a:gdLst/>
              <a:ahLst/>
              <a:cxnLst/>
              <a:rect l="l" t="t" r="r" b="b"/>
              <a:pathLst>
                <a:path w="420" h="223" extrusionOk="0">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solidFill>
              <a:srgbClr val="007DB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pic>
        <p:nvPicPr>
          <p:cNvPr id="164" name="Google Shape;164;p26" descr="Thumbs up"/>
          <p:cNvPicPr preferRelativeResize="0"/>
          <p:nvPr/>
        </p:nvPicPr>
        <p:blipFill rotWithShape="1">
          <a:blip r:embed="rId4">
            <a:alphaModFix/>
          </a:blip>
          <a:srcRect/>
          <a:stretch/>
        </p:blipFill>
        <p:spPr>
          <a:xfrm>
            <a:off x="3208890" y="2931835"/>
            <a:ext cx="249803" cy="234190"/>
          </a:xfrm>
          <a:prstGeom prst="rect">
            <a:avLst/>
          </a:prstGeom>
          <a:noFill/>
          <a:ln>
            <a:noFill/>
          </a:ln>
        </p:spPr>
      </p:pic>
      <p:sp>
        <p:nvSpPr>
          <p:cNvPr id="165" name="Google Shape;165;p26" descr="Handshake"/>
          <p:cNvSpPr/>
          <p:nvPr/>
        </p:nvSpPr>
        <p:spPr>
          <a:xfrm>
            <a:off x="3074123" y="2449284"/>
            <a:ext cx="519600" cy="4227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pic>
        <p:nvPicPr>
          <p:cNvPr id="166" name="Google Shape;166;p26" descr="Bar graphs"/>
          <p:cNvPicPr preferRelativeResize="0"/>
          <p:nvPr/>
        </p:nvPicPr>
        <p:blipFill rotWithShape="1">
          <a:blip r:embed="rId6">
            <a:alphaModFix/>
          </a:blip>
          <a:srcRect/>
          <a:stretch/>
        </p:blipFill>
        <p:spPr>
          <a:xfrm>
            <a:off x="3105796" y="1691796"/>
            <a:ext cx="303043" cy="235700"/>
          </a:xfrm>
          <a:prstGeom prst="rect">
            <a:avLst/>
          </a:prstGeom>
          <a:noFill/>
          <a:ln>
            <a:noFill/>
          </a:ln>
        </p:spPr>
      </p:pic>
      <p:pic>
        <p:nvPicPr>
          <p:cNvPr id="167" name="Google Shape;167;p26" descr="Dollar sign"/>
          <p:cNvPicPr preferRelativeResize="0"/>
          <p:nvPr/>
        </p:nvPicPr>
        <p:blipFill rotWithShape="1">
          <a:blip r:embed="rId7">
            <a:alphaModFix/>
          </a:blip>
          <a:srcRect/>
          <a:stretch/>
        </p:blipFill>
        <p:spPr>
          <a:xfrm>
            <a:off x="3207727" y="2099655"/>
            <a:ext cx="252128" cy="252128"/>
          </a:xfrm>
          <a:prstGeom prst="rect">
            <a:avLst/>
          </a:prstGeom>
          <a:noFill/>
          <a:ln>
            <a:noFill/>
          </a:ln>
        </p:spPr>
      </p:pic>
      <p:pic>
        <p:nvPicPr>
          <p:cNvPr id="168" name="Google Shape;168;p26" descr="Arrow and target"/>
          <p:cNvPicPr preferRelativeResize="0"/>
          <p:nvPr/>
        </p:nvPicPr>
        <p:blipFill rotWithShape="1">
          <a:blip r:embed="rId8">
            <a:alphaModFix/>
          </a:blip>
          <a:srcRect/>
          <a:stretch/>
        </p:blipFill>
        <p:spPr>
          <a:xfrm>
            <a:off x="3176085" y="3709306"/>
            <a:ext cx="315643" cy="315643"/>
          </a:xfrm>
          <a:prstGeom prst="rect">
            <a:avLst/>
          </a:prstGeom>
          <a:noFill/>
          <a:ln>
            <a:noFill/>
          </a:ln>
        </p:spPr>
      </p:pic>
      <p:pic>
        <p:nvPicPr>
          <p:cNvPr id="169" name="Google Shape;169;p26">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3188046" y="3310956"/>
            <a:ext cx="291719" cy="30177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pSp>
        <p:nvGrpSpPr>
          <p:cNvPr id="593" name="Google Shape;593;p62" descr="SBA Certification Process Flow &#10;Application  Submission&#10;Intake&#10;Assessment&#10;Decision&#10;"/>
          <p:cNvGrpSpPr/>
          <p:nvPr/>
        </p:nvGrpSpPr>
        <p:grpSpPr>
          <a:xfrm>
            <a:off x="358903" y="884950"/>
            <a:ext cx="8298166" cy="672756"/>
            <a:chOff x="3852" y="1151646"/>
            <a:chExt cx="8298166" cy="897008"/>
          </a:xfrm>
        </p:grpSpPr>
        <p:sp>
          <p:nvSpPr>
            <p:cNvPr id="594" name="Google Shape;594;p62"/>
            <p:cNvSpPr/>
            <p:nvPr/>
          </p:nvSpPr>
          <p:spPr>
            <a:xfrm>
              <a:off x="3852" y="1151654"/>
              <a:ext cx="2242800" cy="8970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2"/>
            <p:cNvSpPr txBox="1"/>
            <p:nvPr/>
          </p:nvSpPr>
          <p:spPr>
            <a:xfrm>
              <a:off x="452398" y="1151654"/>
              <a:ext cx="1345500" cy="8970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dirty="0">
                  <a:solidFill>
                    <a:srgbClr val="FFFFFF"/>
                  </a:solidFill>
                  <a:latin typeface="Arial"/>
                  <a:ea typeface="Arial"/>
                  <a:cs typeface="Arial"/>
                  <a:sym typeface="Arial"/>
                </a:rPr>
                <a:t>Application</a:t>
              </a:r>
              <a:r>
                <a:rPr lang="en-US" sz="1800" dirty="0">
                  <a:solidFill>
                    <a:schemeClr val="lt1"/>
                  </a:solidFill>
                  <a:latin typeface="Arial"/>
                  <a:ea typeface="Arial"/>
                  <a:cs typeface="Arial"/>
                  <a:sym typeface="Arial"/>
                </a:rPr>
                <a:t>  </a:t>
              </a:r>
              <a:r>
                <a:rPr lang="en-US" sz="1800" dirty="0">
                  <a:solidFill>
                    <a:srgbClr val="FFFFFF"/>
                  </a:solidFill>
                  <a:latin typeface="Arial"/>
                  <a:ea typeface="Arial"/>
                  <a:cs typeface="Arial"/>
                  <a:sym typeface="Arial"/>
                </a:rPr>
                <a:t>Submission</a:t>
              </a:r>
              <a:endParaRPr dirty="0"/>
            </a:p>
          </p:txBody>
        </p:sp>
        <p:sp>
          <p:nvSpPr>
            <p:cNvPr id="596" name="Google Shape;596;p62"/>
            <p:cNvSpPr/>
            <p:nvPr/>
          </p:nvSpPr>
          <p:spPr>
            <a:xfrm>
              <a:off x="2022308" y="1151654"/>
              <a:ext cx="2242800" cy="897000"/>
            </a:xfrm>
            <a:prstGeom prst="chevron">
              <a:avLst>
                <a:gd name="adj" fmla="val 5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2"/>
            <p:cNvSpPr txBox="1"/>
            <p:nvPr/>
          </p:nvSpPr>
          <p:spPr>
            <a:xfrm>
              <a:off x="2470854" y="1151654"/>
              <a:ext cx="1345500" cy="897000"/>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Intake</a:t>
              </a:r>
              <a:endParaRPr/>
            </a:p>
          </p:txBody>
        </p:sp>
        <p:sp>
          <p:nvSpPr>
            <p:cNvPr id="598" name="Google Shape;598;p62"/>
            <p:cNvSpPr/>
            <p:nvPr/>
          </p:nvSpPr>
          <p:spPr>
            <a:xfrm>
              <a:off x="4040763" y="1151654"/>
              <a:ext cx="2242800" cy="897000"/>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2"/>
            <p:cNvSpPr txBox="1"/>
            <p:nvPr/>
          </p:nvSpPr>
          <p:spPr>
            <a:xfrm>
              <a:off x="4489298" y="1151646"/>
              <a:ext cx="1472400" cy="897000"/>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dirty="0">
                  <a:solidFill>
                    <a:schemeClr val="lt1"/>
                  </a:solidFill>
                  <a:latin typeface="Arial"/>
                  <a:ea typeface="Arial"/>
                  <a:cs typeface="Arial"/>
                  <a:sym typeface="Arial"/>
                </a:rPr>
                <a:t>Assessment</a:t>
              </a:r>
              <a:endParaRPr dirty="0"/>
            </a:p>
          </p:txBody>
        </p:sp>
        <p:sp>
          <p:nvSpPr>
            <p:cNvPr id="600" name="Google Shape;600;p62"/>
            <p:cNvSpPr/>
            <p:nvPr/>
          </p:nvSpPr>
          <p:spPr>
            <a:xfrm>
              <a:off x="6059218" y="1151654"/>
              <a:ext cx="2242800" cy="897000"/>
            </a:xfrm>
            <a:prstGeom prst="chevron">
              <a:avLst>
                <a:gd name="adj" fmla="val 5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2"/>
            <p:cNvSpPr txBox="1"/>
            <p:nvPr/>
          </p:nvSpPr>
          <p:spPr>
            <a:xfrm>
              <a:off x="6507764" y="1151654"/>
              <a:ext cx="1345500" cy="897000"/>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Decision</a:t>
              </a:r>
              <a:endParaRPr/>
            </a:p>
          </p:txBody>
        </p:sp>
      </p:grpSp>
      <p:sp>
        <p:nvSpPr>
          <p:cNvPr id="602" name="Google Shape;602;p62"/>
          <p:cNvSpPr txBox="1">
            <a:spLocks noGrp="1"/>
          </p:cNvSpPr>
          <p:nvPr>
            <p:ph type="sldNum" idx="12"/>
          </p:nvPr>
        </p:nvSpPr>
        <p:spPr>
          <a:xfrm>
            <a:off x="3444240" y="3495973"/>
            <a:ext cx="1828800" cy="24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603" name="Google Shape;603;p62"/>
          <p:cNvSpPr txBox="1">
            <a:spLocks noGrp="1"/>
          </p:cNvSpPr>
          <p:nvPr>
            <p:ph type="title"/>
          </p:nvPr>
        </p:nvSpPr>
        <p:spPr>
          <a:xfrm>
            <a:off x="457200" y="154484"/>
            <a:ext cx="8229600" cy="643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002E6D"/>
              </a:buClr>
              <a:buSzPts val="3200"/>
              <a:buFont typeface="Arial"/>
              <a:buNone/>
            </a:pPr>
            <a:r>
              <a:rPr lang="en-US" sz="3200" b="1" dirty="0">
                <a:solidFill>
                  <a:srgbClr val="0059A8"/>
                </a:solidFill>
              </a:rPr>
              <a:t> SBA Certification Process Flow </a:t>
            </a:r>
            <a:endParaRPr sz="3200" b="1" dirty="0">
              <a:solidFill>
                <a:srgbClr val="0059A8"/>
              </a:solidFill>
            </a:endParaRPr>
          </a:p>
        </p:txBody>
      </p:sp>
      <p:sp>
        <p:nvSpPr>
          <p:cNvPr id="604" name="Google Shape;604;p62"/>
          <p:cNvSpPr/>
          <p:nvPr/>
        </p:nvSpPr>
        <p:spPr>
          <a:xfrm>
            <a:off x="482927" y="1663142"/>
            <a:ext cx="1839600" cy="1351200"/>
          </a:xfrm>
          <a:prstGeom prst="roundRect">
            <a:avLst>
              <a:gd name="adj" fmla="val 16667"/>
            </a:avLst>
          </a:prstGeom>
          <a:solidFill>
            <a:schemeClr val="dk2">
              <a:alpha val="89800"/>
            </a:schemeClr>
          </a:solidFill>
          <a:ln>
            <a:noFill/>
          </a:ln>
        </p:spPr>
        <p:txBody>
          <a:bodyPr spcFirstLastPara="1" wrap="square" lIns="91425" tIns="45700" rIns="91425" bIns="45700" anchor="ctr" anchorCtr="0">
            <a:noAutofit/>
          </a:bodyPr>
          <a:lstStyle/>
          <a:p>
            <a:pPr marL="171450" marR="0" lvl="0" indent="-165100" algn="l" rtl="0">
              <a:spcBef>
                <a:spcPts val="0"/>
              </a:spcBef>
              <a:spcAft>
                <a:spcPts val="0"/>
              </a:spcAft>
              <a:buClr>
                <a:schemeClr val="lt1"/>
              </a:buClr>
              <a:buSzPts val="1100"/>
              <a:buFont typeface="Arial"/>
              <a:buChar char="•"/>
            </a:pPr>
            <a:r>
              <a:rPr lang="en-US" sz="1100" b="1">
                <a:solidFill>
                  <a:schemeClr val="lt1"/>
                </a:solidFill>
                <a:latin typeface="Arial"/>
                <a:ea typeface="Arial"/>
                <a:cs typeface="Arial"/>
                <a:sym typeface="Arial"/>
              </a:rPr>
              <a:t>Veteran</a:t>
            </a:r>
            <a:r>
              <a:rPr lang="en-US" sz="1100">
                <a:solidFill>
                  <a:schemeClr val="lt1"/>
                </a:solidFill>
                <a:latin typeface="Arial"/>
                <a:ea typeface="Arial"/>
                <a:cs typeface="Arial"/>
                <a:sym typeface="Arial"/>
              </a:rPr>
              <a:t> creates application and uploads required business documents</a:t>
            </a:r>
            <a:endParaRPr sz="1300"/>
          </a:p>
          <a:p>
            <a:pPr marL="171450" marR="0" lvl="0" indent="-165100" algn="l" rtl="0">
              <a:spcBef>
                <a:spcPts val="0"/>
              </a:spcBef>
              <a:spcAft>
                <a:spcPts val="0"/>
              </a:spcAft>
              <a:buClr>
                <a:schemeClr val="lt1"/>
              </a:buClr>
              <a:buSzPts val="1100"/>
              <a:buFont typeface="Arial"/>
              <a:buChar char="•"/>
            </a:pPr>
            <a:r>
              <a:rPr lang="en-US" sz="1100" b="1">
                <a:solidFill>
                  <a:schemeClr val="lt1"/>
                </a:solidFill>
                <a:latin typeface="Arial"/>
                <a:ea typeface="Arial"/>
                <a:cs typeface="Arial"/>
                <a:sym typeface="Arial"/>
              </a:rPr>
              <a:t>Owners</a:t>
            </a:r>
            <a:r>
              <a:rPr lang="en-US" sz="1100">
                <a:solidFill>
                  <a:schemeClr val="lt1"/>
                </a:solidFill>
                <a:latin typeface="Arial"/>
                <a:ea typeface="Arial"/>
                <a:cs typeface="Arial"/>
                <a:sym typeface="Arial"/>
              </a:rPr>
              <a:t> upload required personal documents and sign VA Form 0877</a:t>
            </a:r>
            <a:endParaRPr sz="1300"/>
          </a:p>
        </p:txBody>
      </p:sp>
      <p:sp>
        <p:nvSpPr>
          <p:cNvPr id="605" name="Google Shape;605;p62"/>
          <p:cNvSpPr/>
          <p:nvPr/>
        </p:nvSpPr>
        <p:spPr>
          <a:xfrm>
            <a:off x="2459900" y="1663151"/>
            <a:ext cx="1839600" cy="1860300"/>
          </a:xfrm>
          <a:prstGeom prst="roundRect">
            <a:avLst>
              <a:gd name="adj" fmla="val 16667"/>
            </a:avLst>
          </a:prstGeom>
          <a:solidFill>
            <a:schemeClr val="accent1">
              <a:alpha val="89800"/>
            </a:schemeClr>
          </a:solidFill>
          <a:ln>
            <a:noFill/>
          </a:ln>
        </p:spPr>
        <p:txBody>
          <a:bodyPr spcFirstLastPara="1" wrap="square" lIns="91425" tIns="45700" rIns="91425" bIns="45700" anchor="ctr" anchorCtr="0">
            <a:noAutofit/>
          </a:bodyPr>
          <a:lstStyle/>
          <a:p>
            <a:pPr marL="171450" marR="0" lvl="0" indent="-165100" algn="l" rtl="0">
              <a:spcBef>
                <a:spcPts val="0"/>
              </a:spcBef>
              <a:spcAft>
                <a:spcPts val="0"/>
              </a:spcAft>
              <a:buClr>
                <a:schemeClr val="dk1"/>
              </a:buClr>
              <a:buSzPts val="1100"/>
              <a:buFont typeface="Arial"/>
              <a:buChar char="•"/>
            </a:pPr>
            <a:r>
              <a:rPr lang="en-US" sz="1100" b="1">
                <a:solidFill>
                  <a:schemeClr val="dk1"/>
                </a:solidFill>
                <a:latin typeface="Arial"/>
                <a:ea typeface="Arial"/>
                <a:cs typeface="Arial"/>
                <a:sym typeface="Arial"/>
              </a:rPr>
              <a:t>Intake Analyst </a:t>
            </a:r>
            <a:r>
              <a:rPr lang="en-US" sz="1100">
                <a:solidFill>
                  <a:schemeClr val="dk1"/>
                </a:solidFill>
                <a:latin typeface="Arial"/>
                <a:ea typeface="Arial"/>
                <a:cs typeface="Arial"/>
                <a:sym typeface="Arial"/>
              </a:rPr>
              <a:t>validates basic eligibility requirements </a:t>
            </a:r>
            <a:endParaRPr sz="1300"/>
          </a:p>
          <a:p>
            <a:pPr marL="171450" marR="0" lvl="0" indent="-165100" algn="l" rtl="0">
              <a:spcBef>
                <a:spcPts val="0"/>
              </a:spcBef>
              <a:spcAft>
                <a:spcPts val="0"/>
              </a:spcAft>
              <a:buClr>
                <a:schemeClr val="dk1"/>
              </a:buClr>
              <a:buSzPts val="1100"/>
              <a:buFont typeface="Arial"/>
              <a:buChar char="•"/>
            </a:pPr>
            <a:r>
              <a:rPr lang="en-US" sz="1100" b="1">
                <a:solidFill>
                  <a:schemeClr val="dk1"/>
                </a:solidFill>
                <a:latin typeface="Arial"/>
                <a:ea typeface="Arial"/>
                <a:cs typeface="Arial"/>
                <a:sym typeface="Arial"/>
              </a:rPr>
              <a:t>Intake Analyst </a:t>
            </a:r>
            <a:r>
              <a:rPr lang="en-US" sz="1100">
                <a:solidFill>
                  <a:schemeClr val="dk1"/>
                </a:solidFill>
                <a:latin typeface="Arial"/>
                <a:ea typeface="Arial"/>
                <a:cs typeface="Arial"/>
                <a:sym typeface="Arial"/>
              </a:rPr>
              <a:t>requests sent to Veterans  any documents that need to be sent prior to application phase</a:t>
            </a:r>
            <a:endParaRPr sz="1300"/>
          </a:p>
        </p:txBody>
      </p:sp>
      <p:sp>
        <p:nvSpPr>
          <p:cNvPr id="606" name="Google Shape;606;p62"/>
          <p:cNvSpPr/>
          <p:nvPr/>
        </p:nvSpPr>
        <p:spPr>
          <a:xfrm>
            <a:off x="4445250" y="1663150"/>
            <a:ext cx="2027700" cy="2908800"/>
          </a:xfrm>
          <a:prstGeom prst="roundRect">
            <a:avLst>
              <a:gd name="adj" fmla="val 16667"/>
            </a:avLst>
          </a:prstGeom>
          <a:solidFill>
            <a:schemeClr val="dk2">
              <a:alpha val="89800"/>
            </a:schemeClr>
          </a:solidFill>
          <a:ln>
            <a:noFill/>
          </a:ln>
        </p:spPr>
        <p:txBody>
          <a:bodyPr spcFirstLastPara="1" wrap="square" lIns="91425" tIns="45700" rIns="91425" bIns="45700" anchor="ctr" anchorCtr="0">
            <a:noAutofit/>
          </a:bodyPr>
          <a:lstStyle/>
          <a:p>
            <a:pPr marL="171450" marR="0" lvl="0" indent="-165100" algn="l" rtl="0">
              <a:spcBef>
                <a:spcPts val="0"/>
              </a:spcBef>
              <a:spcAft>
                <a:spcPts val="0"/>
              </a:spcAft>
              <a:buClr>
                <a:schemeClr val="lt1"/>
              </a:buClr>
              <a:buSzPts val="1100"/>
              <a:buFont typeface="Arial"/>
              <a:buChar char="•"/>
            </a:pPr>
            <a:r>
              <a:rPr lang="en-US" sz="1100" b="1">
                <a:solidFill>
                  <a:schemeClr val="lt1"/>
                </a:solidFill>
                <a:latin typeface="Arial"/>
                <a:ea typeface="Arial"/>
                <a:cs typeface="Arial"/>
                <a:sym typeface="Arial"/>
              </a:rPr>
              <a:t>Level  One Analyst </a:t>
            </a:r>
            <a:r>
              <a:rPr lang="en-US" sz="1100">
                <a:solidFill>
                  <a:schemeClr val="lt1"/>
                </a:solidFill>
                <a:latin typeface="Arial"/>
                <a:ea typeface="Arial"/>
                <a:cs typeface="Arial"/>
                <a:sym typeface="Arial"/>
              </a:rPr>
              <a:t>Confirms receipt of all required documents; requests clarifying information as needed</a:t>
            </a:r>
            <a:endParaRPr sz="1300"/>
          </a:p>
          <a:p>
            <a:pPr marL="171450" marR="0" lvl="0" indent="-165100" algn="l" rtl="0">
              <a:spcBef>
                <a:spcPts val="0"/>
              </a:spcBef>
              <a:spcAft>
                <a:spcPts val="0"/>
              </a:spcAft>
              <a:buClr>
                <a:schemeClr val="lt1"/>
              </a:buClr>
              <a:buSzPts val="1100"/>
              <a:buFont typeface="Arial"/>
              <a:buChar char="•"/>
            </a:pPr>
            <a:r>
              <a:rPr lang="en-US" sz="1100">
                <a:solidFill>
                  <a:schemeClr val="lt1"/>
                </a:solidFill>
                <a:latin typeface="Arial"/>
                <a:ea typeface="Arial"/>
                <a:cs typeface="Arial"/>
                <a:sym typeface="Arial"/>
              </a:rPr>
              <a:t>reviews entire application to assess regulatory compliance</a:t>
            </a:r>
            <a:endParaRPr sz="1300"/>
          </a:p>
          <a:p>
            <a:pPr marL="171450" marR="0" lvl="0" indent="-165100" algn="l" rtl="0">
              <a:spcBef>
                <a:spcPts val="0"/>
              </a:spcBef>
              <a:spcAft>
                <a:spcPts val="0"/>
              </a:spcAft>
              <a:buClr>
                <a:schemeClr val="lt1"/>
              </a:buClr>
              <a:buSzPts val="1100"/>
              <a:buFont typeface="Arial"/>
              <a:buChar char="•"/>
            </a:pPr>
            <a:r>
              <a:rPr lang="en-US" sz="1100" b="1">
                <a:solidFill>
                  <a:schemeClr val="lt1"/>
                </a:solidFill>
                <a:latin typeface="Arial"/>
                <a:ea typeface="Arial"/>
                <a:cs typeface="Arial"/>
                <a:sym typeface="Arial"/>
              </a:rPr>
              <a:t>Level 2 Analyst </a:t>
            </a:r>
            <a:r>
              <a:rPr lang="en-US" sz="1100">
                <a:solidFill>
                  <a:schemeClr val="lt1"/>
                </a:solidFill>
                <a:latin typeface="Arial"/>
                <a:ea typeface="Arial"/>
                <a:cs typeface="Arial"/>
                <a:sym typeface="Arial"/>
              </a:rPr>
              <a:t>reviews complex case fact patterns</a:t>
            </a:r>
            <a:endParaRPr sz="1300"/>
          </a:p>
          <a:p>
            <a:pPr marL="171450" marR="0" lvl="0" indent="-165100" algn="l" rtl="0">
              <a:spcBef>
                <a:spcPts val="0"/>
              </a:spcBef>
              <a:spcAft>
                <a:spcPts val="0"/>
              </a:spcAft>
              <a:buClr>
                <a:schemeClr val="lt1"/>
              </a:buClr>
              <a:buSzPts val="1100"/>
              <a:buFont typeface="Arial"/>
              <a:buChar char="•"/>
            </a:pPr>
            <a:r>
              <a:rPr lang="en-US" sz="1100">
                <a:solidFill>
                  <a:schemeClr val="lt1"/>
                </a:solidFill>
                <a:latin typeface="Arial"/>
                <a:ea typeface="Arial"/>
                <a:cs typeface="Arial"/>
                <a:sym typeface="Arial"/>
              </a:rPr>
              <a:t>initiates deficiency process as needed</a:t>
            </a:r>
            <a:endParaRPr sz="1300"/>
          </a:p>
          <a:p>
            <a:pPr marL="171450" marR="0" lvl="0" indent="-165100" algn="l" rtl="0">
              <a:spcBef>
                <a:spcPts val="0"/>
              </a:spcBef>
              <a:spcAft>
                <a:spcPts val="0"/>
              </a:spcAft>
              <a:buClr>
                <a:schemeClr val="lt1"/>
              </a:buClr>
              <a:buSzPts val="1100"/>
              <a:buFont typeface="Arial"/>
              <a:buChar char="•"/>
            </a:pPr>
            <a:r>
              <a:rPr lang="en-US" sz="1100" b="1">
                <a:solidFill>
                  <a:schemeClr val="lt1"/>
                </a:solidFill>
                <a:latin typeface="Arial"/>
                <a:ea typeface="Arial"/>
                <a:cs typeface="Arial"/>
                <a:sym typeface="Arial"/>
              </a:rPr>
              <a:t>All Analysts </a:t>
            </a:r>
            <a:r>
              <a:rPr lang="en-US" sz="1100">
                <a:solidFill>
                  <a:schemeClr val="lt1"/>
                </a:solidFill>
                <a:latin typeface="Arial"/>
                <a:ea typeface="Arial"/>
                <a:cs typeface="Arial"/>
                <a:sym typeface="Arial"/>
              </a:rPr>
              <a:t>submit recommendation to approve, deny, or remove application</a:t>
            </a:r>
            <a:endParaRPr sz="1300"/>
          </a:p>
        </p:txBody>
      </p:sp>
      <p:sp>
        <p:nvSpPr>
          <p:cNvPr id="607" name="Google Shape;607;p62"/>
          <p:cNvSpPr/>
          <p:nvPr/>
        </p:nvSpPr>
        <p:spPr>
          <a:xfrm>
            <a:off x="6633025" y="1663150"/>
            <a:ext cx="2027700" cy="1860300"/>
          </a:xfrm>
          <a:prstGeom prst="roundRect">
            <a:avLst>
              <a:gd name="adj" fmla="val 16667"/>
            </a:avLst>
          </a:prstGeom>
          <a:solidFill>
            <a:schemeClr val="accent1">
              <a:alpha val="89800"/>
            </a:schemeClr>
          </a:solid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200"/>
              <a:buFont typeface="Arial"/>
              <a:buChar char="•"/>
            </a:pPr>
            <a:r>
              <a:rPr lang="en-US" sz="1200" b="1">
                <a:solidFill>
                  <a:schemeClr val="dk1"/>
                </a:solidFill>
                <a:latin typeface="Arial"/>
                <a:ea typeface="Arial"/>
                <a:cs typeface="Arial"/>
                <a:sym typeface="Arial"/>
              </a:rPr>
              <a:t>Federal Reviewer </a:t>
            </a:r>
            <a:r>
              <a:rPr lang="en-US" sz="1200">
                <a:solidFill>
                  <a:schemeClr val="dk1"/>
                </a:solidFill>
                <a:latin typeface="Arial"/>
                <a:ea typeface="Arial"/>
                <a:cs typeface="Arial"/>
                <a:sym typeface="Arial"/>
              </a:rPr>
              <a:t>reviews’ final case documents. </a:t>
            </a:r>
            <a:endParaRPr/>
          </a:p>
          <a:p>
            <a:pPr marL="171450" marR="0" lvl="0" indent="-171450" algn="l" rtl="0">
              <a:spcBef>
                <a:spcPts val="0"/>
              </a:spcBef>
              <a:spcAft>
                <a:spcPts val="0"/>
              </a:spcAft>
              <a:buClr>
                <a:schemeClr val="dk1"/>
              </a:buClr>
              <a:buSzPts val="1200"/>
              <a:buFont typeface="Arial"/>
              <a:buChar char="•"/>
            </a:pPr>
            <a:r>
              <a:rPr lang="en-US" sz="1200" b="1">
                <a:solidFill>
                  <a:schemeClr val="dk1"/>
                </a:solidFill>
                <a:latin typeface="Arial"/>
                <a:ea typeface="Arial"/>
                <a:cs typeface="Arial"/>
                <a:sym typeface="Arial"/>
              </a:rPr>
              <a:t>Federal Reviewer </a:t>
            </a:r>
            <a:r>
              <a:rPr lang="en-US" sz="1200">
                <a:solidFill>
                  <a:schemeClr val="dk1"/>
                </a:solidFill>
                <a:latin typeface="Arial"/>
                <a:ea typeface="Arial"/>
                <a:cs typeface="Arial"/>
                <a:sym typeface="Arial"/>
              </a:rPr>
              <a:t>makes final recommendation to approve or deny the application. Reviews and signs the final determination letter</a:t>
            </a:r>
            <a:endParaRPr/>
          </a:p>
        </p:txBody>
      </p:sp>
      <p:sp>
        <p:nvSpPr>
          <p:cNvPr id="608" name="Google Shape;608;p62"/>
          <p:cNvSpPr txBox="1"/>
          <p:nvPr/>
        </p:nvSpPr>
        <p:spPr>
          <a:xfrm>
            <a:off x="218752" y="3495985"/>
            <a:ext cx="3600600" cy="1015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730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Less documentation required then previous process</a:t>
            </a:r>
            <a:endParaRPr sz="1200"/>
          </a:p>
          <a:p>
            <a:pPr marL="285750" marR="0" lvl="0" indent="-2730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New software easy to navigate</a:t>
            </a:r>
            <a:endParaRPr sz="1200"/>
          </a:p>
          <a:p>
            <a:pPr marL="285750" marR="0" lvl="0" indent="-2730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Allows for reciprocal qualification with other SBA qualifying set aside programs. </a:t>
            </a: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63"/>
          <p:cNvSpPr txBox="1">
            <a:spLocks noGrp="1"/>
          </p:cNvSpPr>
          <p:nvPr>
            <p:ph type="body" idx="1"/>
          </p:nvPr>
        </p:nvSpPr>
        <p:spPr>
          <a:xfrm>
            <a:off x="628651" y="1495339"/>
            <a:ext cx="3886200" cy="24477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CC0000"/>
              </a:buClr>
              <a:buSzPts val="1200"/>
              <a:buChar char="•"/>
            </a:pPr>
            <a:r>
              <a:rPr lang="en-US" sz="1200">
                <a:solidFill>
                  <a:srgbClr val="1B1E29"/>
                </a:solidFill>
                <a:latin typeface="Arial"/>
                <a:ea typeface="Arial"/>
                <a:cs typeface="Arial"/>
                <a:sym typeface="Arial"/>
              </a:rPr>
              <a:t>Contact your </a:t>
            </a:r>
            <a:r>
              <a:rPr lang="en-US" sz="1200" u="sng">
                <a:solidFill>
                  <a:schemeClr val="hlink"/>
                </a:solidFill>
                <a:latin typeface="Arial"/>
                <a:ea typeface="Arial"/>
                <a:cs typeface="Arial"/>
                <a:sym typeface="Arial"/>
                <a:hlinkClick r:id="rId3"/>
              </a:rPr>
              <a:t>local SBA office </a:t>
            </a:r>
            <a:r>
              <a:rPr lang="en-US" sz="1200">
                <a:solidFill>
                  <a:srgbClr val="1B1E29"/>
                </a:solidFill>
                <a:latin typeface="Arial"/>
                <a:ea typeface="Arial"/>
                <a:cs typeface="Arial"/>
                <a:sym typeface="Arial"/>
              </a:rPr>
              <a:t>to learn more Federal Certifications.</a:t>
            </a:r>
            <a:endParaRPr/>
          </a:p>
          <a:p>
            <a:pPr marL="171450" lvl="0" indent="-171450" algn="l" rtl="0">
              <a:lnSpc>
                <a:spcPct val="90000"/>
              </a:lnSpc>
              <a:spcBef>
                <a:spcPts val="750"/>
              </a:spcBef>
              <a:spcAft>
                <a:spcPts val="0"/>
              </a:spcAft>
              <a:buClr>
                <a:srgbClr val="CC0000"/>
              </a:buClr>
              <a:buSzPts val="1200"/>
              <a:buChar char="•"/>
            </a:pPr>
            <a:r>
              <a:rPr lang="en-US" sz="1200">
                <a:solidFill>
                  <a:srgbClr val="1B1E29"/>
                </a:solidFill>
                <a:latin typeface="Arial"/>
                <a:ea typeface="Arial"/>
                <a:cs typeface="Arial"/>
                <a:sym typeface="Arial"/>
              </a:rPr>
              <a:t>Government contracting assistance, consulting, and workshops </a:t>
            </a:r>
            <a:r>
              <a:rPr lang="en-US" sz="1200" u="sng">
                <a:solidFill>
                  <a:schemeClr val="hlink"/>
                </a:solidFill>
                <a:latin typeface="Arial"/>
                <a:ea typeface="Arial"/>
                <a:cs typeface="Arial"/>
                <a:sym typeface="Arial"/>
                <a:hlinkClick r:id="rId4"/>
              </a:rPr>
              <a:t>APEX Accelerators</a:t>
            </a:r>
            <a:r>
              <a:rPr lang="en-US" sz="1200">
                <a:solidFill>
                  <a:srgbClr val="1B1E29"/>
                </a:solidFill>
                <a:latin typeface="Arial"/>
                <a:ea typeface="Arial"/>
                <a:cs typeface="Arial"/>
                <a:sym typeface="Arial"/>
              </a:rPr>
              <a:t>.</a:t>
            </a:r>
            <a:endParaRPr/>
          </a:p>
          <a:p>
            <a:pPr marL="171450" lvl="0" indent="-171450" algn="l" rtl="0">
              <a:lnSpc>
                <a:spcPct val="90000"/>
              </a:lnSpc>
              <a:spcBef>
                <a:spcPts val="750"/>
              </a:spcBef>
              <a:spcAft>
                <a:spcPts val="0"/>
              </a:spcAft>
              <a:buClr>
                <a:srgbClr val="CC0000"/>
              </a:buClr>
              <a:buSzPts val="1200"/>
              <a:buChar char="•"/>
            </a:pPr>
            <a:r>
              <a:rPr lang="en-US" sz="1200">
                <a:latin typeface="Arial"/>
                <a:ea typeface="Arial"/>
                <a:cs typeface="Arial"/>
                <a:sym typeface="Arial"/>
              </a:rPr>
              <a:t>Visit SBA’s Federal Contracting page at </a:t>
            </a:r>
            <a:r>
              <a:rPr lang="en-US" sz="1200" u="sng">
                <a:solidFill>
                  <a:schemeClr val="hlink"/>
                </a:solidFill>
                <a:latin typeface="Arial"/>
                <a:ea typeface="Arial"/>
                <a:cs typeface="Arial"/>
                <a:sym typeface="Arial"/>
                <a:hlinkClick r:id="rId5"/>
              </a:rPr>
              <a:t>www.sba.gov</a:t>
            </a:r>
            <a:r>
              <a:rPr lang="en-US" sz="1200">
                <a:solidFill>
                  <a:srgbClr val="007DBC"/>
                </a:solidFill>
                <a:latin typeface="Arial"/>
                <a:ea typeface="Arial"/>
                <a:cs typeface="Arial"/>
                <a:sym typeface="Arial"/>
              </a:rPr>
              <a:t> </a:t>
            </a:r>
            <a:r>
              <a:rPr lang="en-US" sz="1200">
                <a:latin typeface="Arial"/>
                <a:ea typeface="Arial"/>
                <a:cs typeface="Arial"/>
                <a:sym typeface="Arial"/>
              </a:rPr>
              <a:t>for contracting assistance program updates.</a:t>
            </a:r>
            <a:endParaRPr/>
          </a:p>
          <a:p>
            <a:pPr marL="171450" lvl="0" indent="-171450" algn="l" rtl="0">
              <a:lnSpc>
                <a:spcPct val="90000"/>
              </a:lnSpc>
              <a:spcBef>
                <a:spcPts val="750"/>
              </a:spcBef>
              <a:spcAft>
                <a:spcPts val="0"/>
              </a:spcAft>
              <a:buClr>
                <a:srgbClr val="CC0000"/>
              </a:buClr>
              <a:buSzPts val="1200"/>
              <a:buChar char="•"/>
            </a:pPr>
            <a:r>
              <a:rPr lang="en-US" sz="1200">
                <a:latin typeface="Arial"/>
                <a:ea typeface="Arial"/>
                <a:cs typeface="Arial"/>
                <a:sym typeface="Arial"/>
              </a:rPr>
              <a:t>Go to certify.sba.gov and visit the </a:t>
            </a:r>
            <a:r>
              <a:rPr lang="en-US" sz="1200" b="1">
                <a:latin typeface="Arial"/>
                <a:ea typeface="Arial"/>
                <a:cs typeface="Arial"/>
                <a:sym typeface="Arial"/>
              </a:rPr>
              <a:t>Certify Knowledge Base </a:t>
            </a:r>
            <a:r>
              <a:rPr lang="en-US" sz="1200">
                <a:latin typeface="Arial"/>
                <a:ea typeface="Arial"/>
                <a:cs typeface="Arial"/>
                <a:sym typeface="Arial"/>
              </a:rPr>
              <a:t>for all tools, FAQs, and program information for 8(a), Mentor-Protégé, WOSB, and HUBZone.</a:t>
            </a:r>
            <a:endParaRPr sz="1200"/>
          </a:p>
        </p:txBody>
      </p:sp>
      <p:pic>
        <p:nvPicPr>
          <p:cNvPr id="616" name="Google Shape;616;p63" descr="A woman holding a clipboard and  wearing an apron, stands in her home decor business."/>
          <p:cNvPicPr preferRelativeResize="0">
            <a:picLocks noGrp="1"/>
          </p:cNvPicPr>
          <p:nvPr>
            <p:ph type="body" idx="2"/>
          </p:nvPr>
        </p:nvPicPr>
        <p:blipFill rotWithShape="1">
          <a:blip r:embed="rId6">
            <a:alphaModFix/>
          </a:blip>
          <a:srcRect/>
          <a:stretch/>
        </p:blipFill>
        <p:spPr>
          <a:xfrm>
            <a:off x="4741006" y="1514423"/>
            <a:ext cx="3662400" cy="2424600"/>
          </a:xfrm>
          <a:prstGeom prst="rect">
            <a:avLst/>
          </a:prstGeom>
          <a:noFill/>
          <a:ln>
            <a:noFill/>
          </a:ln>
        </p:spPr>
      </p:pic>
      <p:sp>
        <p:nvSpPr>
          <p:cNvPr id="617" name="Google Shape;617;p63"/>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618" name="Google Shape;618;p63"/>
          <p:cNvSpPr txBox="1">
            <a:spLocks noGrp="1"/>
          </p:cNvSpPr>
          <p:nvPr>
            <p:ph type="title" idx="4294967295"/>
          </p:nvPr>
        </p:nvSpPr>
        <p:spPr>
          <a:xfrm>
            <a:off x="174540" y="574853"/>
            <a:ext cx="8555400" cy="461400"/>
          </a:xfrm>
          <a:prstGeom prst="rect">
            <a:avLst/>
          </a:prstGeom>
          <a:solidFill>
            <a:srgbClr val="002E6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Helpful Resources for Small Businesses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4" name="Google Shape;624;p64"/>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625" name="Google Shape;625;p6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2" name="Title 1">
            <a:extLst>
              <a:ext uri="{FF2B5EF4-FFF2-40B4-BE49-F238E27FC236}">
                <a16:creationId xmlns:a16="http://schemas.microsoft.com/office/drawing/2014/main" id="{EABE9D47-7916-0E58-1403-549347515D7A}"/>
              </a:ext>
            </a:extLst>
          </p:cNvPr>
          <p:cNvSpPr>
            <a:spLocks noGrp="1"/>
          </p:cNvSpPr>
          <p:nvPr>
            <p:ph type="title" idx="4294967295"/>
          </p:nvPr>
        </p:nvSpPr>
        <p:spPr>
          <a:xfrm>
            <a:off x="6603322" y="-506028"/>
            <a:ext cx="552081" cy="355105"/>
          </a:xfrm>
          <a:prstGeom prst="rect">
            <a:avLst/>
          </a:prstGeom>
        </p:spPr>
        <p:txBody>
          <a:bodyPr anchor="b"/>
          <a:lstStyle/>
          <a:p>
            <a:r>
              <a:rPr lang="en-US" dirty="0">
                <a:solidFill>
                  <a:schemeClr val="tx2">
                    <a:lumMod val="20000"/>
                    <a:lumOff val="80000"/>
                  </a:schemeClr>
                </a:solidFill>
              </a:rPr>
              <a:t>SBA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6" name="Google Shape;636;p66"/>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6" name="Google Shape;176;p27" descr="Tree showing small business goal percentages."/>
          <p:cNvGrpSpPr/>
          <p:nvPr/>
        </p:nvGrpSpPr>
        <p:grpSpPr>
          <a:xfrm>
            <a:off x="4457398" y="1474713"/>
            <a:ext cx="3003777" cy="1972963"/>
            <a:chOff x="3323359" y="1143595"/>
            <a:chExt cx="5764300" cy="5048524"/>
          </a:xfrm>
        </p:grpSpPr>
        <p:sp>
          <p:nvSpPr>
            <p:cNvPr id="177" name="Google Shape;177;p27"/>
            <p:cNvSpPr/>
            <p:nvPr/>
          </p:nvSpPr>
          <p:spPr>
            <a:xfrm>
              <a:off x="4951710" y="2897325"/>
              <a:ext cx="1237926" cy="1183967"/>
            </a:xfrm>
            <a:custGeom>
              <a:avLst/>
              <a:gdLst/>
              <a:ahLst/>
              <a:cxnLst/>
              <a:rect l="l" t="t" r="r" b="b"/>
              <a:pathLst>
                <a:path w="780" h="746" extrusionOk="0">
                  <a:moveTo>
                    <a:pt x="98" y="0"/>
                  </a:moveTo>
                  <a:lnTo>
                    <a:pt x="138" y="58"/>
                  </a:lnTo>
                  <a:lnTo>
                    <a:pt x="180" y="109"/>
                  </a:lnTo>
                  <a:lnTo>
                    <a:pt x="224" y="157"/>
                  </a:lnTo>
                  <a:lnTo>
                    <a:pt x="270" y="200"/>
                  </a:lnTo>
                  <a:lnTo>
                    <a:pt x="317" y="237"/>
                  </a:lnTo>
                  <a:lnTo>
                    <a:pt x="365" y="272"/>
                  </a:lnTo>
                  <a:lnTo>
                    <a:pt x="413" y="301"/>
                  </a:lnTo>
                  <a:lnTo>
                    <a:pt x="460" y="328"/>
                  </a:lnTo>
                  <a:lnTo>
                    <a:pt x="507" y="350"/>
                  </a:lnTo>
                  <a:lnTo>
                    <a:pt x="551" y="370"/>
                  </a:lnTo>
                  <a:lnTo>
                    <a:pt x="592" y="386"/>
                  </a:lnTo>
                  <a:lnTo>
                    <a:pt x="632" y="399"/>
                  </a:lnTo>
                  <a:lnTo>
                    <a:pt x="667" y="411"/>
                  </a:lnTo>
                  <a:lnTo>
                    <a:pt x="699" y="419"/>
                  </a:lnTo>
                  <a:lnTo>
                    <a:pt x="727" y="426"/>
                  </a:lnTo>
                  <a:lnTo>
                    <a:pt x="776" y="436"/>
                  </a:lnTo>
                  <a:lnTo>
                    <a:pt x="780" y="436"/>
                  </a:lnTo>
                  <a:lnTo>
                    <a:pt x="738" y="746"/>
                  </a:lnTo>
                  <a:lnTo>
                    <a:pt x="671" y="717"/>
                  </a:lnTo>
                  <a:lnTo>
                    <a:pt x="608" y="686"/>
                  </a:lnTo>
                  <a:lnTo>
                    <a:pt x="547" y="652"/>
                  </a:lnTo>
                  <a:lnTo>
                    <a:pt x="491" y="616"/>
                  </a:lnTo>
                  <a:lnTo>
                    <a:pt x="437" y="578"/>
                  </a:lnTo>
                  <a:lnTo>
                    <a:pt x="388" y="538"/>
                  </a:lnTo>
                  <a:lnTo>
                    <a:pt x="341" y="499"/>
                  </a:lnTo>
                  <a:lnTo>
                    <a:pt x="298" y="457"/>
                  </a:lnTo>
                  <a:lnTo>
                    <a:pt x="258" y="416"/>
                  </a:lnTo>
                  <a:lnTo>
                    <a:pt x="221" y="375"/>
                  </a:lnTo>
                  <a:lnTo>
                    <a:pt x="187" y="334"/>
                  </a:lnTo>
                  <a:lnTo>
                    <a:pt x="156" y="295"/>
                  </a:lnTo>
                  <a:lnTo>
                    <a:pt x="128" y="256"/>
                  </a:lnTo>
                  <a:lnTo>
                    <a:pt x="104" y="220"/>
                  </a:lnTo>
                  <a:lnTo>
                    <a:pt x="80" y="185"/>
                  </a:lnTo>
                  <a:lnTo>
                    <a:pt x="62" y="153"/>
                  </a:lnTo>
                  <a:lnTo>
                    <a:pt x="45" y="125"/>
                  </a:lnTo>
                  <a:lnTo>
                    <a:pt x="31" y="99"/>
                  </a:lnTo>
                  <a:lnTo>
                    <a:pt x="5" y="46"/>
                  </a:lnTo>
                  <a:lnTo>
                    <a:pt x="1" y="39"/>
                  </a:lnTo>
                  <a:lnTo>
                    <a:pt x="0" y="35"/>
                  </a:lnTo>
                  <a:lnTo>
                    <a:pt x="98" y="0"/>
                  </a:lnTo>
                  <a:close/>
                </a:path>
              </a:pathLst>
            </a:custGeom>
            <a:solidFill>
              <a:srgbClr val="002E6D"/>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8" name="Google Shape;178;p27"/>
            <p:cNvSpPr/>
            <p:nvPr/>
          </p:nvSpPr>
          <p:spPr>
            <a:xfrm>
              <a:off x="5486558" y="2540231"/>
              <a:ext cx="1269670" cy="3651888"/>
            </a:xfrm>
            <a:custGeom>
              <a:avLst/>
              <a:gdLst/>
              <a:ahLst/>
              <a:cxnLst/>
              <a:rect l="l" t="t" r="r" b="b"/>
              <a:pathLst>
                <a:path w="800" h="2301" extrusionOk="0">
                  <a:moveTo>
                    <a:pt x="682" y="0"/>
                  </a:moveTo>
                  <a:lnTo>
                    <a:pt x="780" y="71"/>
                  </a:lnTo>
                  <a:lnTo>
                    <a:pt x="744" y="152"/>
                  </a:lnTo>
                  <a:lnTo>
                    <a:pt x="712" y="235"/>
                  </a:lnTo>
                  <a:lnTo>
                    <a:pt x="685" y="320"/>
                  </a:lnTo>
                  <a:lnTo>
                    <a:pt x="662" y="405"/>
                  </a:lnTo>
                  <a:lnTo>
                    <a:pt x="641" y="491"/>
                  </a:lnTo>
                  <a:lnTo>
                    <a:pt x="625" y="578"/>
                  </a:lnTo>
                  <a:lnTo>
                    <a:pt x="612" y="665"/>
                  </a:lnTo>
                  <a:lnTo>
                    <a:pt x="601" y="752"/>
                  </a:lnTo>
                  <a:lnTo>
                    <a:pt x="595" y="839"/>
                  </a:lnTo>
                  <a:lnTo>
                    <a:pt x="590" y="926"/>
                  </a:lnTo>
                  <a:lnTo>
                    <a:pt x="588" y="1012"/>
                  </a:lnTo>
                  <a:lnTo>
                    <a:pt x="589" y="1097"/>
                  </a:lnTo>
                  <a:lnTo>
                    <a:pt x="591" y="1180"/>
                  </a:lnTo>
                  <a:lnTo>
                    <a:pt x="596" y="1263"/>
                  </a:lnTo>
                  <a:lnTo>
                    <a:pt x="602" y="1345"/>
                  </a:lnTo>
                  <a:lnTo>
                    <a:pt x="610" y="1424"/>
                  </a:lnTo>
                  <a:lnTo>
                    <a:pt x="619" y="1501"/>
                  </a:lnTo>
                  <a:lnTo>
                    <a:pt x="630" y="1578"/>
                  </a:lnTo>
                  <a:lnTo>
                    <a:pt x="641" y="1650"/>
                  </a:lnTo>
                  <a:lnTo>
                    <a:pt x="653" y="1720"/>
                  </a:lnTo>
                  <a:lnTo>
                    <a:pt x="666" y="1787"/>
                  </a:lnTo>
                  <a:lnTo>
                    <a:pt x="679" y="1852"/>
                  </a:lnTo>
                  <a:lnTo>
                    <a:pt x="693" y="1913"/>
                  </a:lnTo>
                  <a:lnTo>
                    <a:pt x="706" y="1970"/>
                  </a:lnTo>
                  <a:lnTo>
                    <a:pt x="719" y="2024"/>
                  </a:lnTo>
                  <a:lnTo>
                    <a:pt x="732" y="2074"/>
                  </a:lnTo>
                  <a:lnTo>
                    <a:pt x="744" y="2119"/>
                  </a:lnTo>
                  <a:lnTo>
                    <a:pt x="755" y="2160"/>
                  </a:lnTo>
                  <a:lnTo>
                    <a:pt x="766" y="2196"/>
                  </a:lnTo>
                  <a:lnTo>
                    <a:pt x="776" y="2227"/>
                  </a:lnTo>
                  <a:lnTo>
                    <a:pt x="784" y="2253"/>
                  </a:lnTo>
                  <a:lnTo>
                    <a:pt x="792" y="2274"/>
                  </a:lnTo>
                  <a:lnTo>
                    <a:pt x="796" y="2289"/>
                  </a:lnTo>
                  <a:lnTo>
                    <a:pt x="799" y="2298"/>
                  </a:lnTo>
                  <a:lnTo>
                    <a:pt x="800" y="2301"/>
                  </a:lnTo>
                  <a:lnTo>
                    <a:pt x="0" y="2287"/>
                  </a:lnTo>
                  <a:lnTo>
                    <a:pt x="4" y="2177"/>
                  </a:lnTo>
                  <a:lnTo>
                    <a:pt x="11" y="2069"/>
                  </a:lnTo>
                  <a:lnTo>
                    <a:pt x="21" y="1962"/>
                  </a:lnTo>
                  <a:lnTo>
                    <a:pt x="34" y="1856"/>
                  </a:lnTo>
                  <a:lnTo>
                    <a:pt x="48" y="1751"/>
                  </a:lnTo>
                  <a:lnTo>
                    <a:pt x="66" y="1649"/>
                  </a:lnTo>
                  <a:lnTo>
                    <a:pt x="86" y="1548"/>
                  </a:lnTo>
                  <a:lnTo>
                    <a:pt x="107" y="1450"/>
                  </a:lnTo>
                  <a:lnTo>
                    <a:pt x="130" y="1354"/>
                  </a:lnTo>
                  <a:lnTo>
                    <a:pt x="154" y="1260"/>
                  </a:lnTo>
                  <a:lnTo>
                    <a:pt x="181" y="1167"/>
                  </a:lnTo>
                  <a:lnTo>
                    <a:pt x="207" y="1078"/>
                  </a:lnTo>
                  <a:lnTo>
                    <a:pt x="235" y="992"/>
                  </a:lnTo>
                  <a:lnTo>
                    <a:pt x="263" y="908"/>
                  </a:lnTo>
                  <a:lnTo>
                    <a:pt x="292" y="826"/>
                  </a:lnTo>
                  <a:lnTo>
                    <a:pt x="322" y="749"/>
                  </a:lnTo>
                  <a:lnTo>
                    <a:pt x="351" y="674"/>
                  </a:lnTo>
                  <a:lnTo>
                    <a:pt x="381" y="602"/>
                  </a:lnTo>
                  <a:lnTo>
                    <a:pt x="410" y="534"/>
                  </a:lnTo>
                  <a:lnTo>
                    <a:pt x="438" y="469"/>
                  </a:lnTo>
                  <a:lnTo>
                    <a:pt x="466" y="408"/>
                  </a:lnTo>
                  <a:lnTo>
                    <a:pt x="493" y="351"/>
                  </a:lnTo>
                  <a:lnTo>
                    <a:pt x="520" y="297"/>
                  </a:lnTo>
                  <a:lnTo>
                    <a:pt x="544" y="248"/>
                  </a:lnTo>
                  <a:lnTo>
                    <a:pt x="568" y="202"/>
                  </a:lnTo>
                  <a:lnTo>
                    <a:pt x="589" y="161"/>
                  </a:lnTo>
                  <a:lnTo>
                    <a:pt x="610" y="125"/>
                  </a:lnTo>
                  <a:lnTo>
                    <a:pt x="628" y="93"/>
                  </a:lnTo>
                  <a:lnTo>
                    <a:pt x="643" y="64"/>
                  </a:lnTo>
                  <a:lnTo>
                    <a:pt x="656" y="42"/>
                  </a:lnTo>
                  <a:lnTo>
                    <a:pt x="667" y="23"/>
                  </a:lnTo>
                  <a:lnTo>
                    <a:pt x="675" y="11"/>
                  </a:lnTo>
                  <a:lnTo>
                    <a:pt x="679" y="2"/>
                  </a:lnTo>
                  <a:lnTo>
                    <a:pt x="682" y="0"/>
                  </a:lnTo>
                  <a:close/>
                </a:path>
              </a:pathLst>
            </a:custGeom>
            <a:solidFill>
              <a:srgbClr val="002E6D"/>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9" name="Google Shape;179;p27"/>
            <p:cNvSpPr/>
            <p:nvPr/>
          </p:nvSpPr>
          <p:spPr>
            <a:xfrm>
              <a:off x="3580467" y="3711501"/>
              <a:ext cx="1872763" cy="866548"/>
            </a:xfrm>
            <a:custGeom>
              <a:avLst/>
              <a:gdLst/>
              <a:ahLst/>
              <a:cxnLst/>
              <a:rect l="l" t="t" r="r" b="b"/>
              <a:pathLst>
                <a:path w="1180" h="546" extrusionOk="0">
                  <a:moveTo>
                    <a:pt x="601" y="0"/>
                  </a:moveTo>
                  <a:lnTo>
                    <a:pt x="646" y="1"/>
                  </a:lnTo>
                  <a:lnTo>
                    <a:pt x="691" y="5"/>
                  </a:lnTo>
                  <a:lnTo>
                    <a:pt x="735" y="10"/>
                  </a:lnTo>
                  <a:lnTo>
                    <a:pt x="778" y="17"/>
                  </a:lnTo>
                  <a:lnTo>
                    <a:pt x="820" y="27"/>
                  </a:lnTo>
                  <a:lnTo>
                    <a:pt x="860" y="37"/>
                  </a:lnTo>
                  <a:lnTo>
                    <a:pt x="899" y="49"/>
                  </a:lnTo>
                  <a:lnTo>
                    <a:pt x="937" y="61"/>
                  </a:lnTo>
                  <a:lnTo>
                    <a:pt x="972" y="74"/>
                  </a:lnTo>
                  <a:lnTo>
                    <a:pt x="1005" y="87"/>
                  </a:lnTo>
                  <a:lnTo>
                    <a:pt x="1036" y="101"/>
                  </a:lnTo>
                  <a:lnTo>
                    <a:pt x="1063" y="114"/>
                  </a:lnTo>
                  <a:lnTo>
                    <a:pt x="1090" y="126"/>
                  </a:lnTo>
                  <a:lnTo>
                    <a:pt x="1113" y="138"/>
                  </a:lnTo>
                  <a:lnTo>
                    <a:pt x="1133" y="149"/>
                  </a:lnTo>
                  <a:lnTo>
                    <a:pt x="1149" y="158"/>
                  </a:lnTo>
                  <a:lnTo>
                    <a:pt x="1162" y="166"/>
                  </a:lnTo>
                  <a:lnTo>
                    <a:pt x="1172" y="171"/>
                  </a:lnTo>
                  <a:lnTo>
                    <a:pt x="1178" y="176"/>
                  </a:lnTo>
                  <a:lnTo>
                    <a:pt x="1180" y="177"/>
                  </a:lnTo>
                  <a:lnTo>
                    <a:pt x="1136" y="238"/>
                  </a:lnTo>
                  <a:lnTo>
                    <a:pt x="1091" y="292"/>
                  </a:lnTo>
                  <a:lnTo>
                    <a:pt x="1045" y="341"/>
                  </a:lnTo>
                  <a:lnTo>
                    <a:pt x="996" y="383"/>
                  </a:lnTo>
                  <a:lnTo>
                    <a:pt x="948" y="419"/>
                  </a:lnTo>
                  <a:lnTo>
                    <a:pt x="897" y="451"/>
                  </a:lnTo>
                  <a:lnTo>
                    <a:pt x="846" y="478"/>
                  </a:lnTo>
                  <a:lnTo>
                    <a:pt x="796" y="499"/>
                  </a:lnTo>
                  <a:lnTo>
                    <a:pt x="745" y="515"/>
                  </a:lnTo>
                  <a:lnTo>
                    <a:pt x="695" y="529"/>
                  </a:lnTo>
                  <a:lnTo>
                    <a:pt x="644" y="537"/>
                  </a:lnTo>
                  <a:lnTo>
                    <a:pt x="593" y="543"/>
                  </a:lnTo>
                  <a:lnTo>
                    <a:pt x="544" y="546"/>
                  </a:lnTo>
                  <a:lnTo>
                    <a:pt x="495" y="545"/>
                  </a:lnTo>
                  <a:lnTo>
                    <a:pt x="447" y="542"/>
                  </a:lnTo>
                  <a:lnTo>
                    <a:pt x="401" y="537"/>
                  </a:lnTo>
                  <a:lnTo>
                    <a:pt x="357" y="530"/>
                  </a:lnTo>
                  <a:lnTo>
                    <a:pt x="313" y="521"/>
                  </a:lnTo>
                  <a:lnTo>
                    <a:pt x="272" y="511"/>
                  </a:lnTo>
                  <a:lnTo>
                    <a:pt x="232" y="500"/>
                  </a:lnTo>
                  <a:lnTo>
                    <a:pt x="196" y="488"/>
                  </a:lnTo>
                  <a:lnTo>
                    <a:pt x="161" y="476"/>
                  </a:lnTo>
                  <a:lnTo>
                    <a:pt x="130" y="463"/>
                  </a:lnTo>
                  <a:lnTo>
                    <a:pt x="101" y="451"/>
                  </a:lnTo>
                  <a:lnTo>
                    <a:pt x="75" y="440"/>
                  </a:lnTo>
                  <a:lnTo>
                    <a:pt x="53" y="429"/>
                  </a:lnTo>
                  <a:lnTo>
                    <a:pt x="34" y="420"/>
                  </a:lnTo>
                  <a:lnTo>
                    <a:pt x="20" y="413"/>
                  </a:lnTo>
                  <a:lnTo>
                    <a:pt x="9" y="407"/>
                  </a:lnTo>
                  <a:lnTo>
                    <a:pt x="2" y="403"/>
                  </a:lnTo>
                  <a:lnTo>
                    <a:pt x="0" y="402"/>
                  </a:lnTo>
                  <a:lnTo>
                    <a:pt x="35" y="339"/>
                  </a:lnTo>
                  <a:lnTo>
                    <a:pt x="72" y="283"/>
                  </a:lnTo>
                  <a:lnTo>
                    <a:pt x="111" y="233"/>
                  </a:lnTo>
                  <a:lnTo>
                    <a:pt x="151" y="188"/>
                  </a:lnTo>
                  <a:lnTo>
                    <a:pt x="193" y="149"/>
                  </a:lnTo>
                  <a:lnTo>
                    <a:pt x="235" y="115"/>
                  </a:lnTo>
                  <a:lnTo>
                    <a:pt x="279" y="86"/>
                  </a:lnTo>
                  <a:lnTo>
                    <a:pt x="325" y="62"/>
                  </a:lnTo>
                  <a:lnTo>
                    <a:pt x="370" y="42"/>
                  </a:lnTo>
                  <a:lnTo>
                    <a:pt x="416" y="27"/>
                  </a:lnTo>
                  <a:lnTo>
                    <a:pt x="462" y="16"/>
                  </a:lnTo>
                  <a:lnTo>
                    <a:pt x="508" y="7"/>
                  </a:lnTo>
                  <a:lnTo>
                    <a:pt x="555" y="2"/>
                  </a:lnTo>
                  <a:lnTo>
                    <a:pt x="601" y="0"/>
                  </a:lnTo>
                  <a:close/>
                </a:path>
              </a:pathLst>
            </a:custGeom>
            <a:solidFill>
              <a:srgbClr val="7FBDDD"/>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0" name="Google Shape;180;p27"/>
            <p:cNvSpPr/>
            <p:nvPr/>
          </p:nvSpPr>
          <p:spPr>
            <a:xfrm>
              <a:off x="3323359" y="2749727"/>
              <a:ext cx="1526778" cy="722125"/>
            </a:xfrm>
            <a:custGeom>
              <a:avLst/>
              <a:gdLst/>
              <a:ahLst/>
              <a:cxnLst/>
              <a:rect l="l" t="t" r="r" b="b"/>
              <a:pathLst>
                <a:path w="962" h="455" extrusionOk="0">
                  <a:moveTo>
                    <a:pt x="435" y="0"/>
                  </a:moveTo>
                  <a:lnTo>
                    <a:pt x="480" y="4"/>
                  </a:lnTo>
                  <a:lnTo>
                    <a:pt x="524" y="10"/>
                  </a:lnTo>
                  <a:lnTo>
                    <a:pt x="566" y="20"/>
                  </a:lnTo>
                  <a:lnTo>
                    <a:pt x="606" y="34"/>
                  </a:lnTo>
                  <a:lnTo>
                    <a:pt x="643" y="49"/>
                  </a:lnTo>
                  <a:lnTo>
                    <a:pt x="679" y="67"/>
                  </a:lnTo>
                  <a:lnTo>
                    <a:pt x="712" y="85"/>
                  </a:lnTo>
                  <a:lnTo>
                    <a:pt x="744" y="106"/>
                  </a:lnTo>
                  <a:lnTo>
                    <a:pt x="774" y="128"/>
                  </a:lnTo>
                  <a:lnTo>
                    <a:pt x="802" y="151"/>
                  </a:lnTo>
                  <a:lnTo>
                    <a:pt x="827" y="174"/>
                  </a:lnTo>
                  <a:lnTo>
                    <a:pt x="850" y="196"/>
                  </a:lnTo>
                  <a:lnTo>
                    <a:pt x="871" y="218"/>
                  </a:lnTo>
                  <a:lnTo>
                    <a:pt x="890" y="240"/>
                  </a:lnTo>
                  <a:lnTo>
                    <a:pt x="907" y="260"/>
                  </a:lnTo>
                  <a:lnTo>
                    <a:pt x="922" y="278"/>
                  </a:lnTo>
                  <a:lnTo>
                    <a:pt x="934" y="296"/>
                  </a:lnTo>
                  <a:lnTo>
                    <a:pt x="944" y="310"/>
                  </a:lnTo>
                  <a:lnTo>
                    <a:pt x="952" y="323"/>
                  </a:lnTo>
                  <a:lnTo>
                    <a:pt x="958" y="331"/>
                  </a:lnTo>
                  <a:lnTo>
                    <a:pt x="961" y="337"/>
                  </a:lnTo>
                  <a:lnTo>
                    <a:pt x="962" y="339"/>
                  </a:lnTo>
                  <a:lnTo>
                    <a:pt x="896" y="372"/>
                  </a:lnTo>
                  <a:lnTo>
                    <a:pt x="833" y="399"/>
                  </a:lnTo>
                  <a:lnTo>
                    <a:pt x="772" y="420"/>
                  </a:lnTo>
                  <a:lnTo>
                    <a:pt x="713" y="435"/>
                  </a:lnTo>
                  <a:lnTo>
                    <a:pt x="657" y="446"/>
                  </a:lnTo>
                  <a:lnTo>
                    <a:pt x="603" y="453"/>
                  </a:lnTo>
                  <a:lnTo>
                    <a:pt x="552" y="455"/>
                  </a:lnTo>
                  <a:lnTo>
                    <a:pt x="502" y="454"/>
                  </a:lnTo>
                  <a:lnTo>
                    <a:pt x="456" y="448"/>
                  </a:lnTo>
                  <a:lnTo>
                    <a:pt x="411" y="441"/>
                  </a:lnTo>
                  <a:lnTo>
                    <a:pt x="369" y="430"/>
                  </a:lnTo>
                  <a:lnTo>
                    <a:pt x="328" y="416"/>
                  </a:lnTo>
                  <a:lnTo>
                    <a:pt x="291" y="400"/>
                  </a:lnTo>
                  <a:lnTo>
                    <a:pt x="255" y="383"/>
                  </a:lnTo>
                  <a:lnTo>
                    <a:pt x="222" y="365"/>
                  </a:lnTo>
                  <a:lnTo>
                    <a:pt x="192" y="345"/>
                  </a:lnTo>
                  <a:lnTo>
                    <a:pt x="163" y="324"/>
                  </a:lnTo>
                  <a:lnTo>
                    <a:pt x="138" y="303"/>
                  </a:lnTo>
                  <a:lnTo>
                    <a:pt x="113" y="282"/>
                  </a:lnTo>
                  <a:lnTo>
                    <a:pt x="91" y="262"/>
                  </a:lnTo>
                  <a:lnTo>
                    <a:pt x="73" y="242"/>
                  </a:lnTo>
                  <a:lnTo>
                    <a:pt x="55" y="223"/>
                  </a:lnTo>
                  <a:lnTo>
                    <a:pt x="41" y="206"/>
                  </a:lnTo>
                  <a:lnTo>
                    <a:pt x="29" y="190"/>
                  </a:lnTo>
                  <a:lnTo>
                    <a:pt x="18" y="176"/>
                  </a:lnTo>
                  <a:lnTo>
                    <a:pt x="10" y="165"/>
                  </a:lnTo>
                  <a:lnTo>
                    <a:pt x="4" y="156"/>
                  </a:lnTo>
                  <a:lnTo>
                    <a:pt x="1" y="152"/>
                  </a:lnTo>
                  <a:lnTo>
                    <a:pt x="0" y="149"/>
                  </a:lnTo>
                  <a:lnTo>
                    <a:pt x="61" y="111"/>
                  </a:lnTo>
                  <a:lnTo>
                    <a:pt x="120" y="78"/>
                  </a:lnTo>
                  <a:lnTo>
                    <a:pt x="177" y="52"/>
                  </a:lnTo>
                  <a:lnTo>
                    <a:pt x="232" y="31"/>
                  </a:lnTo>
                  <a:lnTo>
                    <a:pt x="286" y="17"/>
                  </a:lnTo>
                  <a:lnTo>
                    <a:pt x="337" y="7"/>
                  </a:lnTo>
                  <a:lnTo>
                    <a:pt x="386" y="2"/>
                  </a:lnTo>
                  <a:lnTo>
                    <a:pt x="435"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1" name="Google Shape;181;p27"/>
            <p:cNvSpPr/>
            <p:nvPr/>
          </p:nvSpPr>
          <p:spPr>
            <a:xfrm>
              <a:off x="3713782" y="2043473"/>
              <a:ext cx="714189" cy="549132"/>
            </a:xfrm>
            <a:custGeom>
              <a:avLst/>
              <a:gdLst/>
              <a:ahLst/>
              <a:cxnLst/>
              <a:rect l="l" t="t" r="r" b="b"/>
              <a:pathLst>
                <a:path w="450" h="346" extrusionOk="0">
                  <a:moveTo>
                    <a:pt x="46" y="0"/>
                  </a:moveTo>
                  <a:lnTo>
                    <a:pt x="64" y="1"/>
                  </a:lnTo>
                  <a:lnTo>
                    <a:pt x="85" y="2"/>
                  </a:lnTo>
                  <a:lnTo>
                    <a:pt x="109" y="4"/>
                  </a:lnTo>
                  <a:lnTo>
                    <a:pt x="133" y="8"/>
                  </a:lnTo>
                  <a:lnTo>
                    <a:pt x="158" y="13"/>
                  </a:lnTo>
                  <a:lnTo>
                    <a:pt x="184" y="20"/>
                  </a:lnTo>
                  <a:lnTo>
                    <a:pt x="212" y="30"/>
                  </a:lnTo>
                  <a:lnTo>
                    <a:pt x="240" y="41"/>
                  </a:lnTo>
                  <a:lnTo>
                    <a:pt x="266" y="55"/>
                  </a:lnTo>
                  <a:lnTo>
                    <a:pt x="293" y="72"/>
                  </a:lnTo>
                  <a:lnTo>
                    <a:pt x="319" y="91"/>
                  </a:lnTo>
                  <a:lnTo>
                    <a:pt x="344" y="116"/>
                  </a:lnTo>
                  <a:lnTo>
                    <a:pt x="367" y="142"/>
                  </a:lnTo>
                  <a:lnTo>
                    <a:pt x="388" y="173"/>
                  </a:lnTo>
                  <a:lnTo>
                    <a:pt x="408" y="208"/>
                  </a:lnTo>
                  <a:lnTo>
                    <a:pt x="424" y="248"/>
                  </a:lnTo>
                  <a:lnTo>
                    <a:pt x="439" y="292"/>
                  </a:lnTo>
                  <a:lnTo>
                    <a:pt x="450" y="341"/>
                  </a:lnTo>
                  <a:lnTo>
                    <a:pt x="448" y="341"/>
                  </a:lnTo>
                  <a:lnTo>
                    <a:pt x="442" y="342"/>
                  </a:lnTo>
                  <a:lnTo>
                    <a:pt x="433" y="343"/>
                  </a:lnTo>
                  <a:lnTo>
                    <a:pt x="421" y="344"/>
                  </a:lnTo>
                  <a:lnTo>
                    <a:pt x="406" y="345"/>
                  </a:lnTo>
                  <a:lnTo>
                    <a:pt x="388" y="346"/>
                  </a:lnTo>
                  <a:lnTo>
                    <a:pt x="346" y="346"/>
                  </a:lnTo>
                  <a:lnTo>
                    <a:pt x="323" y="345"/>
                  </a:lnTo>
                  <a:lnTo>
                    <a:pt x="299" y="343"/>
                  </a:lnTo>
                  <a:lnTo>
                    <a:pt x="274" y="340"/>
                  </a:lnTo>
                  <a:lnTo>
                    <a:pt x="248" y="334"/>
                  </a:lnTo>
                  <a:lnTo>
                    <a:pt x="222" y="327"/>
                  </a:lnTo>
                  <a:lnTo>
                    <a:pt x="197" y="319"/>
                  </a:lnTo>
                  <a:lnTo>
                    <a:pt x="170" y="309"/>
                  </a:lnTo>
                  <a:lnTo>
                    <a:pt x="145" y="295"/>
                  </a:lnTo>
                  <a:lnTo>
                    <a:pt x="121" y="281"/>
                  </a:lnTo>
                  <a:lnTo>
                    <a:pt x="99" y="262"/>
                  </a:lnTo>
                  <a:lnTo>
                    <a:pt x="77" y="243"/>
                  </a:lnTo>
                  <a:lnTo>
                    <a:pt x="58" y="218"/>
                  </a:lnTo>
                  <a:lnTo>
                    <a:pt x="40" y="192"/>
                  </a:lnTo>
                  <a:lnTo>
                    <a:pt x="26" y="162"/>
                  </a:lnTo>
                  <a:lnTo>
                    <a:pt x="14" y="128"/>
                  </a:lnTo>
                  <a:lnTo>
                    <a:pt x="6" y="90"/>
                  </a:lnTo>
                  <a:lnTo>
                    <a:pt x="1" y="48"/>
                  </a:lnTo>
                  <a:lnTo>
                    <a:pt x="0" y="3"/>
                  </a:lnTo>
                  <a:lnTo>
                    <a:pt x="2" y="3"/>
                  </a:lnTo>
                  <a:lnTo>
                    <a:pt x="7" y="2"/>
                  </a:lnTo>
                  <a:lnTo>
                    <a:pt x="17" y="1"/>
                  </a:lnTo>
                  <a:lnTo>
                    <a:pt x="30" y="1"/>
                  </a:lnTo>
                  <a:lnTo>
                    <a:pt x="46"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2" name="Google Shape;182;p27"/>
            <p:cNvSpPr/>
            <p:nvPr/>
          </p:nvSpPr>
          <p:spPr>
            <a:xfrm>
              <a:off x="4418449" y="1143595"/>
              <a:ext cx="1442663" cy="1631526"/>
            </a:xfrm>
            <a:custGeom>
              <a:avLst/>
              <a:gdLst/>
              <a:ahLst/>
              <a:cxnLst/>
              <a:rect l="l" t="t" r="r" b="b"/>
              <a:pathLst>
                <a:path w="909" h="1028" extrusionOk="0">
                  <a:moveTo>
                    <a:pt x="12" y="0"/>
                  </a:moveTo>
                  <a:lnTo>
                    <a:pt x="42" y="0"/>
                  </a:lnTo>
                  <a:lnTo>
                    <a:pt x="58" y="1"/>
                  </a:lnTo>
                  <a:lnTo>
                    <a:pt x="76" y="2"/>
                  </a:lnTo>
                  <a:lnTo>
                    <a:pt x="98" y="3"/>
                  </a:lnTo>
                  <a:lnTo>
                    <a:pt x="121" y="6"/>
                  </a:lnTo>
                  <a:lnTo>
                    <a:pt x="148" y="9"/>
                  </a:lnTo>
                  <a:lnTo>
                    <a:pt x="175" y="13"/>
                  </a:lnTo>
                  <a:lnTo>
                    <a:pt x="237" y="24"/>
                  </a:lnTo>
                  <a:lnTo>
                    <a:pt x="270" y="32"/>
                  </a:lnTo>
                  <a:lnTo>
                    <a:pt x="304" y="41"/>
                  </a:lnTo>
                  <a:lnTo>
                    <a:pt x="339" y="51"/>
                  </a:lnTo>
                  <a:lnTo>
                    <a:pt x="375" y="63"/>
                  </a:lnTo>
                  <a:lnTo>
                    <a:pt x="411" y="76"/>
                  </a:lnTo>
                  <a:lnTo>
                    <a:pt x="447" y="91"/>
                  </a:lnTo>
                  <a:lnTo>
                    <a:pt x="485" y="109"/>
                  </a:lnTo>
                  <a:lnTo>
                    <a:pt x="521" y="128"/>
                  </a:lnTo>
                  <a:lnTo>
                    <a:pt x="556" y="149"/>
                  </a:lnTo>
                  <a:lnTo>
                    <a:pt x="593" y="173"/>
                  </a:lnTo>
                  <a:lnTo>
                    <a:pt x="627" y="198"/>
                  </a:lnTo>
                  <a:lnTo>
                    <a:pt x="661" y="227"/>
                  </a:lnTo>
                  <a:lnTo>
                    <a:pt x="693" y="258"/>
                  </a:lnTo>
                  <a:lnTo>
                    <a:pt x="725" y="292"/>
                  </a:lnTo>
                  <a:lnTo>
                    <a:pt x="753" y="329"/>
                  </a:lnTo>
                  <a:lnTo>
                    <a:pt x="781" y="368"/>
                  </a:lnTo>
                  <a:lnTo>
                    <a:pt x="806" y="411"/>
                  </a:lnTo>
                  <a:lnTo>
                    <a:pt x="829" y="457"/>
                  </a:lnTo>
                  <a:lnTo>
                    <a:pt x="850" y="505"/>
                  </a:lnTo>
                  <a:lnTo>
                    <a:pt x="868" y="558"/>
                  </a:lnTo>
                  <a:lnTo>
                    <a:pt x="883" y="613"/>
                  </a:lnTo>
                  <a:lnTo>
                    <a:pt x="894" y="673"/>
                  </a:lnTo>
                  <a:lnTo>
                    <a:pt x="903" y="736"/>
                  </a:lnTo>
                  <a:lnTo>
                    <a:pt x="908" y="803"/>
                  </a:lnTo>
                  <a:lnTo>
                    <a:pt x="909" y="873"/>
                  </a:lnTo>
                  <a:lnTo>
                    <a:pt x="905" y="949"/>
                  </a:lnTo>
                  <a:lnTo>
                    <a:pt x="898" y="1028"/>
                  </a:lnTo>
                  <a:lnTo>
                    <a:pt x="895" y="1028"/>
                  </a:lnTo>
                  <a:lnTo>
                    <a:pt x="890" y="1027"/>
                  </a:lnTo>
                  <a:lnTo>
                    <a:pt x="880" y="1026"/>
                  </a:lnTo>
                  <a:lnTo>
                    <a:pt x="867" y="1025"/>
                  </a:lnTo>
                  <a:lnTo>
                    <a:pt x="849" y="1022"/>
                  </a:lnTo>
                  <a:lnTo>
                    <a:pt x="830" y="1019"/>
                  </a:lnTo>
                  <a:lnTo>
                    <a:pt x="807" y="1016"/>
                  </a:lnTo>
                  <a:lnTo>
                    <a:pt x="782" y="1011"/>
                  </a:lnTo>
                  <a:lnTo>
                    <a:pt x="756" y="1005"/>
                  </a:lnTo>
                  <a:lnTo>
                    <a:pt x="726" y="998"/>
                  </a:lnTo>
                  <a:lnTo>
                    <a:pt x="694" y="990"/>
                  </a:lnTo>
                  <a:lnTo>
                    <a:pt x="661" y="982"/>
                  </a:lnTo>
                  <a:lnTo>
                    <a:pt x="627" y="971"/>
                  </a:lnTo>
                  <a:lnTo>
                    <a:pt x="592" y="958"/>
                  </a:lnTo>
                  <a:lnTo>
                    <a:pt x="555" y="945"/>
                  </a:lnTo>
                  <a:lnTo>
                    <a:pt x="518" y="930"/>
                  </a:lnTo>
                  <a:lnTo>
                    <a:pt x="480" y="912"/>
                  </a:lnTo>
                  <a:lnTo>
                    <a:pt x="443" y="893"/>
                  </a:lnTo>
                  <a:lnTo>
                    <a:pt x="405" y="872"/>
                  </a:lnTo>
                  <a:lnTo>
                    <a:pt x="368" y="850"/>
                  </a:lnTo>
                  <a:lnTo>
                    <a:pt x="331" y="825"/>
                  </a:lnTo>
                  <a:lnTo>
                    <a:pt x="294" y="798"/>
                  </a:lnTo>
                  <a:lnTo>
                    <a:pt x="259" y="770"/>
                  </a:lnTo>
                  <a:lnTo>
                    <a:pt x="226" y="738"/>
                  </a:lnTo>
                  <a:lnTo>
                    <a:pt x="193" y="704"/>
                  </a:lnTo>
                  <a:lnTo>
                    <a:pt x="162" y="667"/>
                  </a:lnTo>
                  <a:lnTo>
                    <a:pt x="134" y="629"/>
                  </a:lnTo>
                  <a:lnTo>
                    <a:pt x="107" y="587"/>
                  </a:lnTo>
                  <a:lnTo>
                    <a:pt x="83" y="541"/>
                  </a:lnTo>
                  <a:lnTo>
                    <a:pt x="61" y="494"/>
                  </a:lnTo>
                  <a:lnTo>
                    <a:pt x="42" y="443"/>
                  </a:lnTo>
                  <a:lnTo>
                    <a:pt x="27" y="390"/>
                  </a:lnTo>
                  <a:lnTo>
                    <a:pt x="15" y="334"/>
                  </a:lnTo>
                  <a:lnTo>
                    <a:pt x="6" y="273"/>
                  </a:lnTo>
                  <a:lnTo>
                    <a:pt x="1" y="210"/>
                  </a:lnTo>
                  <a:lnTo>
                    <a:pt x="0" y="143"/>
                  </a:lnTo>
                  <a:lnTo>
                    <a:pt x="5" y="74"/>
                  </a:lnTo>
                  <a:lnTo>
                    <a:pt x="12"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3" name="Google Shape;183;p27"/>
            <p:cNvSpPr/>
            <p:nvPr/>
          </p:nvSpPr>
          <p:spPr>
            <a:xfrm>
              <a:off x="5991252" y="1388006"/>
              <a:ext cx="577699" cy="1063349"/>
            </a:xfrm>
            <a:custGeom>
              <a:avLst/>
              <a:gdLst/>
              <a:ahLst/>
              <a:cxnLst/>
              <a:rect l="l" t="t" r="r" b="b"/>
              <a:pathLst>
                <a:path w="364" h="670" extrusionOk="0">
                  <a:moveTo>
                    <a:pt x="160" y="0"/>
                  </a:moveTo>
                  <a:lnTo>
                    <a:pt x="162" y="1"/>
                  </a:lnTo>
                  <a:lnTo>
                    <a:pt x="166" y="5"/>
                  </a:lnTo>
                  <a:lnTo>
                    <a:pt x="174" y="10"/>
                  </a:lnTo>
                  <a:lnTo>
                    <a:pt x="185" y="18"/>
                  </a:lnTo>
                  <a:lnTo>
                    <a:pt x="197" y="27"/>
                  </a:lnTo>
                  <a:lnTo>
                    <a:pt x="212" y="39"/>
                  </a:lnTo>
                  <a:lnTo>
                    <a:pt x="227" y="52"/>
                  </a:lnTo>
                  <a:lnTo>
                    <a:pt x="244" y="69"/>
                  </a:lnTo>
                  <a:lnTo>
                    <a:pt x="260" y="86"/>
                  </a:lnTo>
                  <a:lnTo>
                    <a:pt x="277" y="106"/>
                  </a:lnTo>
                  <a:lnTo>
                    <a:pt x="293" y="127"/>
                  </a:lnTo>
                  <a:lnTo>
                    <a:pt x="308" y="151"/>
                  </a:lnTo>
                  <a:lnTo>
                    <a:pt x="323" y="177"/>
                  </a:lnTo>
                  <a:lnTo>
                    <a:pt x="336" y="204"/>
                  </a:lnTo>
                  <a:lnTo>
                    <a:pt x="347" y="233"/>
                  </a:lnTo>
                  <a:lnTo>
                    <a:pt x="356" y="264"/>
                  </a:lnTo>
                  <a:lnTo>
                    <a:pt x="361" y="297"/>
                  </a:lnTo>
                  <a:lnTo>
                    <a:pt x="364" y="332"/>
                  </a:lnTo>
                  <a:lnTo>
                    <a:pt x="362" y="368"/>
                  </a:lnTo>
                  <a:lnTo>
                    <a:pt x="358" y="406"/>
                  </a:lnTo>
                  <a:lnTo>
                    <a:pt x="349" y="446"/>
                  </a:lnTo>
                  <a:lnTo>
                    <a:pt x="335" y="488"/>
                  </a:lnTo>
                  <a:lnTo>
                    <a:pt x="315" y="531"/>
                  </a:lnTo>
                  <a:lnTo>
                    <a:pt x="291" y="575"/>
                  </a:lnTo>
                  <a:lnTo>
                    <a:pt x="260" y="622"/>
                  </a:lnTo>
                  <a:lnTo>
                    <a:pt x="223" y="670"/>
                  </a:lnTo>
                  <a:lnTo>
                    <a:pt x="216" y="667"/>
                  </a:lnTo>
                  <a:lnTo>
                    <a:pt x="208" y="662"/>
                  </a:lnTo>
                  <a:lnTo>
                    <a:pt x="198" y="657"/>
                  </a:lnTo>
                  <a:lnTo>
                    <a:pt x="186" y="649"/>
                  </a:lnTo>
                  <a:lnTo>
                    <a:pt x="173" y="640"/>
                  </a:lnTo>
                  <a:lnTo>
                    <a:pt x="158" y="630"/>
                  </a:lnTo>
                  <a:lnTo>
                    <a:pt x="141" y="617"/>
                  </a:lnTo>
                  <a:lnTo>
                    <a:pt x="125" y="603"/>
                  </a:lnTo>
                  <a:lnTo>
                    <a:pt x="107" y="587"/>
                  </a:lnTo>
                  <a:lnTo>
                    <a:pt x="90" y="569"/>
                  </a:lnTo>
                  <a:lnTo>
                    <a:pt x="74" y="551"/>
                  </a:lnTo>
                  <a:lnTo>
                    <a:pt x="59" y="530"/>
                  </a:lnTo>
                  <a:lnTo>
                    <a:pt x="43" y="507"/>
                  </a:lnTo>
                  <a:lnTo>
                    <a:pt x="30" y="482"/>
                  </a:lnTo>
                  <a:lnTo>
                    <a:pt x="19" y="456"/>
                  </a:lnTo>
                  <a:lnTo>
                    <a:pt x="10" y="428"/>
                  </a:lnTo>
                  <a:lnTo>
                    <a:pt x="4" y="398"/>
                  </a:lnTo>
                  <a:lnTo>
                    <a:pt x="0" y="366"/>
                  </a:lnTo>
                  <a:lnTo>
                    <a:pt x="0" y="333"/>
                  </a:lnTo>
                  <a:lnTo>
                    <a:pt x="4" y="298"/>
                  </a:lnTo>
                  <a:lnTo>
                    <a:pt x="11" y="261"/>
                  </a:lnTo>
                  <a:lnTo>
                    <a:pt x="22" y="222"/>
                  </a:lnTo>
                  <a:lnTo>
                    <a:pt x="39" y="181"/>
                  </a:lnTo>
                  <a:lnTo>
                    <a:pt x="61" y="139"/>
                  </a:lnTo>
                  <a:lnTo>
                    <a:pt x="88" y="95"/>
                  </a:lnTo>
                  <a:lnTo>
                    <a:pt x="121" y="49"/>
                  </a:lnTo>
                  <a:lnTo>
                    <a:pt x="160"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4" name="Google Shape;184;p27"/>
            <p:cNvSpPr/>
            <p:nvPr/>
          </p:nvSpPr>
          <p:spPr>
            <a:xfrm>
              <a:off x="6818123" y="1400703"/>
              <a:ext cx="603093" cy="849092"/>
            </a:xfrm>
            <a:custGeom>
              <a:avLst/>
              <a:gdLst/>
              <a:ahLst/>
              <a:cxnLst/>
              <a:rect l="l" t="t" r="r" b="b"/>
              <a:pathLst>
                <a:path w="380" h="535" extrusionOk="0">
                  <a:moveTo>
                    <a:pt x="341" y="0"/>
                  </a:moveTo>
                  <a:lnTo>
                    <a:pt x="342" y="2"/>
                  </a:lnTo>
                  <a:lnTo>
                    <a:pt x="343" y="7"/>
                  </a:lnTo>
                  <a:lnTo>
                    <a:pt x="347" y="14"/>
                  </a:lnTo>
                  <a:lnTo>
                    <a:pt x="350" y="25"/>
                  </a:lnTo>
                  <a:lnTo>
                    <a:pt x="354" y="39"/>
                  </a:lnTo>
                  <a:lnTo>
                    <a:pt x="359" y="54"/>
                  </a:lnTo>
                  <a:lnTo>
                    <a:pt x="363" y="72"/>
                  </a:lnTo>
                  <a:lnTo>
                    <a:pt x="368" y="92"/>
                  </a:lnTo>
                  <a:lnTo>
                    <a:pt x="372" y="112"/>
                  </a:lnTo>
                  <a:lnTo>
                    <a:pt x="379" y="159"/>
                  </a:lnTo>
                  <a:lnTo>
                    <a:pt x="380" y="184"/>
                  </a:lnTo>
                  <a:lnTo>
                    <a:pt x="380" y="210"/>
                  </a:lnTo>
                  <a:lnTo>
                    <a:pt x="379" y="236"/>
                  </a:lnTo>
                  <a:lnTo>
                    <a:pt x="375" y="263"/>
                  </a:lnTo>
                  <a:lnTo>
                    <a:pt x="370" y="289"/>
                  </a:lnTo>
                  <a:lnTo>
                    <a:pt x="363" y="314"/>
                  </a:lnTo>
                  <a:lnTo>
                    <a:pt x="353" y="341"/>
                  </a:lnTo>
                  <a:lnTo>
                    <a:pt x="340" y="366"/>
                  </a:lnTo>
                  <a:lnTo>
                    <a:pt x="325" y="390"/>
                  </a:lnTo>
                  <a:lnTo>
                    <a:pt x="307" y="414"/>
                  </a:lnTo>
                  <a:lnTo>
                    <a:pt x="285" y="436"/>
                  </a:lnTo>
                  <a:lnTo>
                    <a:pt x="260" y="457"/>
                  </a:lnTo>
                  <a:lnTo>
                    <a:pt x="230" y="475"/>
                  </a:lnTo>
                  <a:lnTo>
                    <a:pt x="197" y="492"/>
                  </a:lnTo>
                  <a:lnTo>
                    <a:pt x="159" y="506"/>
                  </a:lnTo>
                  <a:lnTo>
                    <a:pt x="117" y="518"/>
                  </a:lnTo>
                  <a:lnTo>
                    <a:pt x="69" y="528"/>
                  </a:lnTo>
                  <a:lnTo>
                    <a:pt x="18" y="535"/>
                  </a:lnTo>
                  <a:lnTo>
                    <a:pt x="16" y="533"/>
                  </a:lnTo>
                  <a:lnTo>
                    <a:pt x="15" y="527"/>
                  </a:lnTo>
                  <a:lnTo>
                    <a:pt x="10" y="505"/>
                  </a:lnTo>
                  <a:lnTo>
                    <a:pt x="8" y="490"/>
                  </a:lnTo>
                  <a:lnTo>
                    <a:pt x="4" y="472"/>
                  </a:lnTo>
                  <a:lnTo>
                    <a:pt x="2" y="451"/>
                  </a:lnTo>
                  <a:lnTo>
                    <a:pt x="0" y="429"/>
                  </a:lnTo>
                  <a:lnTo>
                    <a:pt x="0" y="379"/>
                  </a:lnTo>
                  <a:lnTo>
                    <a:pt x="2" y="352"/>
                  </a:lnTo>
                  <a:lnTo>
                    <a:pt x="5" y="324"/>
                  </a:lnTo>
                  <a:lnTo>
                    <a:pt x="11" y="296"/>
                  </a:lnTo>
                  <a:lnTo>
                    <a:pt x="20" y="266"/>
                  </a:lnTo>
                  <a:lnTo>
                    <a:pt x="30" y="237"/>
                  </a:lnTo>
                  <a:lnTo>
                    <a:pt x="44" y="207"/>
                  </a:lnTo>
                  <a:lnTo>
                    <a:pt x="61" y="179"/>
                  </a:lnTo>
                  <a:lnTo>
                    <a:pt x="80" y="151"/>
                  </a:lnTo>
                  <a:lnTo>
                    <a:pt x="105" y="125"/>
                  </a:lnTo>
                  <a:lnTo>
                    <a:pt x="132" y="99"/>
                  </a:lnTo>
                  <a:lnTo>
                    <a:pt x="164" y="75"/>
                  </a:lnTo>
                  <a:lnTo>
                    <a:pt x="201" y="53"/>
                  </a:lnTo>
                  <a:lnTo>
                    <a:pt x="242" y="33"/>
                  </a:lnTo>
                  <a:lnTo>
                    <a:pt x="290" y="15"/>
                  </a:lnTo>
                  <a:lnTo>
                    <a:pt x="341"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5" name="Google Shape;185;p27"/>
            <p:cNvSpPr/>
            <p:nvPr/>
          </p:nvSpPr>
          <p:spPr>
            <a:xfrm>
              <a:off x="7059361" y="2010144"/>
              <a:ext cx="1314108" cy="976059"/>
            </a:xfrm>
            <a:custGeom>
              <a:avLst/>
              <a:gdLst/>
              <a:ahLst/>
              <a:cxnLst/>
              <a:rect l="l" t="t" r="r" b="b"/>
              <a:pathLst>
                <a:path w="828" h="615" extrusionOk="0">
                  <a:moveTo>
                    <a:pt x="629" y="0"/>
                  </a:moveTo>
                  <a:lnTo>
                    <a:pt x="691" y="1"/>
                  </a:lnTo>
                  <a:lnTo>
                    <a:pt x="757" y="8"/>
                  </a:lnTo>
                  <a:lnTo>
                    <a:pt x="828" y="18"/>
                  </a:lnTo>
                  <a:lnTo>
                    <a:pt x="828" y="43"/>
                  </a:lnTo>
                  <a:lnTo>
                    <a:pt x="827" y="56"/>
                  </a:lnTo>
                  <a:lnTo>
                    <a:pt x="825" y="73"/>
                  </a:lnTo>
                  <a:lnTo>
                    <a:pt x="822" y="90"/>
                  </a:lnTo>
                  <a:lnTo>
                    <a:pt x="820" y="110"/>
                  </a:lnTo>
                  <a:lnTo>
                    <a:pt x="816" y="132"/>
                  </a:lnTo>
                  <a:lnTo>
                    <a:pt x="811" y="155"/>
                  </a:lnTo>
                  <a:lnTo>
                    <a:pt x="805" y="180"/>
                  </a:lnTo>
                  <a:lnTo>
                    <a:pt x="797" y="205"/>
                  </a:lnTo>
                  <a:lnTo>
                    <a:pt x="787" y="232"/>
                  </a:lnTo>
                  <a:lnTo>
                    <a:pt x="776" y="259"/>
                  </a:lnTo>
                  <a:lnTo>
                    <a:pt x="764" y="287"/>
                  </a:lnTo>
                  <a:lnTo>
                    <a:pt x="750" y="314"/>
                  </a:lnTo>
                  <a:lnTo>
                    <a:pt x="733" y="342"/>
                  </a:lnTo>
                  <a:lnTo>
                    <a:pt x="713" y="369"/>
                  </a:lnTo>
                  <a:lnTo>
                    <a:pt x="692" y="397"/>
                  </a:lnTo>
                  <a:lnTo>
                    <a:pt x="668" y="423"/>
                  </a:lnTo>
                  <a:lnTo>
                    <a:pt x="643" y="449"/>
                  </a:lnTo>
                  <a:lnTo>
                    <a:pt x="613" y="474"/>
                  </a:lnTo>
                  <a:lnTo>
                    <a:pt x="581" y="497"/>
                  </a:lnTo>
                  <a:lnTo>
                    <a:pt x="546" y="519"/>
                  </a:lnTo>
                  <a:lnTo>
                    <a:pt x="509" y="539"/>
                  </a:lnTo>
                  <a:lnTo>
                    <a:pt x="467" y="558"/>
                  </a:lnTo>
                  <a:lnTo>
                    <a:pt x="422" y="573"/>
                  </a:lnTo>
                  <a:lnTo>
                    <a:pt x="373" y="588"/>
                  </a:lnTo>
                  <a:lnTo>
                    <a:pt x="321" y="599"/>
                  </a:lnTo>
                  <a:lnTo>
                    <a:pt x="265" y="608"/>
                  </a:lnTo>
                  <a:lnTo>
                    <a:pt x="205" y="613"/>
                  </a:lnTo>
                  <a:lnTo>
                    <a:pt x="141" y="615"/>
                  </a:lnTo>
                  <a:lnTo>
                    <a:pt x="73" y="613"/>
                  </a:lnTo>
                  <a:lnTo>
                    <a:pt x="0" y="609"/>
                  </a:lnTo>
                  <a:lnTo>
                    <a:pt x="0" y="601"/>
                  </a:lnTo>
                  <a:lnTo>
                    <a:pt x="1" y="592"/>
                  </a:lnTo>
                  <a:lnTo>
                    <a:pt x="1" y="581"/>
                  </a:lnTo>
                  <a:lnTo>
                    <a:pt x="3" y="567"/>
                  </a:lnTo>
                  <a:lnTo>
                    <a:pt x="5" y="549"/>
                  </a:lnTo>
                  <a:lnTo>
                    <a:pt x="8" y="529"/>
                  </a:lnTo>
                  <a:lnTo>
                    <a:pt x="12" y="508"/>
                  </a:lnTo>
                  <a:lnTo>
                    <a:pt x="16" y="484"/>
                  </a:lnTo>
                  <a:lnTo>
                    <a:pt x="22" y="460"/>
                  </a:lnTo>
                  <a:lnTo>
                    <a:pt x="30" y="433"/>
                  </a:lnTo>
                  <a:lnTo>
                    <a:pt x="38" y="406"/>
                  </a:lnTo>
                  <a:lnTo>
                    <a:pt x="48" y="377"/>
                  </a:lnTo>
                  <a:lnTo>
                    <a:pt x="59" y="348"/>
                  </a:lnTo>
                  <a:lnTo>
                    <a:pt x="74" y="319"/>
                  </a:lnTo>
                  <a:lnTo>
                    <a:pt x="88" y="290"/>
                  </a:lnTo>
                  <a:lnTo>
                    <a:pt x="106" y="260"/>
                  </a:lnTo>
                  <a:lnTo>
                    <a:pt x="125" y="232"/>
                  </a:lnTo>
                  <a:lnTo>
                    <a:pt x="147" y="203"/>
                  </a:lnTo>
                  <a:lnTo>
                    <a:pt x="172" y="175"/>
                  </a:lnTo>
                  <a:lnTo>
                    <a:pt x="198" y="149"/>
                  </a:lnTo>
                  <a:lnTo>
                    <a:pt x="227" y="123"/>
                  </a:lnTo>
                  <a:lnTo>
                    <a:pt x="259" y="100"/>
                  </a:lnTo>
                  <a:lnTo>
                    <a:pt x="294" y="79"/>
                  </a:lnTo>
                  <a:lnTo>
                    <a:pt x="332" y="59"/>
                  </a:lnTo>
                  <a:lnTo>
                    <a:pt x="373" y="42"/>
                  </a:lnTo>
                  <a:lnTo>
                    <a:pt x="417" y="27"/>
                  </a:lnTo>
                  <a:lnTo>
                    <a:pt x="465" y="15"/>
                  </a:lnTo>
                  <a:lnTo>
                    <a:pt x="516" y="6"/>
                  </a:lnTo>
                  <a:lnTo>
                    <a:pt x="570" y="1"/>
                  </a:lnTo>
                  <a:lnTo>
                    <a:pt x="629"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6" name="Google Shape;186;p27"/>
            <p:cNvSpPr/>
            <p:nvPr/>
          </p:nvSpPr>
          <p:spPr>
            <a:xfrm>
              <a:off x="6824472" y="3017944"/>
              <a:ext cx="2263187" cy="1017323"/>
            </a:xfrm>
            <a:custGeom>
              <a:avLst/>
              <a:gdLst/>
              <a:ahLst/>
              <a:cxnLst/>
              <a:rect l="l" t="t" r="r" b="b"/>
              <a:pathLst>
                <a:path w="1426" h="641" extrusionOk="0">
                  <a:moveTo>
                    <a:pt x="730" y="0"/>
                  </a:moveTo>
                  <a:lnTo>
                    <a:pt x="790" y="1"/>
                  </a:lnTo>
                  <a:lnTo>
                    <a:pt x="853" y="7"/>
                  </a:lnTo>
                  <a:lnTo>
                    <a:pt x="916" y="17"/>
                  </a:lnTo>
                  <a:lnTo>
                    <a:pt x="984" y="30"/>
                  </a:lnTo>
                  <a:lnTo>
                    <a:pt x="1052" y="49"/>
                  </a:lnTo>
                  <a:lnTo>
                    <a:pt x="1122" y="73"/>
                  </a:lnTo>
                  <a:lnTo>
                    <a:pt x="1195" y="103"/>
                  </a:lnTo>
                  <a:lnTo>
                    <a:pt x="1270" y="137"/>
                  </a:lnTo>
                  <a:lnTo>
                    <a:pt x="1347" y="179"/>
                  </a:lnTo>
                  <a:lnTo>
                    <a:pt x="1426" y="226"/>
                  </a:lnTo>
                  <a:lnTo>
                    <a:pt x="1425" y="229"/>
                  </a:lnTo>
                  <a:lnTo>
                    <a:pt x="1421" y="234"/>
                  </a:lnTo>
                  <a:lnTo>
                    <a:pt x="1415" y="243"/>
                  </a:lnTo>
                  <a:lnTo>
                    <a:pt x="1406" y="254"/>
                  </a:lnTo>
                  <a:lnTo>
                    <a:pt x="1395" y="268"/>
                  </a:lnTo>
                  <a:lnTo>
                    <a:pt x="1381" y="285"/>
                  </a:lnTo>
                  <a:lnTo>
                    <a:pt x="1366" y="304"/>
                  </a:lnTo>
                  <a:lnTo>
                    <a:pt x="1347" y="325"/>
                  </a:lnTo>
                  <a:lnTo>
                    <a:pt x="1327" y="347"/>
                  </a:lnTo>
                  <a:lnTo>
                    <a:pt x="1304" y="370"/>
                  </a:lnTo>
                  <a:lnTo>
                    <a:pt x="1279" y="393"/>
                  </a:lnTo>
                  <a:lnTo>
                    <a:pt x="1251" y="417"/>
                  </a:lnTo>
                  <a:lnTo>
                    <a:pt x="1222" y="443"/>
                  </a:lnTo>
                  <a:lnTo>
                    <a:pt x="1191" y="467"/>
                  </a:lnTo>
                  <a:lnTo>
                    <a:pt x="1156" y="491"/>
                  </a:lnTo>
                  <a:lnTo>
                    <a:pt x="1120" y="514"/>
                  </a:lnTo>
                  <a:lnTo>
                    <a:pt x="1083" y="536"/>
                  </a:lnTo>
                  <a:lnTo>
                    <a:pt x="1042" y="557"/>
                  </a:lnTo>
                  <a:lnTo>
                    <a:pt x="1000" y="577"/>
                  </a:lnTo>
                  <a:lnTo>
                    <a:pt x="956" y="595"/>
                  </a:lnTo>
                  <a:lnTo>
                    <a:pt x="910" y="609"/>
                  </a:lnTo>
                  <a:lnTo>
                    <a:pt x="861" y="622"/>
                  </a:lnTo>
                  <a:lnTo>
                    <a:pt x="812" y="632"/>
                  </a:lnTo>
                  <a:lnTo>
                    <a:pt x="760" y="639"/>
                  </a:lnTo>
                  <a:lnTo>
                    <a:pt x="706" y="641"/>
                  </a:lnTo>
                  <a:lnTo>
                    <a:pt x="651" y="641"/>
                  </a:lnTo>
                  <a:lnTo>
                    <a:pt x="594" y="637"/>
                  </a:lnTo>
                  <a:lnTo>
                    <a:pt x="534" y="627"/>
                  </a:lnTo>
                  <a:lnTo>
                    <a:pt x="474" y="614"/>
                  </a:lnTo>
                  <a:lnTo>
                    <a:pt x="411" y="595"/>
                  </a:lnTo>
                  <a:lnTo>
                    <a:pt x="346" y="571"/>
                  </a:lnTo>
                  <a:lnTo>
                    <a:pt x="280" y="541"/>
                  </a:lnTo>
                  <a:lnTo>
                    <a:pt x="213" y="506"/>
                  </a:lnTo>
                  <a:lnTo>
                    <a:pt x="144" y="464"/>
                  </a:lnTo>
                  <a:lnTo>
                    <a:pt x="73" y="415"/>
                  </a:lnTo>
                  <a:lnTo>
                    <a:pt x="0" y="360"/>
                  </a:lnTo>
                  <a:lnTo>
                    <a:pt x="1" y="358"/>
                  </a:lnTo>
                  <a:lnTo>
                    <a:pt x="6" y="353"/>
                  </a:lnTo>
                  <a:lnTo>
                    <a:pt x="12" y="344"/>
                  </a:lnTo>
                  <a:lnTo>
                    <a:pt x="21" y="333"/>
                  </a:lnTo>
                  <a:lnTo>
                    <a:pt x="33" y="320"/>
                  </a:lnTo>
                  <a:lnTo>
                    <a:pt x="48" y="305"/>
                  </a:lnTo>
                  <a:lnTo>
                    <a:pt x="65" y="287"/>
                  </a:lnTo>
                  <a:lnTo>
                    <a:pt x="85" y="268"/>
                  </a:lnTo>
                  <a:lnTo>
                    <a:pt x="107" y="247"/>
                  </a:lnTo>
                  <a:lnTo>
                    <a:pt x="131" y="226"/>
                  </a:lnTo>
                  <a:lnTo>
                    <a:pt x="159" y="204"/>
                  </a:lnTo>
                  <a:lnTo>
                    <a:pt x="189" y="182"/>
                  </a:lnTo>
                  <a:lnTo>
                    <a:pt x="221" y="160"/>
                  </a:lnTo>
                  <a:lnTo>
                    <a:pt x="256" y="138"/>
                  </a:lnTo>
                  <a:lnTo>
                    <a:pt x="292" y="116"/>
                  </a:lnTo>
                  <a:lnTo>
                    <a:pt x="332" y="96"/>
                  </a:lnTo>
                  <a:lnTo>
                    <a:pt x="374" y="76"/>
                  </a:lnTo>
                  <a:lnTo>
                    <a:pt x="418" y="59"/>
                  </a:lnTo>
                  <a:lnTo>
                    <a:pt x="464" y="43"/>
                  </a:lnTo>
                  <a:lnTo>
                    <a:pt x="512" y="29"/>
                  </a:lnTo>
                  <a:lnTo>
                    <a:pt x="564" y="18"/>
                  </a:lnTo>
                  <a:lnTo>
                    <a:pt x="617" y="9"/>
                  </a:lnTo>
                  <a:lnTo>
                    <a:pt x="673" y="4"/>
                  </a:lnTo>
                  <a:lnTo>
                    <a:pt x="730"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7" name="Google Shape;187;p27"/>
            <p:cNvSpPr/>
            <p:nvPr/>
          </p:nvSpPr>
          <p:spPr>
            <a:xfrm>
              <a:off x="6802253" y="3998763"/>
              <a:ext cx="868137" cy="598332"/>
            </a:xfrm>
            <a:custGeom>
              <a:avLst/>
              <a:gdLst/>
              <a:ahLst/>
              <a:cxnLst/>
              <a:rect l="l" t="t" r="r" b="b"/>
              <a:pathLst>
                <a:path w="547" h="377" extrusionOk="0">
                  <a:moveTo>
                    <a:pt x="124" y="0"/>
                  </a:moveTo>
                  <a:lnTo>
                    <a:pt x="150" y="1"/>
                  </a:lnTo>
                  <a:lnTo>
                    <a:pt x="176" y="2"/>
                  </a:lnTo>
                  <a:lnTo>
                    <a:pt x="204" y="6"/>
                  </a:lnTo>
                  <a:lnTo>
                    <a:pt x="231" y="11"/>
                  </a:lnTo>
                  <a:lnTo>
                    <a:pt x="260" y="19"/>
                  </a:lnTo>
                  <a:lnTo>
                    <a:pt x="289" y="29"/>
                  </a:lnTo>
                  <a:lnTo>
                    <a:pt x="317" y="42"/>
                  </a:lnTo>
                  <a:lnTo>
                    <a:pt x="346" y="57"/>
                  </a:lnTo>
                  <a:lnTo>
                    <a:pt x="374" y="77"/>
                  </a:lnTo>
                  <a:lnTo>
                    <a:pt x="401" y="99"/>
                  </a:lnTo>
                  <a:lnTo>
                    <a:pt x="427" y="126"/>
                  </a:lnTo>
                  <a:lnTo>
                    <a:pt x="453" y="156"/>
                  </a:lnTo>
                  <a:lnTo>
                    <a:pt x="476" y="191"/>
                  </a:lnTo>
                  <a:lnTo>
                    <a:pt x="497" y="229"/>
                  </a:lnTo>
                  <a:lnTo>
                    <a:pt x="516" y="274"/>
                  </a:lnTo>
                  <a:lnTo>
                    <a:pt x="533" y="322"/>
                  </a:lnTo>
                  <a:lnTo>
                    <a:pt x="547" y="376"/>
                  </a:lnTo>
                  <a:lnTo>
                    <a:pt x="545" y="376"/>
                  </a:lnTo>
                  <a:lnTo>
                    <a:pt x="538" y="377"/>
                  </a:lnTo>
                  <a:lnTo>
                    <a:pt x="494" y="377"/>
                  </a:lnTo>
                  <a:lnTo>
                    <a:pt x="473" y="376"/>
                  </a:lnTo>
                  <a:lnTo>
                    <a:pt x="449" y="375"/>
                  </a:lnTo>
                  <a:lnTo>
                    <a:pt x="424" y="373"/>
                  </a:lnTo>
                  <a:lnTo>
                    <a:pt x="396" y="370"/>
                  </a:lnTo>
                  <a:lnTo>
                    <a:pt x="367" y="365"/>
                  </a:lnTo>
                  <a:lnTo>
                    <a:pt x="336" y="360"/>
                  </a:lnTo>
                  <a:lnTo>
                    <a:pt x="305" y="352"/>
                  </a:lnTo>
                  <a:lnTo>
                    <a:pt x="273" y="342"/>
                  </a:lnTo>
                  <a:lnTo>
                    <a:pt x="242" y="330"/>
                  </a:lnTo>
                  <a:lnTo>
                    <a:pt x="210" y="317"/>
                  </a:lnTo>
                  <a:lnTo>
                    <a:pt x="181" y="300"/>
                  </a:lnTo>
                  <a:lnTo>
                    <a:pt x="151" y="281"/>
                  </a:lnTo>
                  <a:lnTo>
                    <a:pt x="123" y="260"/>
                  </a:lnTo>
                  <a:lnTo>
                    <a:pt x="97" y="236"/>
                  </a:lnTo>
                  <a:lnTo>
                    <a:pt x="73" y="209"/>
                  </a:lnTo>
                  <a:lnTo>
                    <a:pt x="52" y="178"/>
                  </a:lnTo>
                  <a:lnTo>
                    <a:pt x="33" y="142"/>
                  </a:lnTo>
                  <a:lnTo>
                    <a:pt x="19" y="105"/>
                  </a:lnTo>
                  <a:lnTo>
                    <a:pt x="8" y="63"/>
                  </a:lnTo>
                  <a:lnTo>
                    <a:pt x="0" y="17"/>
                  </a:lnTo>
                  <a:lnTo>
                    <a:pt x="2" y="17"/>
                  </a:lnTo>
                  <a:lnTo>
                    <a:pt x="8" y="14"/>
                  </a:lnTo>
                  <a:lnTo>
                    <a:pt x="17" y="12"/>
                  </a:lnTo>
                  <a:lnTo>
                    <a:pt x="29" y="10"/>
                  </a:lnTo>
                  <a:lnTo>
                    <a:pt x="43" y="7"/>
                  </a:lnTo>
                  <a:lnTo>
                    <a:pt x="61" y="4"/>
                  </a:lnTo>
                  <a:lnTo>
                    <a:pt x="79" y="2"/>
                  </a:lnTo>
                  <a:lnTo>
                    <a:pt x="101" y="1"/>
                  </a:lnTo>
                  <a:lnTo>
                    <a:pt x="124" y="0"/>
                  </a:lnTo>
                  <a:close/>
                </a:path>
              </a:pathLst>
            </a:custGeom>
            <a:solidFill>
              <a:srgbClr val="007DBC"/>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grpSp>
      <p:sp>
        <p:nvSpPr>
          <p:cNvPr id="188" name="Google Shape;188;p27" descr="Storefront image&#10;The Federal Procurement Scorecard:  Small Business Goals  "/>
          <p:cNvSpPr/>
          <p:nvPr/>
        </p:nvSpPr>
        <p:spPr>
          <a:xfrm>
            <a:off x="0" y="867574"/>
            <a:ext cx="2830200" cy="316320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2E6D"/>
              </a:solidFill>
              <a:latin typeface="Calibri"/>
              <a:ea typeface="Calibri"/>
              <a:cs typeface="Calibri"/>
              <a:sym typeface="Calibri"/>
            </a:endParaRPr>
          </a:p>
        </p:txBody>
      </p:sp>
      <p:sp>
        <p:nvSpPr>
          <p:cNvPr id="189" name="Google Shape;189;p27"/>
          <p:cNvSpPr txBox="1">
            <a:spLocks noGrp="1"/>
          </p:cNvSpPr>
          <p:nvPr>
            <p:ph type="title"/>
          </p:nvPr>
        </p:nvSpPr>
        <p:spPr>
          <a:xfrm>
            <a:off x="-24900" y="1979775"/>
            <a:ext cx="2830200" cy="74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430"/>
              <a:buFont typeface="Arial"/>
              <a:buNone/>
            </a:pPr>
            <a:r>
              <a:rPr lang="en-US" sz="2420" dirty="0">
                <a:solidFill>
                  <a:schemeClr val="lt1"/>
                </a:solidFill>
              </a:rPr>
              <a:t>The Federal Procurement Scorecard:  Small Business Goals  </a:t>
            </a:r>
            <a:endParaRPr sz="2420" dirty="0"/>
          </a:p>
        </p:txBody>
      </p:sp>
      <p:sp>
        <p:nvSpPr>
          <p:cNvPr id="190" name="Google Shape;190;p27"/>
          <p:cNvSpPr txBox="1"/>
          <p:nvPr/>
        </p:nvSpPr>
        <p:spPr>
          <a:xfrm>
            <a:off x="3008185" y="828217"/>
            <a:ext cx="590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3F80"/>
                </a:solidFill>
                <a:latin typeface="Arial"/>
                <a:ea typeface="Arial"/>
                <a:cs typeface="Arial"/>
                <a:sym typeface="Arial"/>
              </a:rPr>
              <a:t>The federal government’s objective to drive 23% of all federal procurement opportunities to small  businesses also includes goals to expand opportunities for disadvantaged enterprises and communities.</a:t>
            </a:r>
            <a:endParaRPr/>
          </a:p>
        </p:txBody>
      </p:sp>
      <p:sp>
        <p:nvSpPr>
          <p:cNvPr id="191" name="Google Shape;191;p27" descr="Store"/>
          <p:cNvSpPr/>
          <p:nvPr/>
        </p:nvSpPr>
        <p:spPr>
          <a:xfrm>
            <a:off x="296776" y="1339050"/>
            <a:ext cx="635700" cy="514500"/>
          </a:xfrm>
          <a:prstGeom prst="rect">
            <a:avLst/>
          </a:prstGeom>
          <a:blipFill rotWithShape="1">
            <a:blip r:embed="rId3">
              <a:alphaModFix/>
            </a:blip>
            <a:stretch>
              <a:fillRect/>
            </a:stretch>
          </a:blipFill>
          <a:ln w="12700" cap="flat" cmpd="sng">
            <a:solidFill>
              <a:srgbClr val="CC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92" name="Google Shape;192;p27"/>
          <p:cNvSpPr txBox="1"/>
          <p:nvPr/>
        </p:nvSpPr>
        <p:spPr>
          <a:xfrm>
            <a:off x="6563674" y="2218800"/>
            <a:ext cx="822600" cy="3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lt1"/>
                </a:solidFill>
                <a:latin typeface="Arial"/>
                <a:ea typeface="Arial"/>
                <a:cs typeface="Arial"/>
                <a:sym typeface="Arial"/>
              </a:rPr>
              <a:t>11-14%</a:t>
            </a:r>
            <a:endParaRPr/>
          </a:p>
        </p:txBody>
      </p:sp>
      <p:sp>
        <p:nvSpPr>
          <p:cNvPr id="193" name="Google Shape;193;p27"/>
          <p:cNvSpPr txBox="1"/>
          <p:nvPr/>
        </p:nvSpPr>
        <p:spPr>
          <a:xfrm>
            <a:off x="7510309" y="2318442"/>
            <a:ext cx="16029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rgbClr val="002E6D"/>
                </a:solidFill>
                <a:latin typeface="Arial"/>
                <a:ea typeface="Arial"/>
                <a:cs typeface="Arial"/>
                <a:sym typeface="Arial"/>
              </a:rPr>
              <a:t>Small Disadvantaged Business (SDB)</a:t>
            </a:r>
            <a:endParaRPr/>
          </a:p>
        </p:txBody>
      </p:sp>
      <p:sp>
        <p:nvSpPr>
          <p:cNvPr id="194" name="Google Shape;194;p27"/>
          <p:cNvSpPr txBox="1"/>
          <p:nvPr/>
        </p:nvSpPr>
        <p:spPr>
          <a:xfrm>
            <a:off x="7174292" y="1660561"/>
            <a:ext cx="16224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a:solidFill>
                  <a:srgbClr val="002E6D"/>
                </a:solidFill>
                <a:latin typeface="Arial"/>
                <a:ea typeface="Arial"/>
                <a:cs typeface="Arial"/>
                <a:sym typeface="Arial"/>
              </a:rPr>
              <a:t>Service-Disabled Veteran-Owned Business (SDVOSB)*</a:t>
            </a:r>
            <a:endParaRPr/>
          </a:p>
        </p:txBody>
      </p:sp>
      <p:sp>
        <p:nvSpPr>
          <p:cNvPr id="195" name="Google Shape;195;p27"/>
          <p:cNvSpPr txBox="1"/>
          <p:nvPr/>
        </p:nvSpPr>
        <p:spPr>
          <a:xfrm>
            <a:off x="2805374" y="2090492"/>
            <a:ext cx="1602900" cy="415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rgbClr val="002E6D"/>
                </a:solidFill>
                <a:latin typeface="Arial"/>
                <a:ea typeface="Arial"/>
                <a:cs typeface="Arial"/>
                <a:sym typeface="Arial"/>
              </a:rPr>
              <a:t>Women-Owned Small Business (WOSB)</a:t>
            </a:r>
            <a:endParaRPr/>
          </a:p>
        </p:txBody>
      </p:sp>
      <p:sp>
        <p:nvSpPr>
          <p:cNvPr id="196" name="Google Shape;196;p27"/>
          <p:cNvSpPr txBox="1"/>
          <p:nvPr/>
        </p:nvSpPr>
        <p:spPr>
          <a:xfrm>
            <a:off x="2944167" y="2575394"/>
            <a:ext cx="1602900" cy="738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b="1">
                <a:solidFill>
                  <a:srgbClr val="002E6D"/>
                </a:solidFill>
                <a:latin typeface="Arial"/>
                <a:ea typeface="Arial"/>
                <a:cs typeface="Arial"/>
                <a:sym typeface="Arial"/>
              </a:rPr>
              <a:t>Historically Underutilized Business Zone (HUBZone)</a:t>
            </a:r>
            <a:endParaRPr/>
          </a:p>
        </p:txBody>
      </p:sp>
      <p:sp>
        <p:nvSpPr>
          <p:cNvPr id="197" name="Google Shape;197;p27"/>
          <p:cNvSpPr txBox="1"/>
          <p:nvPr/>
        </p:nvSpPr>
        <p:spPr>
          <a:xfrm>
            <a:off x="6563676" y="1871051"/>
            <a:ext cx="743100" cy="3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lt1"/>
                </a:solidFill>
                <a:latin typeface="Arial"/>
                <a:ea typeface="Arial"/>
                <a:cs typeface="Arial"/>
                <a:sym typeface="Arial"/>
              </a:rPr>
              <a:t>3%</a:t>
            </a:r>
            <a:endParaRPr/>
          </a:p>
        </p:txBody>
      </p:sp>
      <p:sp>
        <p:nvSpPr>
          <p:cNvPr id="198" name="Google Shape;198;p27"/>
          <p:cNvSpPr txBox="1"/>
          <p:nvPr/>
        </p:nvSpPr>
        <p:spPr>
          <a:xfrm>
            <a:off x="4656750" y="2121293"/>
            <a:ext cx="743100" cy="3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lt1"/>
                </a:solidFill>
                <a:latin typeface="Arial"/>
                <a:ea typeface="Arial"/>
                <a:cs typeface="Arial"/>
                <a:sym typeface="Arial"/>
              </a:rPr>
              <a:t>5%</a:t>
            </a:r>
            <a:endParaRPr/>
          </a:p>
        </p:txBody>
      </p:sp>
      <p:sp>
        <p:nvSpPr>
          <p:cNvPr id="199" name="Google Shape;199;p27"/>
          <p:cNvSpPr txBox="1"/>
          <p:nvPr/>
        </p:nvSpPr>
        <p:spPr>
          <a:xfrm>
            <a:off x="4867341" y="2524377"/>
            <a:ext cx="743100" cy="3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rgbClr val="002E6D"/>
                </a:solidFill>
                <a:latin typeface="Arial"/>
                <a:ea typeface="Arial"/>
                <a:cs typeface="Arial"/>
                <a:sym typeface="Arial"/>
              </a:rPr>
              <a:t>3%</a:t>
            </a:r>
            <a:endParaRPr/>
          </a:p>
        </p:txBody>
      </p:sp>
      <p:sp>
        <p:nvSpPr>
          <p:cNvPr id="200" name="Google Shape;200;p27"/>
          <p:cNvSpPr txBox="1"/>
          <p:nvPr/>
        </p:nvSpPr>
        <p:spPr>
          <a:xfrm rot="-5164023">
            <a:off x="4885597" y="2200912"/>
            <a:ext cx="1981366" cy="5890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chemeClr val="lt1"/>
                </a:solidFill>
              </a:rPr>
              <a:t>23% </a:t>
            </a:r>
            <a:endParaRPr sz="1300" b="1">
              <a:solidFill>
                <a:schemeClr val="lt1"/>
              </a:solidFill>
            </a:endParaRPr>
          </a:p>
          <a:p>
            <a:pPr marL="0" lvl="0" indent="0" algn="l" rtl="0">
              <a:spcBef>
                <a:spcPts val="0"/>
              </a:spcBef>
              <a:spcAft>
                <a:spcPts val="0"/>
              </a:spcAft>
              <a:buNone/>
            </a:pPr>
            <a:r>
              <a:rPr lang="en-US" sz="1300" b="1">
                <a:solidFill>
                  <a:schemeClr val="lt1"/>
                </a:solidFill>
              </a:rPr>
              <a:t>Small Business</a:t>
            </a:r>
            <a:endParaRPr sz="1300"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628650" y="168357"/>
            <a:ext cx="7886700" cy="449100"/>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2E6D"/>
              </a:buClr>
              <a:buSzPts val="2520"/>
              <a:buFont typeface="Arial"/>
              <a:buNone/>
            </a:pPr>
            <a:r>
              <a:rPr lang="en-US" sz="3220" b="1" i="0" u="none" strike="noStrike" cap="none">
                <a:solidFill>
                  <a:srgbClr val="0059A8"/>
                </a:solidFill>
                <a:latin typeface="Arial"/>
                <a:ea typeface="Arial"/>
                <a:cs typeface="Arial"/>
                <a:sym typeface="Arial"/>
              </a:rPr>
              <a:t>Government-Wide Contracting Goals</a:t>
            </a:r>
            <a:endParaRPr sz="1960">
              <a:solidFill>
                <a:srgbClr val="0059A8"/>
              </a:solidFill>
            </a:endParaRPr>
          </a:p>
        </p:txBody>
      </p:sp>
      <p:sp>
        <p:nvSpPr>
          <p:cNvPr id="207" name="Google Shape;207;p28"/>
          <p:cNvSpPr txBox="1">
            <a:spLocks noGrp="1"/>
          </p:cNvSpPr>
          <p:nvPr>
            <p:ph type="subTitle" idx="1"/>
          </p:nvPr>
        </p:nvSpPr>
        <p:spPr>
          <a:xfrm>
            <a:off x="628650" y="550437"/>
            <a:ext cx="7886700" cy="522000"/>
          </a:xfrm>
          <a:prstGeom prst="rect">
            <a:avLst/>
          </a:prstGeom>
          <a:noFill/>
          <a:ln>
            <a:noFill/>
          </a:ln>
        </p:spPr>
        <p:txBody>
          <a:bodyPr spcFirstLastPara="1" wrap="square" lIns="91425" tIns="45700" rIns="91425" bIns="45700" anchor="t" anchorCtr="1">
            <a:normAutofit fontScale="92500" lnSpcReduction="20000"/>
          </a:bodyPr>
          <a:lstStyle/>
          <a:p>
            <a:pPr marL="0" marR="0" lvl="0" indent="0" algn="ctr" rtl="0">
              <a:lnSpc>
                <a:spcPct val="90000"/>
              </a:lnSpc>
              <a:spcBef>
                <a:spcPts val="0"/>
              </a:spcBef>
              <a:spcAft>
                <a:spcPts val="0"/>
              </a:spcAft>
              <a:buClr>
                <a:schemeClr val="dk1"/>
              </a:buClr>
              <a:buSzPct val="100000"/>
              <a:buFont typeface="Arial"/>
              <a:buNone/>
            </a:pPr>
            <a:r>
              <a:rPr lang="en-US" sz="2400" b="1" i="0" u="none" strike="noStrike" cap="none">
                <a:solidFill>
                  <a:schemeClr val="dk1"/>
                </a:solidFill>
                <a:latin typeface="Arial"/>
                <a:ea typeface="Arial"/>
                <a:cs typeface="Arial"/>
                <a:sym typeface="Arial"/>
              </a:rPr>
              <a:t>COMPETITION TYPES TO WIN GOVERNMENT CONTRACTS</a:t>
            </a:r>
            <a:endParaRPr/>
          </a:p>
        </p:txBody>
      </p:sp>
      <p:sp>
        <p:nvSpPr>
          <p:cNvPr id="208" name="Google Shape;208;p28" descr="Blue square&#10;WORLD’S  LARGEST BUYER"/>
          <p:cNvSpPr/>
          <p:nvPr/>
        </p:nvSpPr>
        <p:spPr>
          <a:xfrm rot="2212253">
            <a:off x="1165971" y="1109799"/>
            <a:ext cx="3492420" cy="3558840"/>
          </a:xfrm>
          <a:custGeom>
            <a:avLst/>
            <a:gdLst/>
            <a:ahLst/>
            <a:cxnLst/>
            <a:rect l="l" t="t" r="r" b="b"/>
            <a:pathLst>
              <a:path w="120000" h="120000" extrusionOk="0">
                <a:moveTo>
                  <a:pt x="12022" y="0"/>
                </a:moveTo>
                <a:cubicBezTo>
                  <a:pt x="12021" y="0"/>
                  <a:pt x="12021" y="0"/>
                  <a:pt x="12021" y="1"/>
                </a:cubicBezTo>
                <a:lnTo>
                  <a:pt x="0" y="108201"/>
                </a:lnTo>
                <a:cubicBezTo>
                  <a:pt x="0" y="108202"/>
                  <a:pt x="0" y="108202"/>
                  <a:pt x="1" y="108202"/>
                </a:cubicBezTo>
                <a:lnTo>
                  <a:pt x="107978" y="120000"/>
                </a:lnTo>
                <a:cubicBezTo>
                  <a:pt x="107979" y="120000"/>
                  <a:pt x="107979" y="120000"/>
                  <a:pt x="107979" y="119999"/>
                </a:cubicBezTo>
                <a:lnTo>
                  <a:pt x="120000" y="11799"/>
                </a:lnTo>
                <a:cubicBezTo>
                  <a:pt x="120000" y="11798"/>
                  <a:pt x="120000" y="11798"/>
                  <a:pt x="119999" y="11798"/>
                </a:cubicBezTo>
                <a:close/>
              </a:path>
            </a:pathLst>
          </a:custGeom>
          <a:gradFill>
            <a:gsLst>
              <a:gs pos="0">
                <a:srgbClr val="002E6D"/>
              </a:gs>
              <a:gs pos="100000">
                <a:srgbClr val="002E6D"/>
              </a:gs>
            </a:gsLst>
            <a:path path="circle">
              <a:fillToRect t="100000" r="100000"/>
            </a:path>
            <a:tileRect l="-100000" b="-100000"/>
          </a:gradFill>
          <a:ln>
            <a:noFill/>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baseline="-25000">
              <a:solidFill>
                <a:srgbClr val="FFFFFF"/>
              </a:solidFill>
              <a:latin typeface="Calibri"/>
              <a:ea typeface="Calibri"/>
              <a:cs typeface="Calibri"/>
              <a:sym typeface="Calibri"/>
            </a:endParaRPr>
          </a:p>
        </p:txBody>
      </p:sp>
      <p:sp>
        <p:nvSpPr>
          <p:cNvPr id="209" name="Google Shape;209;p28"/>
          <p:cNvSpPr txBox="1"/>
          <p:nvPr/>
        </p:nvSpPr>
        <p:spPr>
          <a:xfrm>
            <a:off x="1953125" y="1595301"/>
            <a:ext cx="1918200" cy="1200600"/>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dirty="0">
                <a:solidFill>
                  <a:srgbClr val="FFFFFF"/>
                </a:solidFill>
                <a:latin typeface="Arial"/>
                <a:ea typeface="Arial"/>
                <a:cs typeface="Arial"/>
                <a:sym typeface="Arial"/>
              </a:rPr>
              <a:t>WORLD’S</a:t>
            </a:r>
            <a:endParaRPr dirty="0"/>
          </a:p>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LARGEST</a:t>
            </a:r>
            <a:endParaRPr dirty="0"/>
          </a:p>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dirty="0">
                <a:solidFill>
                  <a:srgbClr val="FFFFFF"/>
                </a:solidFill>
                <a:latin typeface="Arial"/>
                <a:ea typeface="Arial"/>
                <a:cs typeface="Arial"/>
                <a:sym typeface="Arial"/>
              </a:rPr>
              <a:t>BUYER</a:t>
            </a:r>
            <a:endParaRPr sz="2100" b="0" i="0" u="none" strike="noStrike" cap="none" dirty="0">
              <a:solidFill>
                <a:srgbClr val="FFFFFF"/>
              </a:solidFill>
              <a:latin typeface="Arial"/>
              <a:ea typeface="Arial"/>
              <a:cs typeface="Arial"/>
              <a:sym typeface="Arial"/>
            </a:endParaRPr>
          </a:p>
        </p:txBody>
      </p:sp>
      <p:grpSp>
        <p:nvGrpSpPr>
          <p:cNvPr id="210" name="Google Shape;210;p28">
            <a:extLst>
              <a:ext uri="{C183D7F6-B498-43B3-948B-1728B52AA6E4}">
                <adec:decorative xmlns:adec="http://schemas.microsoft.com/office/drawing/2017/decorative" val="1"/>
              </a:ext>
            </a:extLst>
          </p:cNvPr>
          <p:cNvGrpSpPr/>
          <p:nvPr/>
        </p:nvGrpSpPr>
        <p:grpSpPr>
          <a:xfrm>
            <a:off x="2241574" y="2739207"/>
            <a:ext cx="1341200" cy="193275"/>
            <a:chOff x="2044141" y="3351842"/>
            <a:chExt cx="1341200" cy="257700"/>
          </a:xfrm>
        </p:grpSpPr>
        <p:sp>
          <p:nvSpPr>
            <p:cNvPr id="211" name="Google Shape;211;p28"/>
            <p:cNvSpPr/>
            <p:nvPr/>
          </p:nvSpPr>
          <p:spPr>
            <a:xfrm>
              <a:off x="2044141" y="3351842"/>
              <a:ext cx="257700" cy="2577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007DBC"/>
            </a:solidFill>
            <a:ln w="12700" cap="flat" cmpd="sng">
              <a:solidFill>
                <a:srgbClr val="FFFFFF"/>
              </a:solidFill>
              <a:prstDash val="solid"/>
              <a:miter lim="8000"/>
              <a:headEnd type="none" w="sm" len="sm"/>
              <a:tailEnd type="none" w="sm" len="sm"/>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5400"/>
                <a:buFont typeface="Calibri"/>
                <a:buNone/>
              </a:pPr>
              <a:endParaRPr sz="5400" b="1" i="0" u="none" strike="noStrike" cap="none">
                <a:solidFill>
                  <a:srgbClr val="FFFFFF"/>
                </a:solidFill>
                <a:latin typeface="Calibri"/>
                <a:ea typeface="Calibri"/>
                <a:cs typeface="Calibri"/>
                <a:sym typeface="Calibri"/>
              </a:endParaRPr>
            </a:p>
          </p:txBody>
        </p:sp>
        <p:sp>
          <p:nvSpPr>
            <p:cNvPr id="212" name="Google Shape;212;p28"/>
            <p:cNvSpPr/>
            <p:nvPr/>
          </p:nvSpPr>
          <p:spPr>
            <a:xfrm>
              <a:off x="2585886" y="3351842"/>
              <a:ext cx="257700" cy="2577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CC0000"/>
            </a:solidFill>
            <a:ln w="12700" cap="flat" cmpd="sng">
              <a:solidFill>
                <a:srgbClr val="FFFFFF"/>
              </a:solidFill>
              <a:prstDash val="solid"/>
              <a:miter lim="8000"/>
              <a:headEnd type="none" w="sm" len="sm"/>
              <a:tailEnd type="none" w="sm" len="sm"/>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5400"/>
                <a:buFont typeface="Calibri"/>
                <a:buNone/>
              </a:pPr>
              <a:endParaRPr sz="5400" b="1" i="0" u="none" strike="noStrike" cap="none">
                <a:solidFill>
                  <a:srgbClr val="FFFFFF"/>
                </a:solidFill>
                <a:latin typeface="Calibri"/>
                <a:ea typeface="Calibri"/>
                <a:cs typeface="Calibri"/>
                <a:sym typeface="Calibri"/>
              </a:endParaRPr>
            </a:p>
          </p:txBody>
        </p:sp>
        <p:sp>
          <p:nvSpPr>
            <p:cNvPr id="213" name="Google Shape;213;p28"/>
            <p:cNvSpPr/>
            <p:nvPr/>
          </p:nvSpPr>
          <p:spPr>
            <a:xfrm>
              <a:off x="3127641" y="3351842"/>
              <a:ext cx="257700" cy="2577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69696"/>
            </a:solidFill>
            <a:ln w="12700" cap="flat" cmpd="sng">
              <a:solidFill>
                <a:srgbClr val="FFFFFF"/>
              </a:solidFill>
              <a:prstDash val="solid"/>
              <a:miter lim="8000"/>
              <a:headEnd type="none" w="sm" len="sm"/>
              <a:tailEnd type="none" w="sm" len="sm"/>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5400"/>
                <a:buFont typeface="Calibri"/>
                <a:buNone/>
              </a:pPr>
              <a:endParaRPr sz="5400" b="1" i="0" u="none" strike="noStrike" cap="none">
                <a:solidFill>
                  <a:srgbClr val="FFFFFF"/>
                </a:solidFill>
                <a:latin typeface="Calibri"/>
                <a:ea typeface="Calibri"/>
                <a:cs typeface="Calibri"/>
                <a:sym typeface="Calibri"/>
              </a:endParaRPr>
            </a:p>
          </p:txBody>
        </p:sp>
      </p:grpSp>
      <p:sp>
        <p:nvSpPr>
          <p:cNvPr id="214" name="Google Shape;214;p28"/>
          <p:cNvSpPr txBox="1"/>
          <p:nvPr/>
        </p:nvSpPr>
        <p:spPr>
          <a:xfrm>
            <a:off x="1353585" y="3435713"/>
            <a:ext cx="3117300" cy="677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FFFF"/>
              </a:buClr>
              <a:buSzPts val="2000"/>
              <a:buFont typeface="Noto Sans Symbols"/>
              <a:buChar char="▪"/>
            </a:pPr>
            <a:r>
              <a:rPr lang="en-US" sz="2000" b="1" i="0" u="none" strike="noStrike" cap="none" dirty="0">
                <a:solidFill>
                  <a:srgbClr val="FFFFFF"/>
                </a:solidFill>
                <a:latin typeface="Arial"/>
                <a:ea typeface="Arial"/>
                <a:cs typeface="Arial"/>
                <a:sym typeface="Arial"/>
              </a:rPr>
              <a:t>$500,000 billion/year</a:t>
            </a:r>
            <a:endParaRPr dirty="0"/>
          </a:p>
          <a:p>
            <a:pPr marL="285750" marR="0" lvl="0" indent="-171450" algn="l" rtl="0">
              <a:lnSpc>
                <a:spcPct val="100000"/>
              </a:lnSpc>
              <a:spcBef>
                <a:spcPts val="0"/>
              </a:spcBef>
              <a:spcAft>
                <a:spcPts val="0"/>
              </a:spcAft>
              <a:buClr>
                <a:srgbClr val="000000"/>
              </a:buClr>
              <a:buSzPts val="1800"/>
              <a:buFont typeface="Noto Sans Symbols"/>
              <a:buNone/>
            </a:pPr>
            <a:endParaRPr sz="1800" b="1" i="0" u="none" strike="noStrike" cap="none" dirty="0">
              <a:solidFill>
                <a:srgbClr val="1B1E29"/>
              </a:solidFill>
              <a:latin typeface="Arial"/>
              <a:ea typeface="Arial"/>
              <a:cs typeface="Arial"/>
              <a:sym typeface="Arial"/>
            </a:endParaRPr>
          </a:p>
        </p:txBody>
      </p:sp>
      <p:sp>
        <p:nvSpPr>
          <p:cNvPr id="215" name="Google Shape;215;p28"/>
          <p:cNvSpPr/>
          <p:nvPr/>
        </p:nvSpPr>
        <p:spPr>
          <a:xfrm>
            <a:off x="4770461" y="1431230"/>
            <a:ext cx="3876900" cy="790200"/>
          </a:xfrm>
          <a:custGeom>
            <a:avLst/>
            <a:gdLst/>
            <a:ahLst/>
            <a:cxnLst/>
            <a:rect l="l" t="t" r="r" b="b"/>
            <a:pathLst>
              <a:path w="120000" h="120000" extrusionOk="0">
                <a:moveTo>
                  <a:pt x="0" y="0"/>
                </a:moveTo>
                <a:lnTo>
                  <a:pt x="109848" y="0"/>
                </a:lnTo>
                <a:lnTo>
                  <a:pt x="120000" y="60000"/>
                </a:lnTo>
                <a:lnTo>
                  <a:pt x="109848" y="120000"/>
                </a:lnTo>
                <a:lnTo>
                  <a:pt x="0" y="120000"/>
                </a:lnTo>
                <a:lnTo>
                  <a:pt x="10152" y="60000"/>
                </a:lnTo>
                <a:close/>
              </a:path>
            </a:pathLst>
          </a:custGeom>
          <a:solidFill>
            <a:srgbClr val="007DBC"/>
          </a:solidFill>
          <a:ln w="38100" cap="flat" cmpd="sng">
            <a:solidFill>
              <a:srgbClr val="FFFFFF"/>
            </a:solidFill>
            <a:prstDash val="solid"/>
            <a:miter lim="8000"/>
            <a:headEnd type="none" w="sm" len="sm"/>
            <a:tailEnd type="none" w="sm" len="sm"/>
          </a:ln>
          <a:effectLst>
            <a:outerShdw dist="126996" dir="3600101" algn="tl">
              <a:srgbClr val="1B1E29">
                <a:alpha val="38820"/>
              </a:srgbClr>
            </a:outerShdw>
          </a:effectLst>
        </p:spPr>
        <p:txBody>
          <a:bodyPr spcFirstLastPara="1" wrap="square" lIns="91425" tIns="45700" rIns="91425" bIns="45700" anchor="ctr" anchorCtr="1">
            <a:noAutofit/>
          </a:bodyPr>
          <a:lstStyle/>
          <a:p>
            <a:pPr marL="45720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Full and Open </a:t>
            </a:r>
            <a:endParaRPr/>
          </a:p>
          <a:p>
            <a:pPr marL="45720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Competition</a:t>
            </a:r>
            <a:endParaRPr sz="1800" b="1" i="0" u="none" strike="noStrike" cap="none">
              <a:solidFill>
                <a:srgbClr val="FFFFFF"/>
              </a:solidFill>
              <a:latin typeface="Arial"/>
              <a:ea typeface="Arial"/>
              <a:cs typeface="Arial"/>
              <a:sym typeface="Arial"/>
            </a:endParaRPr>
          </a:p>
        </p:txBody>
      </p:sp>
      <p:sp>
        <p:nvSpPr>
          <p:cNvPr id="216" name="Google Shape;216;p28"/>
          <p:cNvSpPr/>
          <p:nvPr/>
        </p:nvSpPr>
        <p:spPr>
          <a:xfrm>
            <a:off x="4084926" y="1252757"/>
            <a:ext cx="1371600" cy="10287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007DBC"/>
          </a:solidFill>
          <a:ln w="38100" cap="flat" cmpd="sng">
            <a:solidFill>
              <a:srgbClr val="FFFFFF"/>
            </a:solidFill>
            <a:prstDash val="solid"/>
            <a:miter lim="8000"/>
            <a:headEnd type="none" w="sm" len="sm"/>
            <a:tailEnd type="none" w="sm" len="sm"/>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FFFF"/>
              </a:buClr>
              <a:buSzPts val="4800"/>
              <a:buFont typeface="Arial"/>
              <a:buNone/>
            </a:pPr>
            <a:r>
              <a:rPr lang="en-US" sz="4800" b="1" i="0" u="none" strike="noStrike" cap="none">
                <a:solidFill>
                  <a:srgbClr val="FFFFFF"/>
                </a:solidFill>
                <a:latin typeface="Arial"/>
                <a:ea typeface="Arial"/>
                <a:cs typeface="Arial"/>
                <a:sym typeface="Arial"/>
              </a:rPr>
              <a:t>01</a:t>
            </a:r>
            <a:endParaRPr sz="5400" b="1" i="0" u="none" strike="noStrike" cap="none">
              <a:solidFill>
                <a:srgbClr val="FFFFFF"/>
              </a:solidFill>
              <a:latin typeface="Arial"/>
              <a:ea typeface="Arial"/>
              <a:cs typeface="Arial"/>
              <a:sym typeface="Arial"/>
            </a:endParaRPr>
          </a:p>
        </p:txBody>
      </p:sp>
      <p:sp>
        <p:nvSpPr>
          <p:cNvPr id="217" name="Google Shape;217;p28"/>
          <p:cNvSpPr/>
          <p:nvPr/>
        </p:nvSpPr>
        <p:spPr>
          <a:xfrm>
            <a:off x="4770461" y="2691010"/>
            <a:ext cx="3876900" cy="790200"/>
          </a:xfrm>
          <a:custGeom>
            <a:avLst/>
            <a:gdLst/>
            <a:ahLst/>
            <a:cxnLst/>
            <a:rect l="l" t="t" r="r" b="b"/>
            <a:pathLst>
              <a:path w="120000" h="120000" extrusionOk="0">
                <a:moveTo>
                  <a:pt x="0" y="0"/>
                </a:moveTo>
                <a:lnTo>
                  <a:pt x="109848" y="0"/>
                </a:lnTo>
                <a:lnTo>
                  <a:pt x="120000" y="60000"/>
                </a:lnTo>
                <a:lnTo>
                  <a:pt x="109848" y="120000"/>
                </a:lnTo>
                <a:lnTo>
                  <a:pt x="0" y="120000"/>
                </a:lnTo>
                <a:lnTo>
                  <a:pt x="10152" y="60000"/>
                </a:lnTo>
                <a:close/>
              </a:path>
            </a:pathLst>
          </a:custGeom>
          <a:solidFill>
            <a:srgbClr val="CC0000"/>
          </a:solidFill>
          <a:ln w="38100" cap="flat" cmpd="sng">
            <a:solidFill>
              <a:srgbClr val="FFFFFF"/>
            </a:solidFill>
            <a:prstDash val="solid"/>
            <a:miter lim="8000"/>
            <a:headEnd type="none" w="sm" len="sm"/>
            <a:tailEnd type="none" w="sm" len="sm"/>
          </a:ln>
          <a:effectLst>
            <a:outerShdw dist="126996" dir="3600101" algn="tl">
              <a:srgbClr val="1B1E29">
                <a:alpha val="38820"/>
              </a:srgbClr>
            </a:outerShdw>
          </a:effectLst>
        </p:spPr>
        <p:txBody>
          <a:bodyPr spcFirstLastPara="1" wrap="square" lIns="91425" tIns="45700" rIns="91425" bIns="45700" anchor="ctr" anchorCtr="1">
            <a:noAutofit/>
          </a:bodyPr>
          <a:lstStyle/>
          <a:p>
            <a:pPr marL="45720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Small Business </a:t>
            </a:r>
            <a:endParaRPr/>
          </a:p>
          <a:p>
            <a:pPr marL="45720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Set-Asides</a:t>
            </a:r>
            <a:endParaRPr sz="1800" b="1" i="0" u="none" strike="noStrike" cap="none">
              <a:solidFill>
                <a:srgbClr val="FFFFFF"/>
              </a:solidFill>
              <a:latin typeface="Arial"/>
              <a:ea typeface="Arial"/>
              <a:cs typeface="Arial"/>
              <a:sym typeface="Arial"/>
            </a:endParaRPr>
          </a:p>
        </p:txBody>
      </p:sp>
      <p:sp>
        <p:nvSpPr>
          <p:cNvPr id="218" name="Google Shape;218;p28"/>
          <p:cNvSpPr/>
          <p:nvPr/>
        </p:nvSpPr>
        <p:spPr>
          <a:xfrm>
            <a:off x="4084926" y="2512538"/>
            <a:ext cx="1371600" cy="10287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CC0000"/>
          </a:solidFill>
          <a:ln w="38100" cap="flat" cmpd="sng">
            <a:solidFill>
              <a:srgbClr val="FFFFFF"/>
            </a:solidFill>
            <a:prstDash val="solid"/>
            <a:miter lim="8000"/>
            <a:headEnd type="none" w="sm" len="sm"/>
            <a:tailEnd type="none" w="sm" len="sm"/>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FFFF"/>
              </a:buClr>
              <a:buSzPts val="4800"/>
              <a:buFont typeface="Arial"/>
              <a:buNone/>
            </a:pPr>
            <a:r>
              <a:rPr lang="en-US" sz="4800" b="1" i="0" u="none" strike="noStrike" cap="none">
                <a:solidFill>
                  <a:srgbClr val="FFFFFF"/>
                </a:solidFill>
                <a:latin typeface="Arial"/>
                <a:ea typeface="Arial"/>
                <a:cs typeface="Arial"/>
                <a:sym typeface="Arial"/>
              </a:rPr>
              <a:t>02</a:t>
            </a:r>
            <a:endParaRPr/>
          </a:p>
        </p:txBody>
      </p:sp>
      <p:sp>
        <p:nvSpPr>
          <p:cNvPr id="219" name="Google Shape;219;p28"/>
          <p:cNvSpPr/>
          <p:nvPr/>
        </p:nvSpPr>
        <p:spPr>
          <a:xfrm>
            <a:off x="4770461" y="3950798"/>
            <a:ext cx="3876900" cy="790200"/>
          </a:xfrm>
          <a:custGeom>
            <a:avLst/>
            <a:gdLst/>
            <a:ahLst/>
            <a:cxnLst/>
            <a:rect l="l" t="t" r="r" b="b"/>
            <a:pathLst>
              <a:path w="120000" h="120000" extrusionOk="0">
                <a:moveTo>
                  <a:pt x="0" y="0"/>
                </a:moveTo>
                <a:lnTo>
                  <a:pt x="109848" y="0"/>
                </a:lnTo>
                <a:lnTo>
                  <a:pt x="120000" y="60000"/>
                </a:lnTo>
                <a:lnTo>
                  <a:pt x="109848" y="120000"/>
                </a:lnTo>
                <a:lnTo>
                  <a:pt x="0" y="120000"/>
                </a:lnTo>
                <a:lnTo>
                  <a:pt x="10152" y="60000"/>
                </a:lnTo>
                <a:close/>
              </a:path>
            </a:pathLst>
          </a:custGeom>
          <a:solidFill>
            <a:srgbClr val="002E6D"/>
          </a:solidFill>
          <a:ln w="38100" cap="flat" cmpd="sng">
            <a:solidFill>
              <a:srgbClr val="FFFFFF"/>
            </a:solidFill>
            <a:prstDash val="solid"/>
            <a:miter lim="8000"/>
            <a:headEnd type="none" w="sm" len="sm"/>
            <a:tailEnd type="none" w="sm" len="sm"/>
          </a:ln>
          <a:effectLst>
            <a:outerShdw dist="126996" dir="3600101" algn="tl">
              <a:srgbClr val="1B1E29">
                <a:alpha val="38820"/>
              </a:srgbClr>
            </a:outerShdw>
          </a:effectLst>
        </p:spPr>
        <p:txBody>
          <a:bodyPr spcFirstLastPara="1" wrap="square" lIns="91425" tIns="45700" rIns="91425" bIns="45700" anchor="ctr" anchorCtr="1">
            <a:noAutofit/>
          </a:bodyPr>
          <a:lstStyle/>
          <a:p>
            <a:pPr marL="45720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Sole Source</a:t>
            </a:r>
            <a:endParaRPr/>
          </a:p>
        </p:txBody>
      </p:sp>
      <p:sp>
        <p:nvSpPr>
          <p:cNvPr id="220" name="Google Shape;220;p28"/>
          <p:cNvSpPr/>
          <p:nvPr/>
        </p:nvSpPr>
        <p:spPr>
          <a:xfrm>
            <a:off x="4084926" y="3772325"/>
            <a:ext cx="1371600" cy="10287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002E6D"/>
          </a:solidFill>
          <a:ln w="38100" cap="flat" cmpd="sng">
            <a:solidFill>
              <a:srgbClr val="FFFFFF"/>
            </a:solidFill>
            <a:prstDash val="solid"/>
            <a:miter lim="8000"/>
            <a:headEnd type="none" w="sm" len="sm"/>
            <a:tailEnd type="none" w="sm" len="sm"/>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FFFF"/>
              </a:buClr>
              <a:buSzPts val="4800"/>
              <a:buFont typeface="Arial"/>
              <a:buNone/>
            </a:pPr>
            <a:r>
              <a:rPr lang="en-US" sz="4800" b="1" i="0" u="none" strike="noStrike" cap="none">
                <a:solidFill>
                  <a:srgbClr val="FFFFFF"/>
                </a:solidFill>
                <a:latin typeface="Arial"/>
                <a:ea typeface="Arial"/>
                <a:cs typeface="Arial"/>
                <a:sym typeface="Arial"/>
              </a:rPr>
              <a:t>03</a:t>
            </a:r>
            <a:endParaRPr sz="5400" b="1" i="0" u="none" strike="noStrike" cap="none">
              <a:solidFill>
                <a:srgbClr val="FFFFFF"/>
              </a:solidFill>
              <a:latin typeface="Arial"/>
              <a:ea typeface="Arial"/>
              <a:cs typeface="Arial"/>
              <a:sym typeface="Arial"/>
            </a:endParaRPr>
          </a:p>
        </p:txBody>
      </p:sp>
      <p:sp>
        <p:nvSpPr>
          <p:cNvPr id="221" name="Google Shape;221;p28"/>
          <p:cNvSpPr txBox="1"/>
          <p:nvPr/>
        </p:nvSpPr>
        <p:spPr>
          <a:xfrm>
            <a:off x="6841339" y="4730627"/>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B8B8D"/>
              </a:buClr>
              <a:buSzPts val="900"/>
              <a:buFont typeface="Arial"/>
              <a:buNone/>
            </a:pPr>
            <a:fld id="{00000000-1234-1234-1234-123412341234}" type="slidenum">
              <a:rPr lang="en-US" sz="900" b="0" i="0" u="none" strike="noStrike" cap="none">
                <a:solidFill>
                  <a:srgbClr val="8B8B8D"/>
                </a:solidFill>
                <a:latin typeface="Arial"/>
                <a:ea typeface="Arial"/>
                <a:cs typeface="Arial"/>
                <a:sym typeface="Arial"/>
              </a:rPr>
              <a:t>6</a:t>
            </a:fld>
            <a:endParaRPr sz="900" b="0" i="0" u="none" strike="noStrike" cap="none">
              <a:solidFill>
                <a:srgbClr val="8B8B8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animEffect transition="in" filter="fade">
                                      <p:cBhvr>
                                        <p:cTn id="9" dur="500"/>
                                        <p:tgtEl>
                                          <p:spTgt spid="209"/>
                                        </p:tgtEl>
                                      </p:cBhvr>
                                    </p:animEffect>
                                  </p:childTnLst>
                                </p:cTn>
                              </p:par>
                              <p:par>
                                <p:cTn id="10" presetID="10" presetClass="entr" presetSubtype="0" fill="hold" nodeType="with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500"/>
                                        <p:tgtEl>
                                          <p:spTgt spid="2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fade">
                                      <p:cBhvr>
                                        <p:cTn id="16" dur="500"/>
                                        <p:tgtEl>
                                          <p:spTgt spid="2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fade">
                                      <p:cBhvr>
                                        <p:cTn id="21" dur="500"/>
                                        <p:tgtEl>
                                          <p:spTgt spid="216"/>
                                        </p:tgtEl>
                                      </p:cBhvr>
                                    </p:animEffect>
                                  </p:childTnLst>
                                </p:cTn>
                              </p:par>
                              <p:par>
                                <p:cTn id="22" presetID="10" presetClass="entr" presetSubtype="0" fill="hold" nodeType="withEffect">
                                  <p:stCondLst>
                                    <p:cond delay="0"/>
                                  </p:stCondLst>
                                  <p:childTnLst>
                                    <p:set>
                                      <p:cBhvr>
                                        <p:cTn id="23" dur="1" fill="hold">
                                          <p:stCondLst>
                                            <p:cond delay="0"/>
                                          </p:stCondLst>
                                        </p:cTn>
                                        <p:tgtEl>
                                          <p:spTgt spid="215"/>
                                        </p:tgtEl>
                                        <p:attrNameLst>
                                          <p:attrName>style.visibility</p:attrName>
                                        </p:attrNameLst>
                                      </p:cBhvr>
                                      <p:to>
                                        <p:strVal val="visible"/>
                                      </p:to>
                                    </p:set>
                                    <p:animEffect transition="in" filter="fade">
                                      <p:cBhvr>
                                        <p:cTn id="24" dur="500"/>
                                        <p:tgtEl>
                                          <p:spTgt spid="215"/>
                                        </p:tgtEl>
                                      </p:cBhvr>
                                    </p:animEffect>
                                  </p:childTnLst>
                                </p:cTn>
                              </p:par>
                              <p:par>
                                <p:cTn id="25" presetID="10" presetClass="entr" presetSubtype="0" fill="hold" nodeType="withEffect">
                                  <p:stCondLst>
                                    <p:cond delay="0"/>
                                  </p:stCondLst>
                                  <p:childTnLst>
                                    <p:set>
                                      <p:cBhvr>
                                        <p:cTn id="26" dur="1" fill="hold">
                                          <p:stCondLst>
                                            <p:cond delay="0"/>
                                          </p:stCondLst>
                                        </p:cTn>
                                        <p:tgtEl>
                                          <p:spTgt spid="218"/>
                                        </p:tgtEl>
                                        <p:attrNameLst>
                                          <p:attrName>style.visibility</p:attrName>
                                        </p:attrNameLst>
                                      </p:cBhvr>
                                      <p:to>
                                        <p:strVal val="visible"/>
                                      </p:to>
                                    </p:set>
                                    <p:animEffect transition="in" filter="fade">
                                      <p:cBhvr>
                                        <p:cTn id="27" dur="500"/>
                                        <p:tgtEl>
                                          <p:spTgt spid="218"/>
                                        </p:tgtEl>
                                      </p:cBhvr>
                                    </p:animEffect>
                                  </p:childTnLst>
                                </p:cTn>
                              </p:par>
                              <p:par>
                                <p:cTn id="28" presetID="10" presetClass="entr" presetSubtype="0" fill="hold" nodeType="withEffect">
                                  <p:stCondLst>
                                    <p:cond delay="0"/>
                                  </p:stCondLst>
                                  <p:childTnLst>
                                    <p:set>
                                      <p:cBhvr>
                                        <p:cTn id="29" dur="1" fill="hold">
                                          <p:stCondLst>
                                            <p:cond delay="0"/>
                                          </p:stCondLst>
                                        </p:cTn>
                                        <p:tgtEl>
                                          <p:spTgt spid="217"/>
                                        </p:tgtEl>
                                        <p:attrNameLst>
                                          <p:attrName>style.visibility</p:attrName>
                                        </p:attrNameLst>
                                      </p:cBhvr>
                                      <p:to>
                                        <p:strVal val="visible"/>
                                      </p:to>
                                    </p:set>
                                    <p:animEffect transition="in" filter="fade">
                                      <p:cBhvr>
                                        <p:cTn id="30" dur="500"/>
                                        <p:tgtEl>
                                          <p:spTgt spid="217"/>
                                        </p:tgtEl>
                                      </p:cBhvr>
                                    </p:animEffect>
                                  </p:childTnLst>
                                </p:cTn>
                              </p:par>
                              <p:par>
                                <p:cTn id="31" presetID="10" presetClass="entr" presetSubtype="0" fill="hold" nodeType="withEffect">
                                  <p:stCondLst>
                                    <p:cond delay="0"/>
                                  </p:stCondLst>
                                  <p:childTnLst>
                                    <p:set>
                                      <p:cBhvr>
                                        <p:cTn id="32" dur="1" fill="hold">
                                          <p:stCondLst>
                                            <p:cond delay="0"/>
                                          </p:stCondLst>
                                        </p:cTn>
                                        <p:tgtEl>
                                          <p:spTgt spid="220"/>
                                        </p:tgtEl>
                                        <p:attrNameLst>
                                          <p:attrName>style.visibility</p:attrName>
                                        </p:attrNameLst>
                                      </p:cBhvr>
                                      <p:to>
                                        <p:strVal val="visible"/>
                                      </p:to>
                                    </p:set>
                                    <p:animEffect transition="in" filter="fade">
                                      <p:cBhvr>
                                        <p:cTn id="33" dur="500"/>
                                        <p:tgtEl>
                                          <p:spTgt spid="220"/>
                                        </p:tgtEl>
                                      </p:cBhvr>
                                    </p:animEffect>
                                  </p:childTnLst>
                                </p:cTn>
                              </p:par>
                              <p:par>
                                <p:cTn id="34" presetID="10" presetClass="entr" presetSubtype="0" fill="hold" nodeType="withEffect">
                                  <p:stCondLst>
                                    <p:cond delay="0"/>
                                  </p:stCondLst>
                                  <p:childTnLst>
                                    <p:set>
                                      <p:cBhvr>
                                        <p:cTn id="35" dur="1" fill="hold">
                                          <p:stCondLst>
                                            <p:cond delay="0"/>
                                          </p:stCondLst>
                                        </p:cTn>
                                        <p:tgtEl>
                                          <p:spTgt spid="219"/>
                                        </p:tgtEl>
                                        <p:attrNameLst>
                                          <p:attrName>style.visibility</p:attrName>
                                        </p:attrNameLst>
                                      </p:cBhvr>
                                      <p:to>
                                        <p:strVal val="visible"/>
                                      </p:to>
                                    </p:set>
                                    <p:animEffect transition="in" filter="fade">
                                      <p:cBhvr>
                                        <p:cTn id="36"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6"/>
        <p:cNvGrpSpPr/>
        <p:nvPr/>
      </p:nvGrpSpPr>
      <p:grpSpPr>
        <a:xfrm>
          <a:off x="0" y="0"/>
          <a:ext cx="0" cy="0"/>
          <a:chOff x="0" y="0"/>
          <a:chExt cx="0" cy="0"/>
        </a:xfrm>
      </p:grpSpPr>
      <p:sp>
        <p:nvSpPr>
          <p:cNvPr id="227" name="Google Shape;227;p29"/>
          <p:cNvSpPr txBox="1">
            <a:spLocks noGrp="1"/>
          </p:cNvSpPr>
          <p:nvPr>
            <p:ph type="ctrTitle"/>
          </p:nvPr>
        </p:nvSpPr>
        <p:spPr>
          <a:xfrm>
            <a:off x="1212743" y="1617656"/>
            <a:ext cx="6858000" cy="1790700"/>
          </a:xfrm>
          <a:prstGeom prst="rect">
            <a:avLst/>
          </a:prstGeom>
          <a:noFill/>
          <a:ln>
            <a:noFill/>
          </a:ln>
        </p:spPr>
        <p:txBody>
          <a:bodyPr spcFirstLastPara="1" wrap="square" lIns="91425" tIns="45700" rIns="91425" bIns="45700" anchor="ctr" anchorCtr="1">
            <a:normAutofit/>
          </a:bodyPr>
          <a:lstStyle/>
          <a:p>
            <a:pPr marL="0" lvl="0" indent="0" algn="ctr" rtl="0">
              <a:lnSpc>
                <a:spcPct val="70312"/>
              </a:lnSpc>
              <a:spcBef>
                <a:spcPts val="0"/>
              </a:spcBef>
              <a:spcAft>
                <a:spcPts val="0"/>
              </a:spcAft>
              <a:buClr>
                <a:schemeClr val="lt1"/>
              </a:buClr>
              <a:buSzPts val="4800"/>
              <a:buFont typeface="Arial"/>
              <a:buNone/>
            </a:pPr>
            <a:r>
              <a:rPr lang="en-US" sz="4800"/>
              <a:t>Assess Your Business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222839" y="158989"/>
            <a:ext cx="8690700" cy="359700"/>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2E6D"/>
              </a:buClr>
              <a:buSzPts val="2800"/>
              <a:buFont typeface="Arial"/>
              <a:buNone/>
            </a:pPr>
            <a:r>
              <a:rPr lang="en-US" sz="3200" b="1" i="0" u="none" strike="noStrike" cap="none">
                <a:solidFill>
                  <a:srgbClr val="0059A8"/>
                </a:solidFill>
                <a:latin typeface="Arial"/>
                <a:ea typeface="Arial"/>
                <a:cs typeface="Arial"/>
                <a:sym typeface="Arial"/>
              </a:rPr>
              <a:t>Are You a Small Business?</a:t>
            </a:r>
            <a:endParaRPr sz="3200">
              <a:solidFill>
                <a:srgbClr val="0059A8"/>
              </a:solidFill>
            </a:endParaRPr>
          </a:p>
        </p:txBody>
      </p:sp>
      <p:pic>
        <p:nvPicPr>
          <p:cNvPr id="234" name="Google Shape;234;p30" descr="Icon of a small business."/>
          <p:cNvPicPr preferRelativeResize="0"/>
          <p:nvPr/>
        </p:nvPicPr>
        <p:blipFill rotWithShape="1">
          <a:blip r:embed="rId3">
            <a:alphaModFix/>
          </a:blip>
          <a:srcRect/>
          <a:stretch/>
        </p:blipFill>
        <p:spPr>
          <a:xfrm>
            <a:off x="2623761" y="1476448"/>
            <a:ext cx="3896501" cy="3056300"/>
          </a:xfrm>
          <a:prstGeom prst="rect">
            <a:avLst/>
          </a:prstGeom>
          <a:noFill/>
          <a:ln>
            <a:noFill/>
          </a:ln>
        </p:spPr>
      </p:pic>
      <p:sp>
        <p:nvSpPr>
          <p:cNvPr id="235" name="Google Shape;235;p30"/>
          <p:cNvSpPr txBox="1"/>
          <p:nvPr/>
        </p:nvSpPr>
        <p:spPr>
          <a:xfrm>
            <a:off x="642667" y="622829"/>
            <a:ext cx="2390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E6D"/>
              </a:buClr>
              <a:buSzPts val="2000"/>
              <a:buFont typeface="Arial"/>
              <a:buNone/>
            </a:pPr>
            <a:r>
              <a:rPr lang="en-US" sz="2000" b="1" i="0" u="none" strike="noStrike" cap="none">
                <a:solidFill>
                  <a:srgbClr val="002E6D"/>
                </a:solidFill>
                <a:latin typeface="Arial"/>
                <a:ea typeface="Arial"/>
                <a:cs typeface="Arial"/>
                <a:sym typeface="Arial"/>
              </a:rPr>
              <a:t>Size Standards</a:t>
            </a:r>
            <a:endParaRPr/>
          </a:p>
          <a:p>
            <a:pPr marL="0" marR="0" lvl="0" indent="0" algn="l" rtl="0">
              <a:lnSpc>
                <a:spcPct val="100000"/>
              </a:lnSpc>
              <a:spcBef>
                <a:spcPts val="0"/>
              </a:spcBef>
              <a:spcAft>
                <a:spcPts val="0"/>
              </a:spcAft>
              <a:buClr>
                <a:srgbClr val="1B1E29"/>
              </a:buClr>
              <a:buSzPts val="2000"/>
              <a:buFont typeface="Arial"/>
              <a:buNone/>
            </a:pPr>
            <a:r>
              <a:rPr lang="en-US" sz="2000" b="0" i="0" u="none" strike="noStrike" cap="none">
                <a:solidFill>
                  <a:srgbClr val="1B1E29"/>
                </a:solidFill>
                <a:latin typeface="Arial"/>
                <a:ea typeface="Arial"/>
                <a:cs typeface="Arial"/>
                <a:sym typeface="Arial"/>
              </a:rPr>
              <a:t>Determined by NAICS industry codes</a:t>
            </a:r>
            <a:endParaRPr/>
          </a:p>
        </p:txBody>
      </p:sp>
      <p:sp>
        <p:nvSpPr>
          <p:cNvPr id="236" name="Google Shape;236;p30"/>
          <p:cNvSpPr txBox="1"/>
          <p:nvPr/>
        </p:nvSpPr>
        <p:spPr>
          <a:xfrm>
            <a:off x="642667" y="1946436"/>
            <a:ext cx="3056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E6D"/>
              </a:buClr>
              <a:buSzPts val="2000"/>
              <a:buFont typeface="Arial"/>
              <a:buNone/>
            </a:pPr>
            <a:r>
              <a:rPr lang="en-US" sz="2000" b="1" i="0" u="none" strike="noStrike" cap="none">
                <a:solidFill>
                  <a:srgbClr val="002E6D"/>
                </a:solidFill>
                <a:latin typeface="Arial"/>
                <a:ea typeface="Arial"/>
                <a:cs typeface="Arial"/>
                <a:sym typeface="Arial"/>
              </a:rPr>
              <a:t>Business Type</a:t>
            </a:r>
            <a:endParaRPr/>
          </a:p>
          <a:p>
            <a:pPr marL="0" marR="0" lvl="0" indent="0" algn="l" rtl="0">
              <a:lnSpc>
                <a:spcPct val="100000"/>
              </a:lnSpc>
              <a:spcBef>
                <a:spcPts val="0"/>
              </a:spcBef>
              <a:spcAft>
                <a:spcPts val="0"/>
              </a:spcAft>
              <a:buClr>
                <a:srgbClr val="1B1E29"/>
              </a:buClr>
              <a:buSzPts val="2000"/>
              <a:buFont typeface="Arial"/>
              <a:buNone/>
            </a:pPr>
            <a:r>
              <a:rPr lang="en-US" sz="2000" b="0" i="0" u="none" strike="noStrike" cap="none">
                <a:solidFill>
                  <a:srgbClr val="1B1E29"/>
                </a:solidFill>
                <a:latin typeface="Arial"/>
                <a:ea typeface="Arial"/>
                <a:cs typeface="Arial"/>
                <a:sym typeface="Arial"/>
              </a:rPr>
              <a:t>Sole proprietorship, partnership, corporation, or any other legal form </a:t>
            </a:r>
            <a:endParaRPr/>
          </a:p>
        </p:txBody>
      </p:sp>
      <p:sp>
        <p:nvSpPr>
          <p:cNvPr id="237" name="Google Shape;237;p30"/>
          <p:cNvSpPr txBox="1"/>
          <p:nvPr/>
        </p:nvSpPr>
        <p:spPr>
          <a:xfrm>
            <a:off x="642667" y="3310625"/>
            <a:ext cx="2325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E6D"/>
              </a:buClr>
              <a:buSzPts val="2000"/>
              <a:buFont typeface="Arial"/>
              <a:buNone/>
            </a:pPr>
            <a:r>
              <a:rPr lang="en-US" sz="2000" b="1" i="0" u="none" strike="noStrike" cap="none">
                <a:solidFill>
                  <a:srgbClr val="002E6D"/>
                </a:solidFill>
                <a:latin typeface="Arial"/>
                <a:ea typeface="Arial"/>
                <a:cs typeface="Arial"/>
                <a:sym typeface="Arial"/>
              </a:rPr>
              <a:t>Location</a:t>
            </a:r>
            <a:endParaRPr/>
          </a:p>
          <a:p>
            <a:pPr marL="0" marR="0" lvl="0" indent="0" algn="l" rtl="0">
              <a:lnSpc>
                <a:spcPct val="100000"/>
              </a:lnSpc>
              <a:spcBef>
                <a:spcPts val="0"/>
              </a:spcBef>
              <a:spcAft>
                <a:spcPts val="0"/>
              </a:spcAft>
              <a:buClr>
                <a:srgbClr val="1B1E29"/>
              </a:buClr>
              <a:buSzPts val="2000"/>
              <a:buFont typeface="Arial"/>
              <a:buNone/>
            </a:pPr>
            <a:r>
              <a:rPr lang="en-US" sz="2000" b="0" i="0" u="none" strike="noStrike" cap="none">
                <a:solidFill>
                  <a:srgbClr val="1B1E29"/>
                </a:solidFill>
                <a:latin typeface="Arial"/>
                <a:ea typeface="Arial"/>
                <a:cs typeface="Arial"/>
                <a:sym typeface="Arial"/>
              </a:rPr>
              <a:t>Operates primarily within the U.S. </a:t>
            </a:r>
            <a:endParaRPr sz="2400" b="0" i="0" u="none" strike="noStrike" cap="none">
              <a:solidFill>
                <a:srgbClr val="1B1E29"/>
              </a:solidFill>
              <a:latin typeface="Arial"/>
              <a:ea typeface="Arial"/>
              <a:cs typeface="Arial"/>
              <a:sym typeface="Arial"/>
            </a:endParaRPr>
          </a:p>
        </p:txBody>
      </p:sp>
      <p:sp>
        <p:nvSpPr>
          <p:cNvPr id="238" name="Google Shape;238;p30"/>
          <p:cNvSpPr txBox="1"/>
          <p:nvPr/>
        </p:nvSpPr>
        <p:spPr>
          <a:xfrm>
            <a:off x="6109972" y="622820"/>
            <a:ext cx="33147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00"/>
              </a:buClr>
              <a:buSzPts val="2000"/>
              <a:buFont typeface="Arial"/>
              <a:buNone/>
            </a:pPr>
            <a:r>
              <a:rPr lang="en-US" sz="2000" b="1" i="0" u="none" strike="noStrike" cap="none">
                <a:solidFill>
                  <a:srgbClr val="CC0000"/>
                </a:solidFill>
                <a:latin typeface="Arial"/>
                <a:ea typeface="Arial"/>
                <a:cs typeface="Arial"/>
                <a:sym typeface="Arial"/>
              </a:rPr>
              <a:t>Size Restrictions</a:t>
            </a:r>
            <a:endParaRPr/>
          </a:p>
          <a:p>
            <a:pPr marL="0" marR="0" lvl="0" indent="0" algn="l" rtl="0">
              <a:lnSpc>
                <a:spcPct val="100000"/>
              </a:lnSpc>
              <a:spcBef>
                <a:spcPts val="0"/>
              </a:spcBef>
              <a:spcAft>
                <a:spcPts val="0"/>
              </a:spcAft>
              <a:buClr>
                <a:srgbClr val="1B1E29"/>
              </a:buClr>
              <a:buSzPts val="2000"/>
              <a:buFont typeface="Arial"/>
              <a:buNone/>
            </a:pPr>
            <a:r>
              <a:rPr lang="en-US" sz="2000" b="0" i="0" u="none" strike="noStrike" cap="none">
                <a:solidFill>
                  <a:srgbClr val="1B1E29"/>
                </a:solidFill>
                <a:latin typeface="Arial"/>
                <a:ea typeface="Arial"/>
                <a:cs typeface="Arial"/>
                <a:sym typeface="Arial"/>
              </a:rPr>
              <a:t>Average number of employees or annual receipts</a:t>
            </a:r>
            <a:r>
              <a:rPr lang="en-US" sz="1800" b="0" i="0" u="none" strike="noStrike" cap="none">
                <a:solidFill>
                  <a:srgbClr val="1B1E29"/>
                </a:solidFill>
                <a:latin typeface="Arial"/>
                <a:ea typeface="Arial"/>
                <a:cs typeface="Arial"/>
                <a:sym typeface="Arial"/>
              </a:rPr>
              <a:t> </a:t>
            </a:r>
            <a:endParaRPr/>
          </a:p>
        </p:txBody>
      </p:sp>
      <p:sp>
        <p:nvSpPr>
          <p:cNvPr id="239" name="Google Shape;239;p30"/>
          <p:cNvSpPr txBox="1"/>
          <p:nvPr/>
        </p:nvSpPr>
        <p:spPr>
          <a:xfrm>
            <a:off x="6073521" y="1831661"/>
            <a:ext cx="28542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00"/>
              </a:buClr>
              <a:buSzPts val="2000"/>
              <a:buFont typeface="Arial"/>
              <a:buNone/>
            </a:pPr>
            <a:r>
              <a:rPr lang="en-US" sz="2000" b="1" i="0" u="none" strike="noStrike" cap="none">
                <a:solidFill>
                  <a:srgbClr val="CC0000"/>
                </a:solidFill>
                <a:latin typeface="Arial"/>
                <a:ea typeface="Arial"/>
                <a:cs typeface="Arial"/>
                <a:sym typeface="Arial"/>
              </a:rPr>
              <a:t>Non-Qualified Business</a:t>
            </a:r>
            <a:endParaRPr/>
          </a:p>
          <a:p>
            <a:pPr marL="0" marR="0" lvl="0" indent="0" algn="l" rtl="0">
              <a:lnSpc>
                <a:spcPct val="100000"/>
              </a:lnSpc>
              <a:spcBef>
                <a:spcPts val="0"/>
              </a:spcBef>
              <a:spcAft>
                <a:spcPts val="0"/>
              </a:spcAft>
              <a:buClr>
                <a:srgbClr val="1B1E29"/>
              </a:buClr>
              <a:buSzPts val="2000"/>
              <a:buFont typeface="Arial"/>
              <a:buNone/>
            </a:pPr>
            <a:r>
              <a:rPr lang="en-US" sz="2000" b="0" i="0" u="none" strike="noStrike" cap="none">
                <a:solidFill>
                  <a:srgbClr val="1B1E29"/>
                </a:solidFill>
                <a:latin typeface="Arial"/>
                <a:ea typeface="Arial"/>
                <a:cs typeface="Arial"/>
                <a:sym typeface="Arial"/>
              </a:rPr>
              <a:t>Primary operations outside the U.S. </a:t>
            </a:r>
            <a:endParaRPr/>
          </a:p>
        </p:txBody>
      </p:sp>
      <p:sp>
        <p:nvSpPr>
          <p:cNvPr id="240" name="Google Shape;240;p30"/>
          <p:cNvSpPr txBox="1"/>
          <p:nvPr/>
        </p:nvSpPr>
        <p:spPr>
          <a:xfrm>
            <a:off x="6109971" y="3155250"/>
            <a:ext cx="27813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00"/>
              </a:buClr>
              <a:buSzPts val="2000"/>
              <a:buFont typeface="Arial"/>
              <a:buNone/>
            </a:pPr>
            <a:r>
              <a:rPr lang="en-US" sz="2000" b="1" i="0" u="none" strike="noStrike" cap="none">
                <a:solidFill>
                  <a:srgbClr val="CC0000"/>
                </a:solidFill>
                <a:latin typeface="Arial"/>
                <a:ea typeface="Arial"/>
                <a:cs typeface="Arial"/>
                <a:sym typeface="Arial"/>
              </a:rPr>
              <a:t>Other</a:t>
            </a:r>
            <a:endParaRPr/>
          </a:p>
          <a:p>
            <a:pPr marL="0" marR="0" lvl="0" indent="0" algn="l" rtl="0">
              <a:lnSpc>
                <a:spcPct val="100000"/>
              </a:lnSpc>
              <a:spcBef>
                <a:spcPts val="0"/>
              </a:spcBef>
              <a:spcAft>
                <a:spcPts val="0"/>
              </a:spcAft>
              <a:buClr>
                <a:srgbClr val="1B1E29"/>
              </a:buClr>
              <a:buSzPts val="2000"/>
              <a:buFont typeface="Arial"/>
              <a:buNone/>
            </a:pPr>
            <a:r>
              <a:rPr lang="en-US" sz="2000" b="0" i="0" u="none" strike="noStrike" cap="none">
                <a:solidFill>
                  <a:srgbClr val="1B1E29"/>
                </a:solidFill>
                <a:latin typeface="Arial"/>
                <a:ea typeface="Arial"/>
                <a:cs typeface="Arial"/>
                <a:sym typeface="Arial"/>
              </a:rPr>
              <a:t>Non-profit businesses are not considered</a:t>
            </a:r>
            <a:endParaRPr sz="2000" b="1" i="0" u="none" strike="noStrike" cap="none">
              <a:solidFill>
                <a:srgbClr val="1B1E29"/>
              </a:solidFill>
              <a:latin typeface="Arial"/>
              <a:ea typeface="Arial"/>
              <a:cs typeface="Arial"/>
              <a:sym typeface="Arial"/>
            </a:endParaRPr>
          </a:p>
        </p:txBody>
      </p:sp>
      <p:sp>
        <p:nvSpPr>
          <p:cNvPr id="241" name="Google Shape;241;p30"/>
          <p:cNvSpPr txBox="1"/>
          <p:nvPr/>
        </p:nvSpPr>
        <p:spPr>
          <a:xfrm>
            <a:off x="6796506" y="4703360"/>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B8B8D"/>
              </a:buClr>
              <a:buSzPts val="900"/>
              <a:buFont typeface="Arial"/>
              <a:buNone/>
            </a:pPr>
            <a:fld id="{00000000-1234-1234-1234-123412341234}" type="slidenum">
              <a:rPr lang="en-US" sz="900" b="0" i="0" u="none" strike="noStrike" cap="none">
                <a:solidFill>
                  <a:srgbClr val="8B8B8D"/>
                </a:solidFill>
                <a:latin typeface="Arial"/>
                <a:ea typeface="Arial"/>
                <a:cs typeface="Arial"/>
                <a:sym typeface="Arial"/>
              </a:rPr>
              <a:t>8</a:t>
            </a:fld>
            <a:endParaRPr sz="900" b="0" i="0" u="none" strike="noStrike" cap="none">
              <a:solidFill>
                <a:srgbClr val="8B8B8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par>
                                <p:cTn id="8" presetID="10" presetClass="entr" presetSubtype="0"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500"/>
                                        <p:tgtEl>
                                          <p:spTgt spid="236"/>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500"/>
                                        <p:tgtEl>
                                          <p:spTgt spid="2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par>
                                <p:cTn id="19" presetID="10" presetClass="entr" presetSubtype="0" fill="hold" nodeType="with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fade">
                                      <p:cBhvr>
                                        <p:cTn id="21" dur="500"/>
                                        <p:tgtEl>
                                          <p:spTgt spid="239"/>
                                        </p:tgtEl>
                                      </p:cBhvr>
                                    </p:animEffect>
                                  </p:childTnLst>
                                </p:cTn>
                              </p:par>
                              <p:par>
                                <p:cTn id="22" presetID="10" presetClass="entr" presetSubtype="0" fill="hold" nodeType="with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222839" y="158989"/>
            <a:ext cx="8690700" cy="359700"/>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2E6D"/>
              </a:buClr>
              <a:buSzPts val="2800"/>
              <a:buFont typeface="Arial"/>
              <a:buNone/>
            </a:pPr>
            <a:r>
              <a:rPr lang="en-US" sz="2900" b="1" i="0" u="none" strike="noStrike" cap="none">
                <a:solidFill>
                  <a:srgbClr val="0059A8"/>
                </a:solidFill>
                <a:latin typeface="Arial"/>
                <a:ea typeface="Arial"/>
                <a:cs typeface="Arial"/>
                <a:sym typeface="Arial"/>
              </a:rPr>
              <a:t>Do You Know Your NAICS Codes </a:t>
            </a:r>
            <a:br>
              <a:rPr lang="en-US" sz="2900" b="1" i="0" u="none" strike="noStrike" cap="none">
                <a:solidFill>
                  <a:srgbClr val="0059A8"/>
                </a:solidFill>
                <a:latin typeface="Arial"/>
                <a:ea typeface="Arial"/>
                <a:cs typeface="Arial"/>
                <a:sym typeface="Arial"/>
              </a:rPr>
            </a:br>
            <a:r>
              <a:rPr lang="en-US" sz="2900" b="1" i="0" u="none" strike="noStrike" cap="none">
                <a:solidFill>
                  <a:srgbClr val="0059A8"/>
                </a:solidFill>
                <a:latin typeface="Arial"/>
                <a:ea typeface="Arial"/>
                <a:cs typeface="Arial"/>
                <a:sym typeface="Arial"/>
              </a:rPr>
              <a:t>and Size Standards for Your Industry?</a:t>
            </a:r>
            <a:endParaRPr sz="1500" b="1">
              <a:solidFill>
                <a:srgbClr val="0059A8"/>
              </a:solidFill>
            </a:endParaRPr>
          </a:p>
        </p:txBody>
      </p:sp>
      <p:sp>
        <p:nvSpPr>
          <p:cNvPr id="248" name="Google Shape;248;p31" descr="NAICS codes define establishments and are used for administrative, contracting, and tax purposes  &#10;"/>
          <p:cNvSpPr/>
          <p:nvPr/>
        </p:nvSpPr>
        <p:spPr>
          <a:xfrm>
            <a:off x="549764" y="939560"/>
            <a:ext cx="2609700" cy="3718200"/>
          </a:xfrm>
          <a:prstGeom prst="rect">
            <a:avLst/>
          </a:prstGeom>
          <a:solidFill>
            <a:srgbClr val="007DBC"/>
          </a:solidFill>
          <a:ln>
            <a:noFill/>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9" name="Google Shape;249;p31" descr="Icon of a business woman considering checklists."/>
          <p:cNvPicPr preferRelativeResize="0"/>
          <p:nvPr/>
        </p:nvPicPr>
        <p:blipFill rotWithShape="1">
          <a:blip r:embed="rId3">
            <a:alphaModFix/>
          </a:blip>
          <a:srcRect/>
          <a:stretch/>
        </p:blipFill>
        <p:spPr>
          <a:xfrm>
            <a:off x="694974" y="1000781"/>
            <a:ext cx="1508750" cy="1206995"/>
          </a:xfrm>
          <a:prstGeom prst="rect">
            <a:avLst/>
          </a:prstGeom>
          <a:noFill/>
          <a:ln>
            <a:noFill/>
          </a:ln>
        </p:spPr>
      </p:pic>
      <p:sp>
        <p:nvSpPr>
          <p:cNvPr id="250" name="Google Shape;250;p31"/>
          <p:cNvSpPr txBox="1"/>
          <p:nvPr/>
        </p:nvSpPr>
        <p:spPr>
          <a:xfrm>
            <a:off x="645990" y="2327722"/>
            <a:ext cx="24264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1800" b="1" i="0" u="none" strike="noStrike" cap="none" dirty="0">
                <a:solidFill>
                  <a:srgbClr val="FFFFFF"/>
                </a:solidFill>
                <a:latin typeface="Arial"/>
                <a:ea typeface="Arial"/>
                <a:cs typeface="Arial"/>
                <a:sym typeface="Arial"/>
              </a:rPr>
              <a:t>NAICS codes define establishments and are used for administrative, contracting, and tax purposes  </a:t>
            </a:r>
            <a:endParaRPr sz="1200" dirty="0"/>
          </a:p>
        </p:txBody>
      </p:sp>
      <p:sp>
        <p:nvSpPr>
          <p:cNvPr id="251" name="Google Shape;251;p31" descr="SBA size standards using NAICS as their basis apply to all Federal government programs, including procurement &#10;"/>
          <p:cNvSpPr/>
          <p:nvPr/>
        </p:nvSpPr>
        <p:spPr>
          <a:xfrm>
            <a:off x="3305949" y="946733"/>
            <a:ext cx="2606100" cy="3718200"/>
          </a:xfrm>
          <a:prstGeom prst="rect">
            <a:avLst/>
          </a:prstGeom>
          <a:solidFill>
            <a:srgbClr val="002E6D"/>
          </a:solidFill>
          <a:ln>
            <a:noFill/>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2" name="Google Shape;252;p31" descr="Icon of statistics."/>
          <p:cNvPicPr preferRelativeResize="0"/>
          <p:nvPr/>
        </p:nvPicPr>
        <p:blipFill rotWithShape="1">
          <a:blip r:embed="rId4">
            <a:alphaModFix/>
          </a:blip>
          <a:srcRect/>
          <a:stretch/>
        </p:blipFill>
        <p:spPr>
          <a:xfrm>
            <a:off x="3852438" y="881262"/>
            <a:ext cx="1508750" cy="1508750"/>
          </a:xfrm>
          <a:prstGeom prst="rect">
            <a:avLst/>
          </a:prstGeom>
          <a:noFill/>
          <a:ln>
            <a:noFill/>
          </a:ln>
        </p:spPr>
      </p:pic>
      <p:sp>
        <p:nvSpPr>
          <p:cNvPr id="253" name="Google Shape;253;p31"/>
          <p:cNvSpPr txBox="1"/>
          <p:nvPr/>
        </p:nvSpPr>
        <p:spPr>
          <a:xfrm>
            <a:off x="3395257" y="2207786"/>
            <a:ext cx="24231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1800" b="1" i="0" u="none" strike="noStrike" cap="none" dirty="0">
                <a:solidFill>
                  <a:srgbClr val="FFFFFF"/>
                </a:solidFill>
                <a:latin typeface="Arial"/>
                <a:ea typeface="Arial"/>
                <a:cs typeface="Arial"/>
                <a:sym typeface="Arial"/>
              </a:rPr>
              <a:t>SBA size standards using NAICS as their basis apply to all Federal government programs, including procurement </a:t>
            </a:r>
            <a:endParaRPr sz="1200" dirty="0"/>
          </a:p>
        </p:txBody>
      </p:sp>
      <p:sp>
        <p:nvSpPr>
          <p:cNvPr id="254" name="Google Shape;254;p31" descr="Visit the United States Census Bureau NAICS website to identify your NAICS code(s) &#10;"/>
          <p:cNvSpPr/>
          <p:nvPr/>
        </p:nvSpPr>
        <p:spPr>
          <a:xfrm>
            <a:off x="6054150" y="939560"/>
            <a:ext cx="2606100" cy="3718200"/>
          </a:xfrm>
          <a:prstGeom prst="rect">
            <a:avLst/>
          </a:prstGeom>
          <a:solidFill>
            <a:srgbClr val="007DBC"/>
          </a:solidFill>
          <a:ln>
            <a:noFill/>
          </a:ln>
          <a:effectLst>
            <a:outerShdw dist="12701" dir="5400000" algn="tl">
              <a:srgbClr val="000000"/>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5" name="Google Shape;255;p31" descr="Icon of a computer monitor."/>
          <p:cNvPicPr preferRelativeResize="0"/>
          <p:nvPr/>
        </p:nvPicPr>
        <p:blipFill rotWithShape="1">
          <a:blip r:embed="rId5">
            <a:alphaModFix/>
          </a:blip>
          <a:srcRect/>
          <a:stretch/>
        </p:blipFill>
        <p:spPr>
          <a:xfrm>
            <a:off x="6397050" y="946732"/>
            <a:ext cx="1508760" cy="1508760"/>
          </a:xfrm>
          <a:prstGeom prst="rect">
            <a:avLst/>
          </a:prstGeom>
          <a:noFill/>
          <a:ln>
            <a:noFill/>
          </a:ln>
        </p:spPr>
      </p:pic>
      <p:sp>
        <p:nvSpPr>
          <p:cNvPr id="256" name="Google Shape;256;p31"/>
          <p:cNvSpPr txBox="1"/>
          <p:nvPr/>
        </p:nvSpPr>
        <p:spPr>
          <a:xfrm>
            <a:off x="6145590" y="2481622"/>
            <a:ext cx="24231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1800" b="1" i="0" u="none" strike="noStrike" cap="none" dirty="0">
                <a:solidFill>
                  <a:srgbClr val="FFFFFF"/>
                </a:solidFill>
                <a:latin typeface="Arial"/>
                <a:ea typeface="Arial"/>
                <a:cs typeface="Arial"/>
                <a:sym typeface="Arial"/>
              </a:rPr>
              <a:t>Visit the United States Census Bureau NAICS </a:t>
            </a:r>
            <a:r>
              <a:rPr lang="en-US" sz="1800" b="1" i="0" u="sng" strike="noStrike" cap="none" dirty="0">
                <a:solidFill>
                  <a:schemeClr val="hlink"/>
                </a:solidFill>
                <a:latin typeface="Arial"/>
                <a:ea typeface="Arial"/>
                <a:cs typeface="Arial"/>
                <a:sym typeface="Arial"/>
                <a:hlinkClick r:id="rId6"/>
              </a:rPr>
              <a:t>website</a:t>
            </a:r>
            <a:r>
              <a:rPr lang="en-US" sz="1800" b="1" i="0" u="none" strike="noStrike" cap="none" dirty="0">
                <a:solidFill>
                  <a:srgbClr val="FFFFFF"/>
                </a:solidFill>
                <a:latin typeface="Arial"/>
                <a:ea typeface="Arial"/>
                <a:cs typeface="Arial"/>
                <a:sym typeface="Arial"/>
              </a:rPr>
              <a:t> to identify your NAICS code(s) </a:t>
            </a:r>
            <a:endParaRPr sz="1200" dirty="0"/>
          </a:p>
        </p:txBody>
      </p:sp>
      <p:sp>
        <p:nvSpPr>
          <p:cNvPr id="257" name="Google Shape;257;p31"/>
          <p:cNvSpPr txBox="1"/>
          <p:nvPr/>
        </p:nvSpPr>
        <p:spPr>
          <a:xfrm>
            <a:off x="6854260" y="4753890"/>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B8B8D"/>
              </a:buClr>
              <a:buSzPts val="900"/>
              <a:buFont typeface="Arial"/>
              <a:buNone/>
            </a:pPr>
            <a:fld id="{00000000-1234-1234-1234-123412341234}" type="slidenum">
              <a:rPr lang="en-US" sz="900" b="0" i="0" u="none" strike="noStrike" cap="none">
                <a:solidFill>
                  <a:srgbClr val="8B8B8D"/>
                </a:solidFill>
                <a:latin typeface="Arial"/>
                <a:ea typeface="Arial"/>
                <a:cs typeface="Arial"/>
                <a:sym typeface="Arial"/>
              </a:rPr>
              <a:t>9</a:t>
            </a:fld>
            <a:endParaRPr sz="900" b="0" i="0" u="none" strike="noStrike" cap="none">
              <a:solidFill>
                <a:srgbClr val="8B8B8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2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20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56"/>
                                        </p:tgtEl>
                                        <p:attrNameLst>
                                          <p:attrName>style.visibility</p:attrName>
                                        </p:attrNameLst>
                                      </p:cBhvr>
                                      <p:to>
                                        <p:strVal val="visible"/>
                                      </p:to>
                                    </p:set>
                                    <p:animEffect transition="in" filter="fade">
                                      <p:cBhvr>
                                        <p:cTn id="13" dur="2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2674</Words>
  <Application>Microsoft Office PowerPoint</Application>
  <PresentationFormat>On-screen Show (16:9)</PresentationFormat>
  <Paragraphs>313</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Noto Sans Symbols</vt:lpstr>
      <vt:lpstr>Open Sans</vt:lpstr>
      <vt:lpstr>Calibri</vt:lpstr>
      <vt:lpstr>Arial</vt:lpstr>
      <vt:lpstr>Roboto</vt:lpstr>
      <vt:lpstr>Blank Presentation</vt:lpstr>
      <vt:lpstr>Small Business Works 2024  GSA OSDBU A.C.T.S on Maximizing Small Business Opportunities</vt:lpstr>
      <vt:lpstr>Guide to Federal Contracting</vt:lpstr>
      <vt:lpstr>Contracting with the Federal Government</vt:lpstr>
      <vt:lpstr>What’s in it for a small business?</vt:lpstr>
      <vt:lpstr>The Federal Procurement Scorecard:  Small Business Goals  </vt:lpstr>
      <vt:lpstr>Government-Wide Contracting Goals</vt:lpstr>
      <vt:lpstr>Assess Your Business</vt:lpstr>
      <vt:lpstr>Are You a Small Business?</vt:lpstr>
      <vt:lpstr>Do You Know Your NAICS Codes  and Size Standards for Your Industry?</vt:lpstr>
      <vt:lpstr>Is Your Business Ready?</vt:lpstr>
      <vt:lpstr>Certification Programs</vt:lpstr>
      <vt:lpstr>HUBZone Program Overview</vt:lpstr>
      <vt:lpstr>HUBZone Program Mission</vt:lpstr>
      <vt:lpstr>Benefits of HUBZone Certification</vt:lpstr>
      <vt:lpstr>HUBZone Designations</vt:lpstr>
      <vt:lpstr>Snapshot of HUBZone Firms</vt:lpstr>
      <vt:lpstr>HUBZone Continuing Eligibility</vt:lpstr>
      <vt:lpstr>Women-Owned Federal Contract Program</vt:lpstr>
      <vt:lpstr>WOSB Federal Contract Program</vt:lpstr>
      <vt:lpstr>Unique Aspects of the WOSB  Federal Contract Program</vt:lpstr>
      <vt:lpstr>Is the WOSB/EDWOSB Certification  Appropriate for You?</vt:lpstr>
      <vt:lpstr>Economically Disadvantaged  Requirements to Qualify</vt:lpstr>
      <vt:lpstr>WOSBs and EDWOSBs</vt:lpstr>
      <vt:lpstr>Changes to Remember</vt:lpstr>
      <vt:lpstr>8(a) Business Development Program </vt:lpstr>
      <vt:lpstr>8(a) Business Development Program</vt:lpstr>
      <vt:lpstr>Program Purpose</vt:lpstr>
      <vt:lpstr>Program Overview</vt:lpstr>
      <vt:lpstr>Know the Rules for 8(a) Certification</vt:lpstr>
      <vt:lpstr>Economically Disadvantaged  Requirements to Qualify</vt:lpstr>
      <vt:lpstr>Socially Disadvantaged Criteria</vt:lpstr>
      <vt:lpstr>Business Development Assistance Available to  Program Participants</vt:lpstr>
      <vt:lpstr>Veteran Small Business Certification Program </vt:lpstr>
      <vt:lpstr>Veteran Small Business Certification Program</vt:lpstr>
      <vt:lpstr>Policy Highlights – Key Changes</vt:lpstr>
      <vt:lpstr>Policy Highlights – Key Changes (cont.)</vt:lpstr>
      <vt:lpstr>Eligibility</vt:lpstr>
      <vt:lpstr>Transfer of VA Verified Businesses to SBA</vt:lpstr>
      <vt:lpstr>How Does a Business Prepare for Application?</vt:lpstr>
      <vt:lpstr> SBA Certification Process Flow </vt:lpstr>
      <vt:lpstr>Helpful Resources for Small Businesses </vt:lpstr>
      <vt:lpstr>Questions?</vt:lpstr>
      <vt:lpstr>SBA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3</cp:revision>
  <dcterms:modified xsi:type="dcterms:W3CDTF">2024-05-08T11:31:46Z</dcterms:modified>
</cp:coreProperties>
</file>