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33"/>
  </p:notesMasterIdLst>
  <p:sldIdLst>
    <p:sldId id="257" r:id="rId5"/>
    <p:sldId id="259" r:id="rId6"/>
    <p:sldId id="280" r:id="rId7"/>
    <p:sldId id="279" r:id="rId8"/>
    <p:sldId id="258" r:id="rId9"/>
    <p:sldId id="278" r:id="rId10"/>
    <p:sldId id="277" r:id="rId11"/>
    <p:sldId id="284" r:id="rId12"/>
    <p:sldId id="435" r:id="rId13"/>
    <p:sldId id="285" r:id="rId14"/>
    <p:sldId id="434" r:id="rId15"/>
    <p:sldId id="267" r:id="rId16"/>
    <p:sldId id="286" r:id="rId17"/>
    <p:sldId id="263" r:id="rId18"/>
    <p:sldId id="436" r:id="rId19"/>
    <p:sldId id="287" r:id="rId20"/>
    <p:sldId id="437" r:id="rId21"/>
    <p:sldId id="264" r:id="rId22"/>
    <p:sldId id="272" r:id="rId23"/>
    <p:sldId id="281" r:id="rId24"/>
    <p:sldId id="290" r:id="rId25"/>
    <p:sldId id="296" r:id="rId26"/>
    <p:sldId id="433" r:id="rId27"/>
    <p:sldId id="283" r:id="rId28"/>
    <p:sldId id="293" r:id="rId29"/>
    <p:sldId id="294" r:id="rId30"/>
    <p:sldId id="292"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2" autoAdjust="0"/>
    <p:restoredTop sz="95652" autoAdjust="0"/>
  </p:normalViewPr>
  <p:slideViewPr>
    <p:cSldViewPr snapToGrid="0">
      <p:cViewPr varScale="1">
        <p:scale>
          <a:sx n="109" d="100"/>
          <a:sy n="109" d="100"/>
        </p:scale>
        <p:origin x="390" y="102"/>
      </p:cViewPr>
      <p:guideLst/>
    </p:cSldViewPr>
  </p:slideViewPr>
  <p:outlineViewPr>
    <p:cViewPr>
      <p:scale>
        <a:sx n="33" d="100"/>
        <a:sy n="33" d="100"/>
      </p:scale>
      <p:origin x="0" y="-109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D4C03-BA16-44F6-9C22-35D3D5BD416E}"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64DD0-0DF9-4BEE-8BCB-83335BA25F1F}" type="slidenum">
              <a:rPr lang="en-US" smtClean="0"/>
              <a:t>‹#›</a:t>
            </a:fld>
            <a:endParaRPr lang="en-US"/>
          </a:p>
        </p:txBody>
      </p:sp>
    </p:spTree>
    <p:extLst>
      <p:ext uri="{BB962C8B-B14F-4D97-AF65-F5344CB8AC3E}">
        <p14:creationId xmlns:p14="http://schemas.microsoft.com/office/powerpoint/2010/main" val="266388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notes"/>
          <p:cNvSpPr txBox="1">
            <a:spLocks noGrp="1"/>
          </p:cNvSpPr>
          <p:nvPr>
            <p:ph type="body" idx="1"/>
          </p:nvPr>
        </p:nvSpPr>
        <p:spPr>
          <a:xfrm>
            <a:off x="701041" y="4415790"/>
            <a:ext cx="5608319" cy="418338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45" name="Google Shape;245;p1: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400" marR="0" lvl="0" indent="0" algn="l" defTabSz="914400" rtl="0" eaLnBrk="1" fontAlgn="auto" latinLnBrk="0" hangingPunct="1">
              <a:lnSpc>
                <a:spcPct val="100000"/>
              </a:lnSpc>
              <a:spcBef>
                <a:spcPts val="640"/>
              </a:spcBef>
              <a:spcAft>
                <a:spcPts val="0"/>
              </a:spcAft>
              <a:buClr>
                <a:srgbClr val="000000"/>
              </a:buClr>
              <a:buSzPts val="3200"/>
              <a:buFont typeface="Arial"/>
              <a:buNone/>
              <a:tabLst/>
              <a:defRPr/>
            </a:pPr>
            <a:endParaRPr lang="en-US" dirty="0"/>
          </a:p>
        </p:txBody>
      </p:sp>
    </p:spTree>
    <p:extLst>
      <p:ext uri="{BB962C8B-B14F-4D97-AF65-F5344CB8AC3E}">
        <p14:creationId xmlns:p14="http://schemas.microsoft.com/office/powerpoint/2010/main" val="181161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247" name="Google Shape;247;p11: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56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2: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12: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91487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9: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38" name="Google Shape;338;p9: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64" name="Google Shape;364;p11: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16</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txBox="1">
            <a:spLocks noGrp="1"/>
          </p:cNvSpPr>
          <p:nvPr>
            <p:ph type="body" idx="1"/>
          </p:nvPr>
        </p:nvSpPr>
        <p:spPr>
          <a:xfrm>
            <a:off x="701042"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en-US" dirty="0">
              <a:latin typeface="Arial"/>
              <a:ea typeface="Arial"/>
              <a:cs typeface="Arial"/>
              <a:sym typeface="Arial"/>
            </a:endParaRPr>
          </a:p>
        </p:txBody>
      </p:sp>
      <p:sp>
        <p:nvSpPr>
          <p:cNvPr id="411" name="Google Shape;411;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701042"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dirty="0">
                <a:latin typeface="Arial"/>
                <a:ea typeface="Arial"/>
                <a:cs typeface="Arial"/>
                <a:sym typeface="Arial"/>
              </a:rPr>
            </a:br>
            <a:r>
              <a:rPr lang="en-US" dirty="0">
                <a:latin typeface="Arial"/>
                <a:ea typeface="Arial"/>
                <a:cs typeface="Arial"/>
                <a:sym typeface="Arial"/>
              </a:rPr>
              <a:t> </a:t>
            </a:r>
            <a:endParaRPr dirty="0"/>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230" name="Google Shape;23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701042"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en-US" dirty="0">
              <a:latin typeface="Arial"/>
              <a:ea typeface="Arial"/>
              <a:cs typeface="Arial"/>
              <a:sym typeface="Arial"/>
            </a:endParaRPr>
          </a:p>
        </p:txBody>
      </p:sp>
      <p:sp>
        <p:nvSpPr>
          <p:cNvPr id="300" name="Google Shape;30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bbcebe5c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2bbcebe5c5_3_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None/>
            </a:pPr>
            <a:endParaRPr sz="1200" dirty="0">
              <a:solidFill>
                <a:schemeClr val="dk1"/>
              </a:solidFill>
              <a:latin typeface="Calibri"/>
              <a:ea typeface="Calibri"/>
              <a:cs typeface="Calibri"/>
              <a:sym typeface="Calibri"/>
            </a:endParaRPr>
          </a:p>
        </p:txBody>
      </p:sp>
      <p:sp>
        <p:nvSpPr>
          <p:cNvPr id="104" name="Google Shape;104;g22bbcebe5c5_3_0: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25" rIns="91300" bIns="45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8c3107218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8c3107218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endParaRPr lang="en-US" sz="1200" dirty="0"/>
          </a:p>
        </p:txBody>
      </p:sp>
    </p:spTree>
    <p:extLst>
      <p:ext uri="{BB962C8B-B14F-4D97-AF65-F5344CB8AC3E}">
        <p14:creationId xmlns:p14="http://schemas.microsoft.com/office/powerpoint/2010/main" val="2969923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8c3107218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28c3107218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0: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171706" lvl="0" indent="-82806" algn="l" rtl="0">
              <a:lnSpc>
                <a:spcPct val="100000"/>
              </a:lnSpc>
              <a:spcBef>
                <a:spcPts val="0"/>
              </a:spcBef>
              <a:spcAft>
                <a:spcPts val="0"/>
              </a:spcAft>
              <a:buClr>
                <a:srgbClr val="000000"/>
              </a:buClr>
              <a:buSzPts val="1100"/>
              <a:buFont typeface="Arial"/>
              <a:buNone/>
            </a:pPr>
            <a:endParaRPr sz="1100" dirty="0">
              <a:solidFill>
                <a:srgbClr val="000000"/>
              </a:solidFill>
              <a:latin typeface="Arial"/>
              <a:ea typeface="Arial"/>
              <a:cs typeface="Arial"/>
              <a:sym typeface="Arial"/>
            </a:endParaRPr>
          </a:p>
          <a:p>
            <a:pPr marL="457886" lvl="0" indent="-228943" algn="l" rtl="0">
              <a:lnSpc>
                <a:spcPct val="100000"/>
              </a:lnSpc>
              <a:spcBef>
                <a:spcPts val="0"/>
              </a:spcBef>
              <a:spcAft>
                <a:spcPts val="0"/>
              </a:spcAft>
              <a:buSzPts val="1400"/>
              <a:buNone/>
            </a:pPr>
            <a:endParaRPr sz="1100" dirty="0">
              <a:solidFill>
                <a:srgbClr val="000000"/>
              </a:solidFill>
              <a:latin typeface="Arial"/>
              <a:ea typeface="Arial"/>
              <a:cs typeface="Arial"/>
              <a:sym typeface="Arial"/>
            </a:endParaRPr>
          </a:p>
        </p:txBody>
      </p:sp>
      <p:sp>
        <p:nvSpPr>
          <p:cNvPr id="252" name="Google Shape;252;p20: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26: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701041" y="4415790"/>
            <a:ext cx="5608319"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34" name="Google Shape;434;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8ff25b36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28ff25b3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281" name="Google Shape;281;p2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28c3107218_0_666: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165100" marR="0" lvl="0" indent="0" algn="l" rtl="0">
              <a:lnSpc>
                <a:spcPct val="100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61" name="Google Shape;261;g228c3107218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6654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2756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28c310721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28c310721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973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000" dirty="0"/>
          </a:p>
        </p:txBody>
      </p:sp>
    </p:spTree>
    <p:extLst>
      <p:ext uri="{BB962C8B-B14F-4D97-AF65-F5344CB8AC3E}">
        <p14:creationId xmlns:p14="http://schemas.microsoft.com/office/powerpoint/2010/main" val="149878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64DD0-0DF9-4BEE-8BCB-83335BA25F1F}" type="slidenum">
              <a:rPr lang="en-US" smtClean="0"/>
              <a:t>8</a:t>
            </a:fld>
            <a:endParaRPr lang="en-US"/>
          </a:p>
        </p:txBody>
      </p:sp>
    </p:spTree>
    <p:extLst>
      <p:ext uri="{BB962C8B-B14F-4D97-AF65-F5344CB8AC3E}">
        <p14:creationId xmlns:p14="http://schemas.microsoft.com/office/powerpoint/2010/main" val="35773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2" name="Google Shape;162;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914400" y="2130425"/>
            <a:ext cx="103632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subTitle" idx="1"/>
          </p:nvPr>
        </p:nvSpPr>
        <p:spPr>
          <a:xfrm>
            <a:off x="1828801" y="3886200"/>
            <a:ext cx="85343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2"/>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7459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rot="5400000">
            <a:off x="7285038" y="1828800"/>
            <a:ext cx="5851525" cy="2743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1697038" y="-812800"/>
            <a:ext cx="5851525" cy="80263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1" name="Google Shape;81;p1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11"/>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013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제목 슬라이드">
  <p:cSld name="2_제목 슬라이드">
    <p:spTree>
      <p:nvGrpSpPr>
        <p:cNvPr id="1" name="Shape 21"/>
        <p:cNvGrpSpPr/>
        <p:nvPr/>
      </p:nvGrpSpPr>
      <p:grpSpPr>
        <a:xfrm>
          <a:off x="0" y="0"/>
          <a:ext cx="0" cy="0"/>
          <a:chOff x="0" y="0"/>
          <a:chExt cx="0" cy="0"/>
        </a:xfrm>
      </p:grpSpPr>
      <p:sp>
        <p:nvSpPr>
          <p:cNvPr id="22" name="Google Shape;22;p3"/>
          <p:cNvSpPr>
            <a:spLocks noGrp="1"/>
          </p:cNvSpPr>
          <p:nvPr>
            <p:ph type="pic" idx="2"/>
          </p:nvPr>
        </p:nvSpPr>
        <p:spPr>
          <a:xfrm>
            <a:off x="683332" y="1501096"/>
            <a:ext cx="3477200" cy="4465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23" name="Google Shape;23;p3"/>
          <p:cNvSpPr>
            <a:spLocks noGrp="1"/>
          </p:cNvSpPr>
          <p:nvPr>
            <p:ph type="pic" idx="3"/>
          </p:nvPr>
        </p:nvSpPr>
        <p:spPr>
          <a:xfrm>
            <a:off x="4357405" y="3733800"/>
            <a:ext cx="3477200" cy="2232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3431236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5"/>
            <a:ext cx="10363200" cy="14700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17" name="Google Shape;17;p2"/>
          <p:cNvSpPr txBox="1">
            <a:spLocks noGrp="1"/>
          </p:cNvSpPr>
          <p:nvPr>
            <p:ph type="subTitle" idx="1"/>
          </p:nvPr>
        </p:nvSpPr>
        <p:spPr>
          <a:xfrm>
            <a:off x="1828803" y="3886200"/>
            <a:ext cx="8534400" cy="1752800"/>
          </a:xfrm>
          <a:prstGeom prst="rect">
            <a:avLst/>
          </a:prstGeom>
          <a:noFill/>
          <a:ln>
            <a:noFill/>
          </a:ln>
        </p:spPr>
        <p:txBody>
          <a:bodyPr spcFirstLastPara="1" wrap="square" lIns="92375" tIns="92375" rIns="92375" bIns="92375" anchor="t" anchorCtr="0">
            <a:noAutofit/>
          </a:bodyPr>
          <a:lstStyle>
            <a:lvl1pPr marR="0" lvl="0" algn="ctr">
              <a:lnSpc>
                <a:spcPct val="100000"/>
              </a:lnSpc>
              <a:spcBef>
                <a:spcPts val="800"/>
              </a:spcBef>
              <a:spcAft>
                <a:spcPts val="0"/>
              </a:spcAft>
              <a:buClr>
                <a:srgbClr val="888888"/>
              </a:buClr>
              <a:buSzPts val="2400"/>
              <a:buFont typeface="Arial"/>
              <a:buNone/>
              <a:defRPr sz="4267" b="0" i="0" u="none" strike="noStrike" cap="none">
                <a:solidFill>
                  <a:srgbClr val="888888"/>
                </a:solidFill>
                <a:latin typeface="Calibri"/>
                <a:ea typeface="Calibri"/>
                <a:cs typeface="Calibri"/>
                <a:sym typeface="Calibri"/>
              </a:defRPr>
            </a:lvl1pPr>
            <a:lvl2pPr marR="0" lvl="1" algn="ctr">
              <a:lnSpc>
                <a:spcPct val="100000"/>
              </a:lnSpc>
              <a:spcBef>
                <a:spcPts val="800"/>
              </a:spcBef>
              <a:spcAft>
                <a:spcPts val="0"/>
              </a:spcAft>
              <a:buClr>
                <a:srgbClr val="888888"/>
              </a:buClr>
              <a:buSzPts val="2100"/>
              <a:buFont typeface="Arial"/>
              <a:buNone/>
              <a:defRPr sz="3867" b="0" i="0" u="none" strike="noStrike" cap="none">
                <a:solidFill>
                  <a:srgbClr val="888888"/>
                </a:solidFill>
                <a:latin typeface="Calibri"/>
                <a:ea typeface="Calibri"/>
                <a:cs typeface="Calibri"/>
                <a:sym typeface="Calibri"/>
              </a:defRPr>
            </a:lvl2pPr>
            <a:lvl3pPr marR="0" lvl="2" algn="ctr">
              <a:lnSpc>
                <a:spcPct val="100000"/>
              </a:lnSpc>
              <a:spcBef>
                <a:spcPts val="667"/>
              </a:spcBef>
              <a:spcAft>
                <a:spcPts val="0"/>
              </a:spcAft>
              <a:buClr>
                <a:srgbClr val="888888"/>
              </a:buClr>
              <a:buSzPts val="1800"/>
              <a:buFont typeface="Arial"/>
              <a:buNone/>
              <a:defRPr sz="3200" b="0" i="0" u="none" strike="noStrike" cap="none">
                <a:solidFill>
                  <a:srgbClr val="888888"/>
                </a:solidFill>
                <a:latin typeface="Calibri"/>
                <a:ea typeface="Calibri"/>
                <a:cs typeface="Calibri"/>
                <a:sym typeface="Calibri"/>
              </a:defRPr>
            </a:lvl3pPr>
            <a:lvl4pPr marR="0" lvl="3"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4pPr>
            <a:lvl5pPr marR="0" lvl="4"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5pPr>
            <a:lvl6pPr marR="0" lvl="5"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6pPr>
            <a:lvl7pPr marR="0" lvl="6"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7pPr>
            <a:lvl8pPr marR="0" lvl="7"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8pPr>
            <a:lvl9pPr marR="0" lvl="8" algn="ctr">
              <a:lnSpc>
                <a:spcPct val="100000"/>
              </a:lnSpc>
              <a:spcBef>
                <a:spcPts val="533"/>
              </a:spcBef>
              <a:spcAft>
                <a:spcPts val="0"/>
              </a:spcAft>
              <a:buClr>
                <a:srgbClr val="888888"/>
              </a:buClr>
              <a:buSzPts val="1500"/>
              <a:buFont typeface="Arial"/>
              <a:buNone/>
              <a:defRPr sz="2667"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44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1" y="274637"/>
            <a:ext cx="10972800" cy="1143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23" name="Google Shape;23;p3"/>
          <p:cNvSpPr txBox="1">
            <a:spLocks noGrp="1"/>
          </p:cNvSpPr>
          <p:nvPr>
            <p:ph type="body" idx="1"/>
          </p:nvPr>
        </p:nvSpPr>
        <p:spPr>
          <a:xfrm>
            <a:off x="609601" y="1600201"/>
            <a:ext cx="10972800" cy="4526000"/>
          </a:xfrm>
          <a:prstGeom prst="rect">
            <a:avLst/>
          </a:prstGeom>
          <a:noFill/>
          <a:ln>
            <a:noFill/>
          </a:ln>
        </p:spPr>
        <p:txBody>
          <a:bodyPr spcFirstLastPara="1" wrap="square" lIns="92375" tIns="92375" rIns="92375" bIns="92375" anchor="t" anchorCtr="0">
            <a:noAutofit/>
          </a:bodyPr>
          <a:lstStyle>
            <a:lvl1pPr marL="609585" marR="0" lvl="0" indent="-507987" algn="l">
              <a:lnSpc>
                <a:spcPct val="100000"/>
              </a:lnSpc>
              <a:spcBef>
                <a:spcPts val="800"/>
              </a:spcBef>
              <a:spcAft>
                <a:spcPts val="0"/>
              </a:spcAft>
              <a:buClr>
                <a:schemeClr val="dk1"/>
              </a:buClr>
              <a:buSzPts val="2400"/>
              <a:buFont typeface="Arial"/>
              <a:buChar char="•"/>
              <a:defRPr sz="4267" b="0" i="0" u="none" strike="noStrike" cap="none">
                <a:solidFill>
                  <a:schemeClr val="dk1"/>
                </a:solidFill>
                <a:latin typeface="Calibri"/>
                <a:ea typeface="Calibri"/>
                <a:cs typeface="Calibri"/>
                <a:sym typeface="Calibri"/>
              </a:defRPr>
            </a:lvl1pPr>
            <a:lvl2pPr marL="1219170" marR="0" lvl="1" indent="-482588" algn="l">
              <a:lnSpc>
                <a:spcPct val="100000"/>
              </a:lnSpc>
              <a:spcBef>
                <a:spcPts val="80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2pPr>
            <a:lvl3pPr marL="1828754" marR="0" lvl="2" indent="-457189" algn="l">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3pPr>
            <a:lvl4pPr marL="2438339" marR="0" lvl="3"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4pPr>
            <a:lvl5pPr marL="3047924" marR="0" lvl="4"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5pPr>
            <a:lvl6pPr marL="3657509" marR="0" lvl="5"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6pPr>
            <a:lvl7pPr marL="4267093" marR="0" lvl="6"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7pPr>
            <a:lvl8pPr marL="4876678" marR="0" lvl="7"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8pPr>
            <a:lvl9pPr marL="5486263" marR="0" lvl="8"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27" name="Google Shape;27;p3"/>
          <p:cNvPicPr preferRelativeResize="0"/>
          <p:nvPr/>
        </p:nvPicPr>
        <p:blipFill rotWithShape="1">
          <a:blip r:embed="rId2">
            <a:alphaModFix/>
          </a:blip>
          <a:srcRect/>
          <a:stretch/>
        </p:blipFill>
        <p:spPr>
          <a:xfrm>
            <a:off x="101603" y="76203"/>
            <a:ext cx="1320800" cy="990600"/>
          </a:xfrm>
          <a:prstGeom prst="rect">
            <a:avLst/>
          </a:prstGeom>
          <a:noFill/>
          <a:ln>
            <a:noFill/>
          </a:ln>
        </p:spPr>
      </p:pic>
      <p:sp>
        <p:nvSpPr>
          <p:cNvPr id="28" name="Google Shape;28;p3"/>
          <p:cNvSpPr/>
          <p:nvPr/>
        </p:nvSpPr>
        <p:spPr>
          <a:xfrm rot="10800000">
            <a:off x="0" y="1103701"/>
            <a:ext cx="12192000" cy="1276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123167" tIns="61567" rIns="123167" bIns="615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lt1"/>
              </a:solidFill>
              <a:latin typeface="Calibri"/>
              <a:ea typeface="Calibri"/>
              <a:cs typeface="Calibri"/>
              <a:sym typeface="Calibri"/>
            </a:endParaRPr>
          </a:p>
        </p:txBody>
      </p:sp>
      <p:sp>
        <p:nvSpPr>
          <p:cNvPr id="29" name="Google Shape;29;p3"/>
          <p:cNvSpPr/>
          <p:nvPr/>
        </p:nvSpPr>
        <p:spPr>
          <a:xfrm rot="10800000">
            <a:off x="0" y="1280555"/>
            <a:ext cx="12192000" cy="1276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123167" tIns="61567" rIns="123167" bIns="615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lt1"/>
              </a:solidFill>
              <a:latin typeface="Calibri"/>
              <a:ea typeface="Calibri"/>
              <a:cs typeface="Calibri"/>
              <a:sym typeface="Calibri"/>
            </a:endParaRPr>
          </a:p>
        </p:txBody>
      </p:sp>
      <p:pic>
        <p:nvPicPr>
          <p:cNvPr id="30" name="Google Shape;30;p3"/>
          <p:cNvPicPr preferRelativeResize="0"/>
          <p:nvPr/>
        </p:nvPicPr>
        <p:blipFill rotWithShape="1">
          <a:blip r:embed="rId3">
            <a:alphaModFix amt="12000"/>
          </a:blip>
          <a:srcRect/>
          <a:stretch/>
        </p:blipFill>
        <p:spPr>
          <a:xfrm>
            <a:off x="0" y="3"/>
            <a:ext cx="12192000" cy="1103607"/>
          </a:xfrm>
          <a:prstGeom prst="rect">
            <a:avLst/>
          </a:prstGeom>
          <a:noFill/>
          <a:ln>
            <a:noFill/>
          </a:ln>
        </p:spPr>
      </p:pic>
    </p:spTree>
    <p:extLst>
      <p:ext uri="{BB962C8B-B14F-4D97-AF65-F5344CB8AC3E}">
        <p14:creationId xmlns:p14="http://schemas.microsoft.com/office/powerpoint/2010/main" val="2103518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09601" y="274637"/>
            <a:ext cx="10972800" cy="1143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38" name="Google Shape;38;p5"/>
          <p:cNvSpPr txBox="1">
            <a:spLocks noGrp="1"/>
          </p:cNvSpPr>
          <p:nvPr>
            <p:ph type="body" idx="1"/>
          </p:nvPr>
        </p:nvSpPr>
        <p:spPr>
          <a:xfrm>
            <a:off x="609601" y="1535112"/>
            <a:ext cx="5386800" cy="639600"/>
          </a:xfrm>
          <a:prstGeom prst="rect">
            <a:avLst/>
          </a:prstGeom>
          <a:noFill/>
          <a:ln>
            <a:noFill/>
          </a:ln>
        </p:spPr>
        <p:txBody>
          <a:bodyPr spcFirstLastPara="1" wrap="square" lIns="92375" tIns="92375" rIns="92375" bIns="92375" anchor="b" anchorCtr="0">
            <a:noAutofit/>
          </a:bodyPr>
          <a:lstStyle>
            <a:lvl1pPr marL="609585" marR="0" lvl="0" indent="-304792" algn="l">
              <a:lnSpc>
                <a:spcPct val="100000"/>
              </a:lnSpc>
              <a:spcBef>
                <a:spcPts val="0"/>
              </a:spcBef>
              <a:spcAft>
                <a:spcPts val="0"/>
              </a:spcAft>
              <a:buClr>
                <a:schemeClr val="dk1"/>
              </a:buClr>
              <a:buSzPts val="1800"/>
              <a:buFont typeface="Calibri"/>
              <a:buNone/>
              <a:defRPr sz="3200" b="1" i="0" u="none" strike="noStrike" cap="none">
                <a:solidFill>
                  <a:schemeClr val="dk1"/>
                </a:solidFill>
                <a:latin typeface="Calibri"/>
                <a:ea typeface="Calibri"/>
                <a:cs typeface="Calibri"/>
                <a:sym typeface="Calibri"/>
              </a:defRPr>
            </a:lvl1pPr>
            <a:lvl2pPr marL="1219170" marR="0" lvl="1" indent="-304792" algn="l">
              <a:lnSpc>
                <a:spcPct val="100000"/>
              </a:lnSpc>
              <a:spcBef>
                <a:spcPts val="0"/>
              </a:spcBef>
              <a:spcAft>
                <a:spcPts val="0"/>
              </a:spcAft>
              <a:buClr>
                <a:schemeClr val="dk1"/>
              </a:buClr>
              <a:buSzPts val="1500"/>
              <a:buFont typeface="Calibri"/>
              <a:buNone/>
              <a:defRPr sz="2667" b="1" i="0" u="none" strike="noStrike" cap="none">
                <a:solidFill>
                  <a:schemeClr val="dk1"/>
                </a:solidFill>
                <a:latin typeface="Calibri"/>
                <a:ea typeface="Calibri"/>
                <a:cs typeface="Calibri"/>
                <a:sym typeface="Calibri"/>
              </a:defRPr>
            </a:lvl2pPr>
            <a:lvl3pPr marL="1828754" marR="0" lvl="2" indent="-304792" algn="l">
              <a:lnSpc>
                <a:spcPct val="100000"/>
              </a:lnSpc>
              <a:spcBef>
                <a:spcPts val="0"/>
              </a:spcBef>
              <a:spcAft>
                <a:spcPts val="0"/>
              </a:spcAft>
              <a:buClr>
                <a:schemeClr val="dk1"/>
              </a:buClr>
              <a:buSzPts val="1400"/>
              <a:buFont typeface="Calibri"/>
              <a:buNone/>
              <a:defRPr sz="2400" b="1" i="0" u="none" strike="noStrike" cap="none">
                <a:solidFill>
                  <a:schemeClr val="dk1"/>
                </a:solidFill>
                <a:latin typeface="Calibri"/>
                <a:ea typeface="Calibri"/>
                <a:cs typeface="Calibri"/>
                <a:sym typeface="Calibri"/>
              </a:defRPr>
            </a:lvl3pPr>
            <a:lvl4pPr marL="2438339" marR="0" lvl="3"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4pPr>
            <a:lvl5pPr marL="3047924" marR="0" lvl="4"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5pPr>
            <a:lvl6pPr marL="3657509" marR="0" lvl="5"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6pPr>
            <a:lvl7pPr marL="4267093" marR="0" lvl="6"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7pPr>
            <a:lvl8pPr marL="4876678" marR="0" lvl="7"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8pPr>
            <a:lvl9pPr marL="5486263" marR="0" lvl="8"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2"/>
          </p:nvPr>
        </p:nvSpPr>
        <p:spPr>
          <a:xfrm>
            <a:off x="609601" y="2174876"/>
            <a:ext cx="5386800" cy="3951200"/>
          </a:xfrm>
          <a:prstGeom prst="rect">
            <a:avLst/>
          </a:prstGeom>
          <a:noFill/>
          <a:ln>
            <a:noFill/>
          </a:ln>
        </p:spPr>
        <p:txBody>
          <a:bodyPr spcFirstLastPara="1" wrap="square" lIns="92375" tIns="92375" rIns="92375" bIns="92375" anchor="t" anchorCtr="0">
            <a:noAutofit/>
          </a:bodyPr>
          <a:lstStyle>
            <a:lvl1pPr marL="609585" marR="0" lvl="0" indent="-457189" algn="l">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1219170" marR="0" lvl="1"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2pPr>
            <a:lvl3pPr marL="1828754" marR="0" lvl="2"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2438339" marR="0" lvl="3"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4pPr>
            <a:lvl5pPr marL="3047924" marR="0" lvl="4"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5pPr>
            <a:lvl6pPr marL="3657509" marR="0" lvl="5"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6pPr>
            <a:lvl7pPr marL="4267093" marR="0" lvl="6"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7pPr>
            <a:lvl8pPr marL="4876678" marR="0" lvl="7"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8pPr>
            <a:lvl9pPr marL="5486263" marR="0" lvl="8"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3"/>
          </p:nvPr>
        </p:nvSpPr>
        <p:spPr>
          <a:xfrm>
            <a:off x="6193368" y="1535112"/>
            <a:ext cx="5389200" cy="639600"/>
          </a:xfrm>
          <a:prstGeom prst="rect">
            <a:avLst/>
          </a:prstGeom>
          <a:noFill/>
          <a:ln>
            <a:noFill/>
          </a:ln>
        </p:spPr>
        <p:txBody>
          <a:bodyPr spcFirstLastPara="1" wrap="square" lIns="92375" tIns="92375" rIns="92375" bIns="92375" anchor="b" anchorCtr="0">
            <a:noAutofit/>
          </a:bodyPr>
          <a:lstStyle>
            <a:lvl1pPr marL="609585" marR="0" lvl="0" indent="-304792" algn="l">
              <a:lnSpc>
                <a:spcPct val="100000"/>
              </a:lnSpc>
              <a:spcBef>
                <a:spcPts val="0"/>
              </a:spcBef>
              <a:spcAft>
                <a:spcPts val="0"/>
              </a:spcAft>
              <a:buClr>
                <a:schemeClr val="dk1"/>
              </a:buClr>
              <a:buSzPts val="1800"/>
              <a:buFont typeface="Calibri"/>
              <a:buNone/>
              <a:defRPr sz="3200" b="1" i="0" u="none" strike="noStrike" cap="none">
                <a:solidFill>
                  <a:schemeClr val="dk1"/>
                </a:solidFill>
                <a:latin typeface="Calibri"/>
                <a:ea typeface="Calibri"/>
                <a:cs typeface="Calibri"/>
                <a:sym typeface="Calibri"/>
              </a:defRPr>
            </a:lvl1pPr>
            <a:lvl2pPr marL="1219170" marR="0" lvl="1" indent="-304792" algn="l">
              <a:lnSpc>
                <a:spcPct val="100000"/>
              </a:lnSpc>
              <a:spcBef>
                <a:spcPts val="0"/>
              </a:spcBef>
              <a:spcAft>
                <a:spcPts val="0"/>
              </a:spcAft>
              <a:buClr>
                <a:schemeClr val="dk1"/>
              </a:buClr>
              <a:buSzPts val="1500"/>
              <a:buFont typeface="Calibri"/>
              <a:buNone/>
              <a:defRPr sz="2667" b="1" i="0" u="none" strike="noStrike" cap="none">
                <a:solidFill>
                  <a:schemeClr val="dk1"/>
                </a:solidFill>
                <a:latin typeface="Calibri"/>
                <a:ea typeface="Calibri"/>
                <a:cs typeface="Calibri"/>
                <a:sym typeface="Calibri"/>
              </a:defRPr>
            </a:lvl2pPr>
            <a:lvl3pPr marL="1828754" marR="0" lvl="2" indent="-304792" algn="l">
              <a:lnSpc>
                <a:spcPct val="100000"/>
              </a:lnSpc>
              <a:spcBef>
                <a:spcPts val="0"/>
              </a:spcBef>
              <a:spcAft>
                <a:spcPts val="0"/>
              </a:spcAft>
              <a:buClr>
                <a:schemeClr val="dk1"/>
              </a:buClr>
              <a:buSzPts val="1400"/>
              <a:buFont typeface="Calibri"/>
              <a:buNone/>
              <a:defRPr sz="2400" b="1" i="0" u="none" strike="noStrike" cap="none">
                <a:solidFill>
                  <a:schemeClr val="dk1"/>
                </a:solidFill>
                <a:latin typeface="Calibri"/>
                <a:ea typeface="Calibri"/>
                <a:cs typeface="Calibri"/>
                <a:sym typeface="Calibri"/>
              </a:defRPr>
            </a:lvl3pPr>
            <a:lvl4pPr marL="2438339" marR="0" lvl="3"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4pPr>
            <a:lvl5pPr marL="3047924" marR="0" lvl="4"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5pPr>
            <a:lvl6pPr marL="3657509" marR="0" lvl="5"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6pPr>
            <a:lvl7pPr marL="4267093" marR="0" lvl="6"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7pPr>
            <a:lvl8pPr marL="4876678" marR="0" lvl="7"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8pPr>
            <a:lvl9pPr marL="5486263" marR="0" lvl="8" indent="-304792" algn="l">
              <a:lnSpc>
                <a:spcPct val="100000"/>
              </a:lnSpc>
              <a:spcBef>
                <a:spcPts val="0"/>
              </a:spcBef>
              <a:spcAft>
                <a:spcPts val="0"/>
              </a:spcAft>
              <a:buClr>
                <a:schemeClr val="dk1"/>
              </a:buClr>
              <a:buSzPts val="1200"/>
              <a:buFont typeface="Calibri"/>
              <a:buNone/>
              <a:defRPr sz="2267" b="1"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body" idx="4"/>
          </p:nvPr>
        </p:nvSpPr>
        <p:spPr>
          <a:xfrm>
            <a:off x="6193368" y="2174876"/>
            <a:ext cx="5389200" cy="3951200"/>
          </a:xfrm>
          <a:prstGeom prst="rect">
            <a:avLst/>
          </a:prstGeom>
          <a:noFill/>
          <a:ln>
            <a:noFill/>
          </a:ln>
        </p:spPr>
        <p:txBody>
          <a:bodyPr spcFirstLastPara="1" wrap="square" lIns="92375" tIns="92375" rIns="92375" bIns="92375" anchor="t" anchorCtr="0">
            <a:noAutofit/>
          </a:bodyPr>
          <a:lstStyle>
            <a:lvl1pPr marL="609585" marR="0" lvl="0" indent="-457189" algn="l">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1219170" marR="0" lvl="1"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2pPr>
            <a:lvl3pPr marL="1828754" marR="0" lvl="2"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2438339" marR="0" lvl="3"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4pPr>
            <a:lvl5pPr marL="3047924" marR="0" lvl="4"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5pPr>
            <a:lvl6pPr marL="3657509" marR="0" lvl="5"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6pPr>
            <a:lvl7pPr marL="4267093" marR="0" lvl="6"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7pPr>
            <a:lvl8pPr marL="4876678" marR="0" lvl="7"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8pPr>
            <a:lvl9pPr marL="5486263" marR="0" lvl="8" indent="-406390" algn="l">
              <a:lnSpc>
                <a:spcPct val="100000"/>
              </a:lnSpc>
              <a:spcBef>
                <a:spcPts val="0"/>
              </a:spcBef>
              <a:spcAft>
                <a:spcPts val="0"/>
              </a:spcAft>
              <a:buClr>
                <a:schemeClr val="dk1"/>
              </a:buClr>
              <a:buSzPts val="1200"/>
              <a:buFont typeface="Arial"/>
              <a:buChar char="•"/>
              <a:defRPr sz="2267"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836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09601" y="274637"/>
            <a:ext cx="10972800" cy="1143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47" name="Google Shape;47;p6"/>
          <p:cNvSpPr txBox="1">
            <a:spLocks noGrp="1"/>
          </p:cNvSpPr>
          <p:nvPr>
            <p:ph type="body" idx="1"/>
          </p:nvPr>
        </p:nvSpPr>
        <p:spPr>
          <a:xfrm>
            <a:off x="609601" y="1600201"/>
            <a:ext cx="5384800" cy="4526000"/>
          </a:xfrm>
          <a:prstGeom prst="rect">
            <a:avLst/>
          </a:prstGeom>
          <a:noFill/>
          <a:ln>
            <a:noFill/>
          </a:ln>
        </p:spPr>
        <p:txBody>
          <a:bodyPr spcFirstLastPara="1" wrap="square" lIns="92375" tIns="92375" rIns="92375" bIns="92375" anchor="t" anchorCtr="0">
            <a:noAutofit/>
          </a:bodyPr>
          <a:lstStyle>
            <a:lvl1pPr marL="609585" marR="0" lvl="0" indent="-482588" algn="l">
              <a:lnSpc>
                <a:spcPct val="100000"/>
              </a:lnSpc>
              <a:spcBef>
                <a:spcPts val="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1pPr>
            <a:lvl2pPr marL="1219170" marR="0" lvl="1" indent="-457189" algn="l">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2pPr>
            <a:lvl3pPr marL="1828754" marR="0" lvl="2"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3pPr>
            <a:lvl4pPr marL="2438339" marR="0" lvl="3"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4pPr>
            <a:lvl5pPr marL="3047924" marR="0" lvl="4"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5pPr>
            <a:lvl6pPr marL="3657509" marR="0" lvl="5"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6pPr>
            <a:lvl7pPr marL="4267093" marR="0" lvl="6"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7pPr>
            <a:lvl8pPr marL="4876678" marR="0" lvl="7"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8pPr>
            <a:lvl9pPr marL="5486263" marR="0" lvl="8"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2"/>
          </p:nvPr>
        </p:nvSpPr>
        <p:spPr>
          <a:xfrm>
            <a:off x="6197601" y="1600201"/>
            <a:ext cx="5384800" cy="4526000"/>
          </a:xfrm>
          <a:prstGeom prst="rect">
            <a:avLst/>
          </a:prstGeom>
          <a:noFill/>
          <a:ln>
            <a:noFill/>
          </a:ln>
        </p:spPr>
        <p:txBody>
          <a:bodyPr spcFirstLastPara="1" wrap="square" lIns="92375" tIns="92375" rIns="92375" bIns="92375" anchor="t" anchorCtr="0">
            <a:noAutofit/>
          </a:bodyPr>
          <a:lstStyle>
            <a:lvl1pPr marL="609585" marR="0" lvl="0" indent="-482588" algn="l">
              <a:lnSpc>
                <a:spcPct val="100000"/>
              </a:lnSpc>
              <a:spcBef>
                <a:spcPts val="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1pPr>
            <a:lvl2pPr marL="1219170" marR="0" lvl="1" indent="-457189" algn="l">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2pPr>
            <a:lvl3pPr marL="1828754" marR="0" lvl="2"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3pPr>
            <a:lvl4pPr marL="2438339" marR="0" lvl="3"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4pPr>
            <a:lvl5pPr marL="3047924" marR="0" lvl="4"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5pPr>
            <a:lvl6pPr marL="3657509" marR="0" lvl="5"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6pPr>
            <a:lvl7pPr marL="4267093" marR="0" lvl="6"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7pPr>
            <a:lvl8pPr marL="4876678" marR="0" lvl="7"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8pPr>
            <a:lvl9pPr marL="5486263" marR="0" lvl="8" indent="-423323" algn="l">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843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7"/>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76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09603" y="273053"/>
            <a:ext cx="4011200" cy="1162000"/>
          </a:xfrm>
          <a:prstGeom prst="rect">
            <a:avLst/>
          </a:prstGeom>
          <a:noFill/>
          <a:ln>
            <a:noFill/>
          </a:ln>
        </p:spPr>
        <p:txBody>
          <a:bodyPr spcFirstLastPara="1" wrap="square" lIns="92375" tIns="92375" rIns="92375" bIns="92375" anchor="b" anchorCtr="0">
            <a:noAutofit/>
          </a:bodyPr>
          <a:lstStyle>
            <a:lvl1pPr marR="0" lvl="0" algn="l">
              <a:lnSpc>
                <a:spcPct val="100000"/>
              </a:lnSpc>
              <a:spcBef>
                <a:spcPts val="0"/>
              </a:spcBef>
              <a:spcAft>
                <a:spcPts val="0"/>
              </a:spcAft>
              <a:buClr>
                <a:schemeClr val="dk1"/>
              </a:buClr>
              <a:buSzPts val="1500"/>
              <a:buFont typeface="Calibri"/>
              <a:buNone/>
              <a:defRPr sz="2667"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58" name="Google Shape;58;p8"/>
          <p:cNvSpPr txBox="1">
            <a:spLocks noGrp="1"/>
          </p:cNvSpPr>
          <p:nvPr>
            <p:ph type="body" idx="1"/>
          </p:nvPr>
        </p:nvSpPr>
        <p:spPr>
          <a:xfrm>
            <a:off x="4766733" y="273051"/>
            <a:ext cx="6815600" cy="5853200"/>
          </a:xfrm>
          <a:prstGeom prst="rect">
            <a:avLst/>
          </a:prstGeom>
          <a:noFill/>
          <a:ln>
            <a:noFill/>
          </a:ln>
        </p:spPr>
        <p:txBody>
          <a:bodyPr spcFirstLastPara="1" wrap="square" lIns="92375" tIns="92375" rIns="92375" bIns="92375" anchor="t" anchorCtr="0">
            <a:noAutofit/>
          </a:bodyPr>
          <a:lstStyle>
            <a:lvl1pPr marL="609585" marR="0" lvl="0" indent="-507987" algn="l">
              <a:lnSpc>
                <a:spcPct val="100000"/>
              </a:lnSpc>
              <a:spcBef>
                <a:spcPts val="0"/>
              </a:spcBef>
              <a:spcAft>
                <a:spcPts val="0"/>
              </a:spcAft>
              <a:buClr>
                <a:schemeClr val="dk1"/>
              </a:buClr>
              <a:buSzPts val="2400"/>
              <a:buFont typeface="Arial"/>
              <a:buChar char="•"/>
              <a:defRPr sz="4267" b="0" i="0" u="none" strike="noStrike" cap="none">
                <a:solidFill>
                  <a:schemeClr val="dk1"/>
                </a:solidFill>
                <a:latin typeface="Calibri"/>
                <a:ea typeface="Calibri"/>
                <a:cs typeface="Calibri"/>
                <a:sym typeface="Calibri"/>
              </a:defRPr>
            </a:lvl1pPr>
            <a:lvl2pPr marL="1219170" marR="0" lvl="1" indent="-482588" algn="l">
              <a:lnSpc>
                <a:spcPct val="100000"/>
              </a:lnSpc>
              <a:spcBef>
                <a:spcPts val="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2pPr>
            <a:lvl3pPr marL="1828754" marR="0" lvl="2" indent="-457189" algn="l">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3pPr>
            <a:lvl4pPr marL="2438339" marR="0" lvl="3"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4pPr>
            <a:lvl5pPr marL="3047924" marR="0" lvl="4"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5pPr>
            <a:lvl6pPr marL="3657509" marR="0" lvl="5"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6pPr>
            <a:lvl7pPr marL="4267093" marR="0" lvl="6"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7pPr>
            <a:lvl8pPr marL="4876678" marR="0" lvl="7"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8pPr>
            <a:lvl9pPr marL="5486263" marR="0" lvl="8" indent="-431789" algn="l">
              <a:lnSpc>
                <a:spcPct val="100000"/>
              </a:lnSpc>
              <a:spcBef>
                <a:spcPts val="0"/>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2"/>
          </p:nvPr>
        </p:nvSpPr>
        <p:spPr>
          <a:xfrm>
            <a:off x="609603" y="1435103"/>
            <a:ext cx="4011200" cy="4691200"/>
          </a:xfrm>
          <a:prstGeom prst="rect">
            <a:avLst/>
          </a:prstGeom>
          <a:noFill/>
          <a:ln>
            <a:noFill/>
          </a:ln>
        </p:spPr>
        <p:txBody>
          <a:bodyPr spcFirstLastPara="1" wrap="square" lIns="92375" tIns="92375" rIns="92375" bIns="92375" anchor="t" anchorCtr="0">
            <a:noAutofit/>
          </a:bodyPr>
          <a:lstStyle>
            <a:lvl1pPr marL="609585" marR="0" lvl="0" indent="-304792" algn="l">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1pPr>
            <a:lvl2pPr marL="1219170" marR="0" lvl="1" indent="-304792" algn="l">
              <a:lnSpc>
                <a:spcPct val="100000"/>
              </a:lnSpc>
              <a:spcBef>
                <a:spcPts val="0"/>
              </a:spcBef>
              <a:spcAft>
                <a:spcPts val="0"/>
              </a:spcAft>
              <a:buClr>
                <a:schemeClr val="dk1"/>
              </a:buClr>
              <a:buSzPts val="900"/>
              <a:buFont typeface="Calibri"/>
              <a:buNone/>
              <a:defRPr sz="1600" b="0" i="0" u="none" strike="noStrike" cap="none">
                <a:solidFill>
                  <a:schemeClr val="dk1"/>
                </a:solidFill>
                <a:latin typeface="Calibri"/>
                <a:ea typeface="Calibri"/>
                <a:cs typeface="Calibri"/>
                <a:sym typeface="Calibri"/>
              </a:defRPr>
            </a:lvl2pPr>
            <a:lvl3pPr marL="1828754" marR="0" lvl="2" indent="-304792" algn="l">
              <a:lnSpc>
                <a:spcPct val="100000"/>
              </a:lnSpc>
              <a:spcBef>
                <a:spcPts val="0"/>
              </a:spcBef>
              <a:spcAft>
                <a:spcPts val="0"/>
              </a:spcAft>
              <a:buClr>
                <a:schemeClr val="dk1"/>
              </a:buClr>
              <a:buSzPts val="800"/>
              <a:buFont typeface="Calibri"/>
              <a:buNone/>
              <a:defRPr sz="1333" b="0" i="0" u="none" strike="noStrike" cap="none">
                <a:solidFill>
                  <a:schemeClr val="dk1"/>
                </a:solidFill>
                <a:latin typeface="Calibri"/>
                <a:ea typeface="Calibri"/>
                <a:cs typeface="Calibri"/>
                <a:sym typeface="Calibri"/>
              </a:defRPr>
            </a:lvl3pPr>
            <a:lvl4pPr marL="2438339" marR="0" lvl="3"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4pPr>
            <a:lvl5pPr marL="3047924" marR="0" lvl="4"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5pPr>
            <a:lvl6pPr marL="3657509" marR="0" lvl="5"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6pPr>
            <a:lvl7pPr marL="4267093" marR="0" lvl="6"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7pPr>
            <a:lvl8pPr marL="4876678" marR="0" lvl="7"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8pPr>
            <a:lvl9pPr marL="5486263" marR="0" lvl="8"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728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2389720" y="4800601"/>
            <a:ext cx="7315200" cy="566800"/>
          </a:xfrm>
          <a:prstGeom prst="rect">
            <a:avLst/>
          </a:prstGeom>
          <a:noFill/>
          <a:ln>
            <a:noFill/>
          </a:ln>
        </p:spPr>
        <p:txBody>
          <a:bodyPr spcFirstLastPara="1" wrap="square" lIns="92375" tIns="92375" rIns="92375" bIns="92375" anchor="b" anchorCtr="0">
            <a:noAutofit/>
          </a:bodyPr>
          <a:lstStyle>
            <a:lvl1pPr marR="0" lvl="0" algn="l">
              <a:lnSpc>
                <a:spcPct val="100000"/>
              </a:lnSpc>
              <a:spcBef>
                <a:spcPts val="0"/>
              </a:spcBef>
              <a:spcAft>
                <a:spcPts val="0"/>
              </a:spcAft>
              <a:buClr>
                <a:schemeClr val="dk1"/>
              </a:buClr>
              <a:buSzPts val="1500"/>
              <a:buFont typeface="Calibri"/>
              <a:buNone/>
              <a:defRPr sz="2667"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65" name="Google Shape;65;p9"/>
          <p:cNvSpPr>
            <a:spLocks noGrp="1"/>
          </p:cNvSpPr>
          <p:nvPr>
            <p:ph type="pic" idx="2"/>
          </p:nvPr>
        </p:nvSpPr>
        <p:spPr>
          <a:xfrm>
            <a:off x="2389720" y="612775"/>
            <a:ext cx="7315200" cy="4114800"/>
          </a:xfrm>
          <a:prstGeom prst="rect">
            <a:avLst/>
          </a:prstGeom>
          <a:noFill/>
          <a:ln>
            <a:noFill/>
          </a:ln>
        </p:spPr>
        <p:txBody>
          <a:bodyPr spcFirstLastPara="1" wrap="square" lIns="92375" tIns="92375" rIns="92375" bIns="92375" anchor="ctr" anchorCtr="0">
            <a:noAutofit/>
          </a:bodyPr>
          <a:lstStyle>
            <a:lvl1pPr marR="0" lvl="0" algn="l" rtl="0">
              <a:lnSpc>
                <a:spcPct val="100000"/>
              </a:lnSpc>
              <a:spcBef>
                <a:spcPts val="0"/>
              </a:spcBef>
              <a:spcAft>
                <a:spcPts val="0"/>
              </a:spcAft>
              <a:buClr>
                <a:srgbClr val="888888"/>
              </a:buClr>
              <a:buSzPts val="2400"/>
              <a:buFont typeface="Calibri"/>
              <a:buNone/>
              <a:defRPr sz="4267"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100"/>
              <a:buFont typeface="Calibri"/>
              <a:buNone/>
              <a:defRPr sz="3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500"/>
              <a:buFont typeface="Calibri"/>
              <a:buNone/>
              <a:defRPr sz="2667"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body" idx="1"/>
          </p:nvPr>
        </p:nvSpPr>
        <p:spPr>
          <a:xfrm>
            <a:off x="2389720" y="5367339"/>
            <a:ext cx="7315200" cy="804800"/>
          </a:xfrm>
          <a:prstGeom prst="rect">
            <a:avLst/>
          </a:prstGeom>
          <a:noFill/>
          <a:ln>
            <a:noFill/>
          </a:ln>
        </p:spPr>
        <p:txBody>
          <a:bodyPr spcFirstLastPara="1" wrap="square" lIns="92375" tIns="92375" rIns="92375" bIns="92375" anchor="t" anchorCtr="0">
            <a:noAutofit/>
          </a:bodyPr>
          <a:lstStyle>
            <a:lvl1pPr marL="609585" marR="0" lvl="0" indent="-304792" algn="l">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1pPr>
            <a:lvl2pPr marL="1219170" marR="0" lvl="1" indent="-304792" algn="l">
              <a:lnSpc>
                <a:spcPct val="100000"/>
              </a:lnSpc>
              <a:spcBef>
                <a:spcPts val="0"/>
              </a:spcBef>
              <a:spcAft>
                <a:spcPts val="0"/>
              </a:spcAft>
              <a:buClr>
                <a:schemeClr val="dk1"/>
              </a:buClr>
              <a:buSzPts val="900"/>
              <a:buFont typeface="Calibri"/>
              <a:buNone/>
              <a:defRPr sz="1600" b="0" i="0" u="none" strike="noStrike" cap="none">
                <a:solidFill>
                  <a:schemeClr val="dk1"/>
                </a:solidFill>
                <a:latin typeface="Calibri"/>
                <a:ea typeface="Calibri"/>
                <a:cs typeface="Calibri"/>
                <a:sym typeface="Calibri"/>
              </a:defRPr>
            </a:lvl2pPr>
            <a:lvl3pPr marL="1828754" marR="0" lvl="2" indent="-304792" algn="l">
              <a:lnSpc>
                <a:spcPct val="100000"/>
              </a:lnSpc>
              <a:spcBef>
                <a:spcPts val="0"/>
              </a:spcBef>
              <a:spcAft>
                <a:spcPts val="0"/>
              </a:spcAft>
              <a:buClr>
                <a:schemeClr val="dk1"/>
              </a:buClr>
              <a:buSzPts val="800"/>
              <a:buFont typeface="Calibri"/>
              <a:buNone/>
              <a:defRPr sz="1333" b="0" i="0" u="none" strike="noStrike" cap="none">
                <a:solidFill>
                  <a:schemeClr val="dk1"/>
                </a:solidFill>
                <a:latin typeface="Calibri"/>
                <a:ea typeface="Calibri"/>
                <a:cs typeface="Calibri"/>
                <a:sym typeface="Calibri"/>
              </a:defRPr>
            </a:lvl3pPr>
            <a:lvl4pPr marL="2438339" marR="0" lvl="3"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4pPr>
            <a:lvl5pPr marL="3047924" marR="0" lvl="4"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5pPr>
            <a:lvl6pPr marL="3657509" marR="0" lvl="5"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6pPr>
            <a:lvl7pPr marL="4267093" marR="0" lvl="6"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7pPr>
            <a:lvl8pPr marL="4876678" marR="0" lvl="7"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8pPr>
            <a:lvl9pPr marL="5486263" marR="0" lvl="8" indent="-304792" algn="l">
              <a:lnSpc>
                <a:spcPct val="100000"/>
              </a:lnSpc>
              <a:spcBef>
                <a:spcPts val="0"/>
              </a:spcBef>
              <a:spcAft>
                <a:spcPts val="0"/>
              </a:spcAft>
              <a:buClr>
                <a:schemeClr val="dk1"/>
              </a:buClr>
              <a:buSzPts val="7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134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09601" y="274637"/>
            <a:ext cx="10972800" cy="1143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72" name="Google Shape;72;p10"/>
          <p:cNvSpPr txBox="1">
            <a:spLocks noGrp="1"/>
          </p:cNvSpPr>
          <p:nvPr>
            <p:ph type="body" idx="1"/>
          </p:nvPr>
        </p:nvSpPr>
        <p:spPr>
          <a:xfrm rot="5400000">
            <a:off x="3833000" y="-1623200"/>
            <a:ext cx="4526000" cy="10972800"/>
          </a:xfrm>
          <a:prstGeom prst="rect">
            <a:avLst/>
          </a:prstGeom>
          <a:noFill/>
          <a:ln>
            <a:noFill/>
          </a:ln>
        </p:spPr>
        <p:txBody>
          <a:bodyPr spcFirstLastPara="1" wrap="square" lIns="92375" tIns="92375" rIns="92375" bIns="92375" anchor="t" anchorCtr="0">
            <a:noAutofit/>
          </a:bodyPr>
          <a:lstStyle>
            <a:lvl1pPr marL="609585" marR="0" lvl="0" indent="-507987" algn="l">
              <a:lnSpc>
                <a:spcPct val="100000"/>
              </a:lnSpc>
              <a:spcBef>
                <a:spcPts val="800"/>
              </a:spcBef>
              <a:spcAft>
                <a:spcPts val="0"/>
              </a:spcAft>
              <a:buClr>
                <a:schemeClr val="dk1"/>
              </a:buClr>
              <a:buSzPts val="2400"/>
              <a:buFont typeface="Arial"/>
              <a:buChar char="•"/>
              <a:defRPr sz="4267" b="0" i="0" u="none" strike="noStrike" cap="none">
                <a:solidFill>
                  <a:schemeClr val="dk1"/>
                </a:solidFill>
                <a:latin typeface="Calibri"/>
                <a:ea typeface="Calibri"/>
                <a:cs typeface="Calibri"/>
                <a:sym typeface="Calibri"/>
              </a:defRPr>
            </a:lvl1pPr>
            <a:lvl2pPr marL="1219170" marR="0" lvl="1" indent="-482588" algn="l">
              <a:lnSpc>
                <a:spcPct val="100000"/>
              </a:lnSpc>
              <a:spcBef>
                <a:spcPts val="80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2pPr>
            <a:lvl3pPr marL="1828754" marR="0" lvl="2" indent="-457189" algn="l">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3pPr>
            <a:lvl4pPr marL="2438339" marR="0" lvl="3"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4pPr>
            <a:lvl5pPr marL="3047924" marR="0" lvl="4"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5pPr>
            <a:lvl6pPr marL="3657509" marR="0" lvl="5"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6pPr>
            <a:lvl7pPr marL="4267093" marR="0" lvl="6"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7pPr>
            <a:lvl8pPr marL="4876678" marR="0" lvl="7"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8pPr>
            <a:lvl9pPr marL="5486263" marR="0" lvl="8"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423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0" name="Google Shape;30;p3"/>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1" name="Google Shape;31;p3"/>
          <p:cNvPicPr preferRelativeResize="0"/>
          <p:nvPr/>
        </p:nvPicPr>
        <p:blipFill rotWithShape="1">
          <a:blip r:embed="rId2">
            <a:alphaModFix/>
          </a:blip>
          <a:srcRect/>
          <a:stretch/>
        </p:blipFill>
        <p:spPr>
          <a:xfrm>
            <a:off x="101601" y="76201"/>
            <a:ext cx="1320799" cy="990599"/>
          </a:xfrm>
          <a:prstGeom prst="rect">
            <a:avLst/>
          </a:prstGeom>
          <a:noFill/>
          <a:ln>
            <a:noFill/>
          </a:ln>
        </p:spPr>
      </p:pic>
      <p:sp>
        <p:nvSpPr>
          <p:cNvPr id="32" name="Google Shape;32;p3"/>
          <p:cNvSpPr/>
          <p:nvPr/>
        </p:nvSpPr>
        <p:spPr>
          <a:xfrm rot="10800000">
            <a:off x="-1" y="1103605"/>
            <a:ext cx="12192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 name="Google Shape;33;p3"/>
          <p:cNvSpPr/>
          <p:nvPr/>
        </p:nvSpPr>
        <p:spPr>
          <a:xfrm rot="10800000">
            <a:off x="-1" y="1280457"/>
            <a:ext cx="12192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4" name="Google Shape;34;p3"/>
          <p:cNvPicPr preferRelativeResize="0"/>
          <p:nvPr/>
        </p:nvPicPr>
        <p:blipFill rotWithShape="1">
          <a:blip r:embed="rId3">
            <a:alphaModFix amt="12000"/>
          </a:blip>
          <a:srcRect/>
          <a:stretch/>
        </p:blipFill>
        <p:spPr>
          <a:xfrm>
            <a:off x="0" y="0"/>
            <a:ext cx="12192000" cy="1103606"/>
          </a:xfrm>
          <a:prstGeom prst="rect">
            <a:avLst/>
          </a:prstGeom>
          <a:noFill/>
          <a:ln>
            <a:noFill/>
          </a:ln>
        </p:spPr>
      </p:pic>
    </p:spTree>
    <p:extLst>
      <p:ext uri="{BB962C8B-B14F-4D97-AF65-F5344CB8AC3E}">
        <p14:creationId xmlns:p14="http://schemas.microsoft.com/office/powerpoint/2010/main" val="364198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rot="5400000">
            <a:off x="7285000" y="1828839"/>
            <a:ext cx="5851600" cy="2743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chemeClr val="dk1"/>
              </a:buClr>
              <a:buSzPts val="33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2400"/>
            </a:lvl2pPr>
            <a:lvl3pPr marR="0" lvl="2" algn="l">
              <a:lnSpc>
                <a:spcPct val="100000"/>
              </a:lnSpc>
              <a:spcBef>
                <a:spcPts val="0"/>
              </a:spcBef>
              <a:spcAft>
                <a:spcPts val="0"/>
              </a:spcAft>
              <a:buSzPts val="1100"/>
              <a:buNone/>
              <a:defRPr sz="2400"/>
            </a:lvl3pPr>
            <a:lvl4pPr marR="0" lvl="3" algn="l">
              <a:lnSpc>
                <a:spcPct val="100000"/>
              </a:lnSpc>
              <a:spcBef>
                <a:spcPts val="0"/>
              </a:spcBef>
              <a:spcAft>
                <a:spcPts val="0"/>
              </a:spcAft>
              <a:buSzPts val="1100"/>
              <a:buNone/>
              <a:defRPr sz="2400"/>
            </a:lvl4pPr>
            <a:lvl5pPr marR="0" lvl="4" algn="l">
              <a:lnSpc>
                <a:spcPct val="100000"/>
              </a:lnSpc>
              <a:spcBef>
                <a:spcPts val="0"/>
              </a:spcBef>
              <a:spcAft>
                <a:spcPts val="0"/>
              </a:spcAft>
              <a:buSzPts val="1100"/>
              <a:buNone/>
              <a:defRPr sz="2400"/>
            </a:lvl5pPr>
            <a:lvl6pPr marR="0" lvl="5" algn="l">
              <a:lnSpc>
                <a:spcPct val="100000"/>
              </a:lnSpc>
              <a:spcBef>
                <a:spcPts val="0"/>
              </a:spcBef>
              <a:spcAft>
                <a:spcPts val="0"/>
              </a:spcAft>
              <a:buSzPts val="1100"/>
              <a:buNone/>
              <a:defRPr sz="2400"/>
            </a:lvl6pPr>
            <a:lvl7pPr marR="0" lvl="6" algn="l">
              <a:lnSpc>
                <a:spcPct val="100000"/>
              </a:lnSpc>
              <a:spcBef>
                <a:spcPts val="0"/>
              </a:spcBef>
              <a:spcAft>
                <a:spcPts val="0"/>
              </a:spcAft>
              <a:buSzPts val="1100"/>
              <a:buNone/>
              <a:defRPr sz="2400"/>
            </a:lvl7pPr>
            <a:lvl8pPr marR="0" lvl="7" algn="l">
              <a:lnSpc>
                <a:spcPct val="100000"/>
              </a:lnSpc>
              <a:spcBef>
                <a:spcPts val="0"/>
              </a:spcBef>
              <a:spcAft>
                <a:spcPts val="0"/>
              </a:spcAft>
              <a:buSzPts val="1100"/>
              <a:buNone/>
              <a:defRPr sz="2400"/>
            </a:lvl8pPr>
            <a:lvl9pPr marR="0" lvl="8" algn="l">
              <a:lnSpc>
                <a:spcPct val="100000"/>
              </a:lnSpc>
              <a:spcBef>
                <a:spcPts val="0"/>
              </a:spcBef>
              <a:spcAft>
                <a:spcPts val="0"/>
              </a:spcAft>
              <a:buSzPts val="1100"/>
              <a:buNone/>
              <a:defRPr sz="2400"/>
            </a:lvl9pPr>
          </a:lstStyle>
          <a:p>
            <a:endParaRPr/>
          </a:p>
        </p:txBody>
      </p:sp>
      <p:sp>
        <p:nvSpPr>
          <p:cNvPr id="78" name="Google Shape;78;p11"/>
          <p:cNvSpPr txBox="1">
            <a:spLocks noGrp="1"/>
          </p:cNvSpPr>
          <p:nvPr>
            <p:ph type="body" idx="1"/>
          </p:nvPr>
        </p:nvSpPr>
        <p:spPr>
          <a:xfrm rot="5400000">
            <a:off x="1697000" y="-812763"/>
            <a:ext cx="5851600" cy="8026400"/>
          </a:xfrm>
          <a:prstGeom prst="rect">
            <a:avLst/>
          </a:prstGeom>
          <a:noFill/>
          <a:ln>
            <a:noFill/>
          </a:ln>
        </p:spPr>
        <p:txBody>
          <a:bodyPr spcFirstLastPara="1" wrap="square" lIns="92375" tIns="92375" rIns="92375" bIns="92375" anchor="t" anchorCtr="0">
            <a:noAutofit/>
          </a:bodyPr>
          <a:lstStyle>
            <a:lvl1pPr marL="609585" marR="0" lvl="0" indent="-507987" algn="l">
              <a:lnSpc>
                <a:spcPct val="100000"/>
              </a:lnSpc>
              <a:spcBef>
                <a:spcPts val="800"/>
              </a:spcBef>
              <a:spcAft>
                <a:spcPts val="0"/>
              </a:spcAft>
              <a:buClr>
                <a:schemeClr val="dk1"/>
              </a:buClr>
              <a:buSzPts val="2400"/>
              <a:buFont typeface="Arial"/>
              <a:buChar char="•"/>
              <a:defRPr sz="4267" b="0" i="0" u="none" strike="noStrike" cap="none">
                <a:solidFill>
                  <a:schemeClr val="dk1"/>
                </a:solidFill>
                <a:latin typeface="Calibri"/>
                <a:ea typeface="Calibri"/>
                <a:cs typeface="Calibri"/>
                <a:sym typeface="Calibri"/>
              </a:defRPr>
            </a:lvl1pPr>
            <a:lvl2pPr marL="1219170" marR="0" lvl="1" indent="-482588" algn="l">
              <a:lnSpc>
                <a:spcPct val="100000"/>
              </a:lnSpc>
              <a:spcBef>
                <a:spcPts val="800"/>
              </a:spcBef>
              <a:spcAft>
                <a:spcPts val="0"/>
              </a:spcAft>
              <a:buClr>
                <a:schemeClr val="dk1"/>
              </a:buClr>
              <a:buSzPts val="2100"/>
              <a:buFont typeface="Arial"/>
              <a:buChar char="–"/>
              <a:defRPr sz="3867" b="0" i="0" u="none" strike="noStrike" cap="none">
                <a:solidFill>
                  <a:schemeClr val="dk1"/>
                </a:solidFill>
                <a:latin typeface="Calibri"/>
                <a:ea typeface="Calibri"/>
                <a:cs typeface="Calibri"/>
                <a:sym typeface="Calibri"/>
              </a:defRPr>
            </a:lvl2pPr>
            <a:lvl3pPr marL="1828754" marR="0" lvl="2" indent="-457189" algn="l">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3pPr>
            <a:lvl4pPr marL="2438339" marR="0" lvl="3"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4pPr>
            <a:lvl5pPr marL="3047924" marR="0" lvl="4"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5pPr>
            <a:lvl6pPr marL="3657509" marR="0" lvl="5"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6pPr>
            <a:lvl7pPr marL="4267093" marR="0" lvl="6"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7pPr>
            <a:lvl8pPr marL="4876678" marR="0" lvl="7"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8pPr>
            <a:lvl9pPr marL="5486263" marR="0" lvl="8" indent="-431789" algn="l">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7459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85" name="Google Shape;85;p1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89" name="Google Shape;89;p11"/>
          <p:cNvPicPr preferRelativeResize="0"/>
          <p:nvPr/>
        </p:nvPicPr>
        <p:blipFill rotWithShape="1">
          <a:blip r:embed="rId2">
            <a:alphaModFix/>
          </a:blip>
          <a:srcRect/>
          <a:stretch/>
        </p:blipFill>
        <p:spPr>
          <a:xfrm>
            <a:off x="101601" y="76201"/>
            <a:ext cx="1320799" cy="990599"/>
          </a:xfrm>
          <a:prstGeom prst="rect">
            <a:avLst/>
          </a:prstGeom>
          <a:noFill/>
          <a:ln>
            <a:noFill/>
          </a:ln>
        </p:spPr>
      </p:pic>
      <p:sp>
        <p:nvSpPr>
          <p:cNvPr id="90" name="Google Shape;90;p11"/>
          <p:cNvSpPr/>
          <p:nvPr/>
        </p:nvSpPr>
        <p:spPr>
          <a:xfrm rot="10800000">
            <a:off x="-1" y="1103605"/>
            <a:ext cx="12192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1"/>
          <p:cNvSpPr/>
          <p:nvPr/>
        </p:nvSpPr>
        <p:spPr>
          <a:xfrm rot="10800000">
            <a:off x="-1" y="1280457"/>
            <a:ext cx="12192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1"/>
          <p:cNvPicPr preferRelativeResize="0"/>
          <p:nvPr/>
        </p:nvPicPr>
        <p:blipFill rotWithShape="1">
          <a:blip r:embed="rId3">
            <a:alphaModFix amt="12000"/>
          </a:blip>
          <a:srcRect/>
          <a:stretch/>
        </p:blipFill>
        <p:spPr>
          <a:xfrm>
            <a:off x="0" y="0"/>
            <a:ext cx="12192000" cy="1103606"/>
          </a:xfrm>
          <a:prstGeom prst="rect">
            <a:avLst/>
          </a:prstGeom>
          <a:noFill/>
          <a:ln>
            <a:noFill/>
          </a:ln>
        </p:spPr>
      </p:pic>
    </p:spTree>
    <p:extLst>
      <p:ext uri="{BB962C8B-B14F-4D97-AF65-F5344CB8AC3E}">
        <p14:creationId xmlns:p14="http://schemas.microsoft.com/office/powerpoint/2010/main" val="3843856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3"/>
        <p:cNvGrpSpPr/>
        <p:nvPr/>
      </p:nvGrpSpPr>
      <p:grpSpPr>
        <a:xfrm>
          <a:off x="0" y="0"/>
          <a:ext cx="0" cy="0"/>
          <a:chOff x="0" y="0"/>
          <a:chExt cx="0" cy="0"/>
        </a:xfrm>
      </p:grpSpPr>
      <p:sp>
        <p:nvSpPr>
          <p:cNvPr id="94" name="Google Shape;94;p12"/>
          <p:cNvSpPr txBox="1">
            <a:spLocks noGrp="1"/>
          </p:cNvSpPr>
          <p:nvPr>
            <p:ph type="ctrTitle"/>
          </p:nvPr>
        </p:nvSpPr>
        <p:spPr>
          <a:xfrm>
            <a:off x="914400" y="2130425"/>
            <a:ext cx="103632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5" name="Google Shape;95;p12"/>
          <p:cNvSpPr txBox="1">
            <a:spLocks noGrp="1"/>
          </p:cNvSpPr>
          <p:nvPr>
            <p:ph type="subTitle" idx="1"/>
          </p:nvPr>
        </p:nvSpPr>
        <p:spPr>
          <a:xfrm>
            <a:off x="1828801" y="3886200"/>
            <a:ext cx="85343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6" name="Google Shape;96;p12"/>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6195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963083" y="4406901"/>
            <a:ext cx="103632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1" name="Google Shape;101;p13"/>
          <p:cNvSpPr txBox="1">
            <a:spLocks noGrp="1"/>
          </p:cNvSpPr>
          <p:nvPr>
            <p:ph type="body" idx="1"/>
          </p:nvPr>
        </p:nvSpPr>
        <p:spPr>
          <a:xfrm>
            <a:off x="963083"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102" name="Google Shape;102;p13"/>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3225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7" name="Google Shape;107;p14"/>
          <p:cNvSpPr txBox="1">
            <a:spLocks noGrp="1"/>
          </p:cNvSpPr>
          <p:nvPr>
            <p:ph type="body" idx="1"/>
          </p:nvPr>
        </p:nvSpPr>
        <p:spPr>
          <a:xfrm>
            <a:off x="609601" y="1600201"/>
            <a:ext cx="53847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body" idx="2"/>
          </p:nvPr>
        </p:nvSpPr>
        <p:spPr>
          <a:xfrm>
            <a:off x="6197601" y="1600201"/>
            <a:ext cx="53847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4"/>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4"/>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239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09601" y="273051"/>
            <a:ext cx="4011084"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14" name="Google Shape;114;p15"/>
          <p:cNvSpPr txBox="1">
            <a:spLocks noGrp="1"/>
          </p:cNvSpPr>
          <p:nvPr>
            <p:ph type="body" idx="1"/>
          </p:nvPr>
        </p:nvSpPr>
        <p:spPr>
          <a:xfrm>
            <a:off x="4766733" y="273050"/>
            <a:ext cx="6815667"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15"/>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116" name="Google Shape;116;p15"/>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5"/>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9252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2389718" y="4800601"/>
            <a:ext cx="73151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21" name="Google Shape;121;p16"/>
          <p:cNvSpPr>
            <a:spLocks noGrp="1"/>
          </p:cNvSpPr>
          <p:nvPr>
            <p:ph type="pic" idx="2"/>
          </p:nvPr>
        </p:nvSpPr>
        <p:spPr>
          <a:xfrm>
            <a:off x="2389718" y="612775"/>
            <a:ext cx="7315199" cy="4114800"/>
          </a:xfrm>
          <a:prstGeom prst="rect">
            <a:avLst/>
          </a:prstGeom>
          <a:noFill/>
          <a:ln>
            <a:noFill/>
          </a:ln>
        </p:spPr>
      </p:sp>
      <p:sp>
        <p:nvSpPr>
          <p:cNvPr id="122" name="Google Shape;122;p16"/>
          <p:cNvSpPr txBox="1">
            <a:spLocks noGrp="1"/>
          </p:cNvSpPr>
          <p:nvPr>
            <p:ph type="body" idx="1"/>
          </p:nvPr>
        </p:nvSpPr>
        <p:spPr>
          <a:xfrm>
            <a:off x="2389718" y="5367338"/>
            <a:ext cx="73151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123" name="Google Shape;123;p16"/>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6"/>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5333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28" name="Google Shape;128;p17"/>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17"/>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1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17"/>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6141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rot="5400000">
            <a:off x="7285038" y="1828800"/>
            <a:ext cx="5851525" cy="2743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34" name="Google Shape;134;p18"/>
          <p:cNvSpPr txBox="1">
            <a:spLocks noGrp="1"/>
          </p:cNvSpPr>
          <p:nvPr>
            <p:ph type="body" idx="1"/>
          </p:nvPr>
        </p:nvSpPr>
        <p:spPr>
          <a:xfrm rot="5400000">
            <a:off x="1697038" y="-812800"/>
            <a:ext cx="5851525" cy="80263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329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609600" y="274637"/>
            <a:ext cx="10972800" cy="1143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400"/>
              <a:buNone/>
              <a:defRPr sz="2400" b="0" i="0">
                <a:solidFill>
                  <a:srgbClr val="001F5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ftr" idx="11"/>
          </p:nvPr>
        </p:nvSpPr>
        <p:spPr>
          <a:xfrm>
            <a:off x="4165600" y="6356351"/>
            <a:ext cx="3860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
              <a:buNone/>
              <a:defRPr>
                <a:solidFill>
                  <a:srgbClr val="888888"/>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1" name="Google Shape;141;p19"/>
          <p:cNvSpPr txBox="1">
            <a:spLocks noGrp="1"/>
          </p:cNvSpPr>
          <p:nvPr>
            <p:ph type="dt" idx="10"/>
          </p:nvPr>
        </p:nvSpPr>
        <p:spPr>
          <a:xfrm>
            <a:off x="609601" y="6356351"/>
            <a:ext cx="2844799"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200"/>
              <a:buNone/>
              <a:defRPr>
                <a:solidFill>
                  <a:srgbClr val="888888"/>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2" name="Google Shape;142;p19"/>
          <p:cNvSpPr txBox="1">
            <a:spLocks noGrp="1"/>
          </p:cNvSpPr>
          <p:nvPr>
            <p:ph type="sldNum" idx="12"/>
          </p:nvPr>
        </p:nvSpPr>
        <p:spPr>
          <a:xfrm>
            <a:off x="8737601" y="6356351"/>
            <a:ext cx="2844799"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1pPr>
            <a:lvl2pPr marL="38100" marR="0" lvl="1"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2pPr>
            <a:lvl3pPr marL="38100" marR="0" lvl="2"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3pPr>
            <a:lvl4pPr marL="38100" marR="0" lvl="3"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4pPr>
            <a:lvl5pPr marL="38100" marR="0" lvl="4"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5pPr>
            <a:lvl6pPr marL="38100" marR="0" lvl="5"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6pPr>
            <a:lvl7pPr marL="38100" marR="0" lvl="6"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7pPr>
            <a:lvl8pPr marL="38100" marR="0" lvl="7"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8pPr>
            <a:lvl9pPr marL="38100" marR="0" lvl="8" indent="0" algn="r">
              <a:lnSpc>
                <a:spcPct val="118750"/>
              </a:lnSpc>
              <a:spcBef>
                <a:spcPts val="0"/>
              </a:spcBef>
              <a:spcAft>
                <a:spcPts val="0"/>
              </a:spcAft>
              <a:buClr>
                <a:srgbClr val="888888"/>
              </a:buClr>
              <a:buSzPts val="300"/>
              <a:buFont typeface="Calibri"/>
              <a:buNone/>
              <a:defRPr sz="12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119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Google Shape;39;p4"/>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68686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3"/>
        <p:cNvGrpSpPr/>
        <p:nvPr/>
      </p:nvGrpSpPr>
      <p:grpSpPr>
        <a:xfrm>
          <a:off x="0" y="0"/>
          <a:ext cx="0" cy="0"/>
          <a:chOff x="0" y="0"/>
          <a:chExt cx="0" cy="0"/>
        </a:xfrm>
      </p:grpSpPr>
      <p:sp>
        <p:nvSpPr>
          <p:cNvPr id="144" name="Google Shape;144;p20"/>
          <p:cNvSpPr txBox="1">
            <a:spLocks noGrp="1"/>
          </p:cNvSpPr>
          <p:nvPr>
            <p:ph type="ftr" idx="11"/>
          </p:nvPr>
        </p:nvSpPr>
        <p:spPr>
          <a:xfrm>
            <a:off x="4165600" y="6356351"/>
            <a:ext cx="3860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
              <a:buNone/>
              <a:defRPr>
                <a:solidFill>
                  <a:srgbClr val="888888"/>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5" name="Google Shape;145;p20"/>
          <p:cNvSpPr txBox="1">
            <a:spLocks noGrp="1"/>
          </p:cNvSpPr>
          <p:nvPr>
            <p:ph type="dt" idx="10"/>
          </p:nvPr>
        </p:nvSpPr>
        <p:spPr>
          <a:xfrm>
            <a:off x="609601" y="6356351"/>
            <a:ext cx="2844799"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200"/>
              <a:buNone/>
              <a:defRPr>
                <a:solidFill>
                  <a:srgbClr val="888888"/>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6" name="Google Shape;146;p20"/>
          <p:cNvSpPr txBox="1">
            <a:spLocks noGrp="1"/>
          </p:cNvSpPr>
          <p:nvPr>
            <p:ph type="sldNum" idx="12"/>
          </p:nvPr>
        </p:nvSpPr>
        <p:spPr>
          <a:xfrm>
            <a:off x="8737601" y="6356351"/>
            <a:ext cx="2844799"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0458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914400" y="2130425"/>
            <a:ext cx="10363200" cy="1470024"/>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21" name="Google Shape;21;p2"/>
          <p:cNvSpPr txBox="1">
            <a:spLocks noGrp="1"/>
          </p:cNvSpPr>
          <p:nvPr>
            <p:ph type="subTitle" idx="1"/>
          </p:nvPr>
        </p:nvSpPr>
        <p:spPr>
          <a:xfrm>
            <a:off x="1828803" y="3886200"/>
            <a:ext cx="8534399" cy="1752600"/>
          </a:xfrm>
          <a:prstGeom prst="rect">
            <a:avLst/>
          </a:prstGeom>
          <a:noFill/>
          <a:ln>
            <a:noFill/>
          </a:ln>
        </p:spPr>
        <p:txBody>
          <a:bodyPr spcFirstLastPara="1" wrap="square" lIns="123150" tIns="123150" rIns="123150" bIns="123150" anchor="t" anchorCtr="0">
            <a:noAutofit/>
          </a:bodyPr>
          <a:lstStyle>
            <a:lvl1pPr marR="0" lvl="0" algn="ctr">
              <a:lnSpc>
                <a:spcPct val="100000"/>
              </a:lnSpc>
              <a:spcBef>
                <a:spcPts val="861"/>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a:lnSpc>
                <a:spcPct val="100000"/>
              </a:lnSpc>
              <a:spcBef>
                <a:spcPts val="755"/>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0604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27" name="Google Shape;27;p3"/>
          <p:cNvSpPr txBox="1">
            <a:spLocks noGrp="1"/>
          </p:cNvSpPr>
          <p:nvPr>
            <p:ph type="body" idx="1"/>
          </p:nvPr>
        </p:nvSpPr>
        <p:spPr>
          <a:xfrm>
            <a:off x="609600" y="1600203"/>
            <a:ext cx="10972800" cy="4525963"/>
          </a:xfrm>
          <a:prstGeom prst="rect">
            <a:avLst/>
          </a:prstGeom>
          <a:noFill/>
          <a:ln>
            <a:noFill/>
          </a:ln>
        </p:spPr>
        <p:txBody>
          <a:bodyPr spcFirstLastPara="1" wrap="square" lIns="123150" tIns="123150" rIns="123150" bIns="123150" anchor="t" anchorCtr="0">
            <a:noAutofit/>
          </a:bodyPr>
          <a:lstStyle>
            <a:lvl1pPr marL="457189" marR="0" lvl="0" indent="-431789" algn="l">
              <a:lnSpc>
                <a:spcPct val="100000"/>
              </a:lnSpc>
              <a:spcBef>
                <a:spcPts val="861"/>
              </a:spcBef>
              <a:spcAft>
                <a:spcPts val="0"/>
              </a:spcAft>
              <a:buClr>
                <a:schemeClr val="dk1"/>
              </a:buClr>
              <a:buSzPts val="3200"/>
              <a:buFont typeface="Arial"/>
              <a:buChar char="•"/>
              <a:defRPr sz="4300" b="0" i="0" u="none" strike="noStrike" cap="none">
                <a:solidFill>
                  <a:schemeClr val="dk1"/>
                </a:solidFill>
                <a:latin typeface="Calibri"/>
                <a:ea typeface="Calibri"/>
                <a:cs typeface="Calibri"/>
                <a:sym typeface="Calibri"/>
              </a:defRPr>
            </a:lvl1pPr>
            <a:lvl2pPr marL="914377" marR="0" lvl="1" indent="-406390" algn="l">
              <a:lnSpc>
                <a:spcPct val="100000"/>
              </a:lnSpc>
              <a:spcBef>
                <a:spcPts val="755"/>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2pPr>
            <a:lvl3pPr marL="1371566" marR="0" lvl="2" indent="-380990" algn="l">
              <a:lnSpc>
                <a:spcPct val="100000"/>
              </a:lnSpc>
              <a:spcBef>
                <a:spcPts val="64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754" marR="0" lvl="3"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5943" marR="0" lvl="4"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131" marR="0" lvl="5"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320" marR="0" lvl="6"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509" marR="0" lvl="7"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697" marR="0" lvl="8"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1" name="Google Shape;31;p3"/>
          <p:cNvPicPr preferRelativeResize="0"/>
          <p:nvPr/>
        </p:nvPicPr>
        <p:blipFill rotWithShape="1">
          <a:blip r:embed="rId2">
            <a:alphaModFix/>
          </a:blip>
          <a:srcRect/>
          <a:stretch/>
        </p:blipFill>
        <p:spPr>
          <a:xfrm>
            <a:off x="101603" y="76205"/>
            <a:ext cx="1320799" cy="990599"/>
          </a:xfrm>
          <a:prstGeom prst="rect">
            <a:avLst/>
          </a:prstGeom>
          <a:noFill/>
          <a:ln>
            <a:noFill/>
          </a:ln>
        </p:spPr>
      </p:pic>
      <p:sp>
        <p:nvSpPr>
          <p:cNvPr id="32" name="Google Shape;32;p3"/>
          <p:cNvSpPr/>
          <p:nvPr/>
        </p:nvSpPr>
        <p:spPr>
          <a:xfrm rot="10800000">
            <a:off x="-1" y="1103609"/>
            <a:ext cx="12192001" cy="127695"/>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123151" tIns="61551" rIns="123151" bIns="61551"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33" name="Google Shape;33;p3"/>
          <p:cNvSpPr/>
          <p:nvPr/>
        </p:nvSpPr>
        <p:spPr>
          <a:xfrm rot="10800000">
            <a:off x="-1" y="1280461"/>
            <a:ext cx="12192001" cy="127695"/>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123151" tIns="61551" rIns="123151" bIns="61551"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pic>
        <p:nvPicPr>
          <p:cNvPr id="34" name="Google Shape;34;p3"/>
          <p:cNvPicPr preferRelativeResize="0"/>
          <p:nvPr/>
        </p:nvPicPr>
        <p:blipFill rotWithShape="1">
          <a:blip r:embed="rId3">
            <a:alphaModFix amt="12000"/>
          </a:blip>
          <a:srcRect/>
          <a:stretch/>
        </p:blipFill>
        <p:spPr>
          <a:xfrm>
            <a:off x="0" y="3"/>
            <a:ext cx="12192000" cy="1103607"/>
          </a:xfrm>
          <a:prstGeom prst="rect">
            <a:avLst/>
          </a:prstGeom>
          <a:noFill/>
          <a:ln>
            <a:noFill/>
          </a:ln>
        </p:spPr>
      </p:pic>
    </p:spTree>
    <p:extLst>
      <p:ext uri="{BB962C8B-B14F-4D97-AF65-F5344CB8AC3E}">
        <p14:creationId xmlns:p14="http://schemas.microsoft.com/office/powerpoint/2010/main" val="3827000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37" name="Google Shape;37;p4"/>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1470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42" name="Google Shape;42;p5"/>
          <p:cNvSpPr txBox="1">
            <a:spLocks noGrp="1"/>
          </p:cNvSpPr>
          <p:nvPr>
            <p:ph type="body" idx="1"/>
          </p:nvPr>
        </p:nvSpPr>
        <p:spPr>
          <a:xfrm>
            <a:off x="609603" y="1535113"/>
            <a:ext cx="5386916" cy="639763"/>
          </a:xfrm>
          <a:prstGeom prst="rect">
            <a:avLst/>
          </a:prstGeom>
          <a:noFill/>
          <a:ln>
            <a:noFill/>
          </a:ln>
        </p:spPr>
        <p:txBody>
          <a:bodyPr spcFirstLastPara="1" wrap="square" lIns="123150" tIns="123150" rIns="123150" bIns="123150" anchor="b" anchorCtr="0">
            <a:noAutofit/>
          </a:bodyPr>
          <a:lstStyle>
            <a:lvl1pPr marL="457189" marR="0" lvl="0" indent="-228594" algn="l">
              <a:lnSpc>
                <a:spcPct val="100000"/>
              </a:lnSpc>
              <a:spcBef>
                <a:spcPts val="0"/>
              </a:spcBef>
              <a:spcAft>
                <a:spcPts val="0"/>
              </a:spcAft>
              <a:buClr>
                <a:schemeClr val="dk1"/>
              </a:buClr>
              <a:buSzPts val="2400"/>
              <a:buFont typeface="Calibri"/>
              <a:buNone/>
              <a:defRPr sz="3200" b="1" i="0" u="none" strike="noStrike" cap="none">
                <a:solidFill>
                  <a:schemeClr val="dk1"/>
                </a:solidFill>
                <a:latin typeface="Calibri"/>
                <a:ea typeface="Calibri"/>
                <a:cs typeface="Calibri"/>
                <a:sym typeface="Calibri"/>
              </a:defRPr>
            </a:lvl1pPr>
            <a:lvl2pPr marL="914377" marR="0" lvl="1" indent="-228594" algn="l">
              <a:lnSpc>
                <a:spcPct val="100000"/>
              </a:lnSpc>
              <a:spcBef>
                <a:spcPts val="0"/>
              </a:spcBef>
              <a:spcAft>
                <a:spcPts val="0"/>
              </a:spcAft>
              <a:buClr>
                <a:schemeClr val="dk1"/>
              </a:buClr>
              <a:buSzPts val="2000"/>
              <a:buFont typeface="Calibri"/>
              <a:buNone/>
              <a:defRPr sz="2700" b="1" i="0" u="none" strike="noStrike" cap="none">
                <a:solidFill>
                  <a:schemeClr val="dk1"/>
                </a:solidFill>
                <a:latin typeface="Calibri"/>
                <a:ea typeface="Calibri"/>
                <a:cs typeface="Calibri"/>
                <a:sym typeface="Calibri"/>
              </a:defRPr>
            </a:lvl2pPr>
            <a:lvl3pPr marL="1371566" marR="0" lvl="2" indent="-228594" algn="l">
              <a:lnSpc>
                <a:spcPct val="100000"/>
              </a:lnSpc>
              <a:spcBef>
                <a:spcPts val="0"/>
              </a:spcBef>
              <a:spcAft>
                <a:spcPts val="0"/>
              </a:spcAft>
              <a:buClr>
                <a:schemeClr val="dk1"/>
              </a:buClr>
              <a:buSzPts val="1800"/>
              <a:buFont typeface="Calibri"/>
              <a:buNone/>
              <a:defRPr sz="2400" b="1" i="0" u="none" strike="noStrike" cap="none">
                <a:solidFill>
                  <a:schemeClr val="dk1"/>
                </a:solidFill>
                <a:latin typeface="Calibri"/>
                <a:ea typeface="Calibri"/>
                <a:cs typeface="Calibri"/>
                <a:sym typeface="Calibri"/>
              </a:defRPr>
            </a:lvl3pPr>
            <a:lvl4pPr marL="1828754" marR="0" lvl="3"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4pPr>
            <a:lvl5pPr marL="2285943" marR="0" lvl="4"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5pPr>
            <a:lvl6pPr marL="2743131" marR="0" lvl="5"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6pPr>
            <a:lvl7pPr marL="3200320" marR="0" lvl="6"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7pPr>
            <a:lvl8pPr marL="3657509" marR="0" lvl="7"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8pPr>
            <a:lvl9pPr marL="4114697" marR="0" lvl="8"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body" idx="2"/>
          </p:nvPr>
        </p:nvSpPr>
        <p:spPr>
          <a:xfrm>
            <a:off x="609603" y="2174876"/>
            <a:ext cx="5386916" cy="3951287"/>
          </a:xfrm>
          <a:prstGeom prst="rect">
            <a:avLst/>
          </a:prstGeom>
          <a:noFill/>
          <a:ln>
            <a:noFill/>
          </a:ln>
        </p:spPr>
        <p:txBody>
          <a:bodyPr spcFirstLastPara="1" wrap="square" lIns="123150" tIns="123150" rIns="123150" bIns="123150" anchor="t" anchorCtr="0">
            <a:noAutofit/>
          </a:bodyPr>
          <a:lstStyle>
            <a:lvl1pPr marL="457189" marR="0" lvl="0" indent="-380990" algn="l">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914377" marR="0" lvl="1"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2pPr>
            <a:lvl3pPr marL="1371566" marR="0" lvl="2"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754" marR="0" lvl="3"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4pPr>
            <a:lvl5pPr marL="2285943" marR="0" lvl="4"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5pPr>
            <a:lvl6pPr marL="2743131" marR="0" lvl="5"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6pPr>
            <a:lvl7pPr marL="3200320" marR="0" lvl="6"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7pPr>
            <a:lvl8pPr marL="3657509" marR="0" lvl="7"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8pPr>
            <a:lvl9pPr marL="4114697" marR="0" lvl="8"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body" idx="3"/>
          </p:nvPr>
        </p:nvSpPr>
        <p:spPr>
          <a:xfrm>
            <a:off x="6193368" y="1535113"/>
            <a:ext cx="5389032" cy="639763"/>
          </a:xfrm>
          <a:prstGeom prst="rect">
            <a:avLst/>
          </a:prstGeom>
          <a:noFill/>
          <a:ln>
            <a:noFill/>
          </a:ln>
        </p:spPr>
        <p:txBody>
          <a:bodyPr spcFirstLastPara="1" wrap="square" lIns="123150" tIns="123150" rIns="123150" bIns="123150" anchor="b" anchorCtr="0">
            <a:noAutofit/>
          </a:bodyPr>
          <a:lstStyle>
            <a:lvl1pPr marL="457189" marR="0" lvl="0" indent="-228594" algn="l">
              <a:lnSpc>
                <a:spcPct val="100000"/>
              </a:lnSpc>
              <a:spcBef>
                <a:spcPts val="0"/>
              </a:spcBef>
              <a:spcAft>
                <a:spcPts val="0"/>
              </a:spcAft>
              <a:buClr>
                <a:schemeClr val="dk1"/>
              </a:buClr>
              <a:buSzPts val="2400"/>
              <a:buFont typeface="Calibri"/>
              <a:buNone/>
              <a:defRPr sz="3200" b="1" i="0" u="none" strike="noStrike" cap="none">
                <a:solidFill>
                  <a:schemeClr val="dk1"/>
                </a:solidFill>
                <a:latin typeface="Calibri"/>
                <a:ea typeface="Calibri"/>
                <a:cs typeface="Calibri"/>
                <a:sym typeface="Calibri"/>
              </a:defRPr>
            </a:lvl1pPr>
            <a:lvl2pPr marL="914377" marR="0" lvl="1" indent="-228594" algn="l">
              <a:lnSpc>
                <a:spcPct val="100000"/>
              </a:lnSpc>
              <a:spcBef>
                <a:spcPts val="0"/>
              </a:spcBef>
              <a:spcAft>
                <a:spcPts val="0"/>
              </a:spcAft>
              <a:buClr>
                <a:schemeClr val="dk1"/>
              </a:buClr>
              <a:buSzPts val="2000"/>
              <a:buFont typeface="Calibri"/>
              <a:buNone/>
              <a:defRPr sz="2700" b="1" i="0" u="none" strike="noStrike" cap="none">
                <a:solidFill>
                  <a:schemeClr val="dk1"/>
                </a:solidFill>
                <a:latin typeface="Calibri"/>
                <a:ea typeface="Calibri"/>
                <a:cs typeface="Calibri"/>
                <a:sym typeface="Calibri"/>
              </a:defRPr>
            </a:lvl2pPr>
            <a:lvl3pPr marL="1371566" marR="0" lvl="2" indent="-228594" algn="l">
              <a:lnSpc>
                <a:spcPct val="100000"/>
              </a:lnSpc>
              <a:spcBef>
                <a:spcPts val="0"/>
              </a:spcBef>
              <a:spcAft>
                <a:spcPts val="0"/>
              </a:spcAft>
              <a:buClr>
                <a:schemeClr val="dk1"/>
              </a:buClr>
              <a:buSzPts val="1800"/>
              <a:buFont typeface="Calibri"/>
              <a:buNone/>
              <a:defRPr sz="2400" b="1" i="0" u="none" strike="noStrike" cap="none">
                <a:solidFill>
                  <a:schemeClr val="dk1"/>
                </a:solidFill>
                <a:latin typeface="Calibri"/>
                <a:ea typeface="Calibri"/>
                <a:cs typeface="Calibri"/>
                <a:sym typeface="Calibri"/>
              </a:defRPr>
            </a:lvl3pPr>
            <a:lvl4pPr marL="1828754" marR="0" lvl="3"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4pPr>
            <a:lvl5pPr marL="2285943" marR="0" lvl="4"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5pPr>
            <a:lvl6pPr marL="2743131" marR="0" lvl="5"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6pPr>
            <a:lvl7pPr marL="3200320" marR="0" lvl="6"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7pPr>
            <a:lvl8pPr marL="3657509" marR="0" lvl="7"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8pPr>
            <a:lvl9pPr marL="4114697" marR="0" lvl="8" indent="-228594" algn="l">
              <a:lnSpc>
                <a:spcPct val="100000"/>
              </a:lnSpc>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body" idx="4"/>
          </p:nvPr>
        </p:nvSpPr>
        <p:spPr>
          <a:xfrm>
            <a:off x="6193368" y="2174876"/>
            <a:ext cx="5389032" cy="3951287"/>
          </a:xfrm>
          <a:prstGeom prst="rect">
            <a:avLst/>
          </a:prstGeom>
          <a:noFill/>
          <a:ln>
            <a:noFill/>
          </a:ln>
        </p:spPr>
        <p:txBody>
          <a:bodyPr spcFirstLastPara="1" wrap="square" lIns="123150" tIns="123150" rIns="123150" bIns="123150" anchor="t" anchorCtr="0">
            <a:noAutofit/>
          </a:bodyPr>
          <a:lstStyle>
            <a:lvl1pPr marL="457189" marR="0" lvl="0" indent="-380990" algn="l">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914377" marR="0" lvl="1"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2pPr>
            <a:lvl3pPr marL="1371566" marR="0" lvl="2"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754" marR="0" lvl="3"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4pPr>
            <a:lvl5pPr marL="2285943" marR="0" lvl="4"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5pPr>
            <a:lvl6pPr marL="2743131" marR="0" lvl="5"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6pPr>
            <a:lvl7pPr marL="3200320" marR="0" lvl="6"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7pPr>
            <a:lvl8pPr marL="3657509" marR="0" lvl="7"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8pPr>
            <a:lvl9pPr marL="4114697" marR="0" lvl="8" indent="-330192" algn="l">
              <a:lnSpc>
                <a:spcPct val="100000"/>
              </a:lnSpc>
              <a:spcBef>
                <a:spcPts val="0"/>
              </a:spcBef>
              <a:spcAft>
                <a:spcPts val="0"/>
              </a:spcAft>
              <a:buClr>
                <a:schemeClr val="dk1"/>
              </a:buClr>
              <a:buSzPts val="16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6" name="Google Shape;46;p5"/>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5"/>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8" name="Google Shape;48;p5"/>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66467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51" name="Google Shape;51;p6"/>
          <p:cNvSpPr txBox="1">
            <a:spLocks noGrp="1"/>
          </p:cNvSpPr>
          <p:nvPr>
            <p:ph type="body" idx="1"/>
          </p:nvPr>
        </p:nvSpPr>
        <p:spPr>
          <a:xfrm>
            <a:off x="609602" y="1600203"/>
            <a:ext cx="5384799" cy="4525963"/>
          </a:xfrm>
          <a:prstGeom prst="rect">
            <a:avLst/>
          </a:prstGeom>
          <a:noFill/>
          <a:ln>
            <a:noFill/>
          </a:ln>
        </p:spPr>
        <p:txBody>
          <a:bodyPr spcFirstLastPara="1" wrap="square" lIns="123150" tIns="123150" rIns="123150" bIns="123150" anchor="t" anchorCtr="0">
            <a:noAutofit/>
          </a:bodyPr>
          <a:lstStyle>
            <a:lvl1pPr marL="457189" marR="0" lvl="0" indent="-406390" algn="l">
              <a:lnSpc>
                <a:spcPct val="100000"/>
              </a:lnSpc>
              <a:spcBef>
                <a:spcPts val="0"/>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1pPr>
            <a:lvl2pPr marL="914377" marR="0" lvl="1" indent="-380990" algn="l">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566" marR="0" lvl="2"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3pPr>
            <a:lvl4pPr marL="1828754" marR="0" lvl="3"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5943" marR="0" lvl="4"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131" marR="0" lvl="5"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320" marR="0" lvl="6"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509" marR="0" lvl="7"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697" marR="0" lvl="8"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body" idx="2"/>
          </p:nvPr>
        </p:nvSpPr>
        <p:spPr>
          <a:xfrm>
            <a:off x="6197602" y="1600203"/>
            <a:ext cx="5384799" cy="4525963"/>
          </a:xfrm>
          <a:prstGeom prst="rect">
            <a:avLst/>
          </a:prstGeom>
          <a:noFill/>
          <a:ln>
            <a:noFill/>
          </a:ln>
        </p:spPr>
        <p:txBody>
          <a:bodyPr spcFirstLastPara="1" wrap="square" lIns="123150" tIns="123150" rIns="123150" bIns="123150" anchor="t" anchorCtr="0">
            <a:noAutofit/>
          </a:bodyPr>
          <a:lstStyle>
            <a:lvl1pPr marL="457189" marR="0" lvl="0" indent="-406390" algn="l">
              <a:lnSpc>
                <a:spcPct val="100000"/>
              </a:lnSpc>
              <a:spcBef>
                <a:spcPts val="0"/>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1pPr>
            <a:lvl2pPr marL="914377" marR="0" lvl="1" indent="-380990" algn="l">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566" marR="0" lvl="2"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3pPr>
            <a:lvl4pPr marL="1828754" marR="0" lvl="3"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5943" marR="0" lvl="4"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131" marR="0" lvl="5"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320" marR="0" lvl="6"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509" marR="0" lvl="7"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697" marR="0" lvl="8" indent="-342891" algn="l">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6"/>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8203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7"/>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0968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609603" y="273054"/>
            <a:ext cx="4011084" cy="1162049"/>
          </a:xfrm>
          <a:prstGeom prst="rect">
            <a:avLst/>
          </a:prstGeom>
          <a:noFill/>
          <a:ln>
            <a:noFill/>
          </a:ln>
        </p:spPr>
        <p:txBody>
          <a:bodyPr spcFirstLastPara="1" wrap="square" lIns="123150" tIns="123150" rIns="123150" bIns="123150" anchor="b" anchorCtr="0">
            <a:noAutofit/>
          </a:bodyPr>
          <a:lstStyle>
            <a:lvl1pPr marR="0" lvl="0" algn="l">
              <a:lnSpc>
                <a:spcPct val="100000"/>
              </a:lnSpc>
              <a:spcBef>
                <a:spcPts val="0"/>
              </a:spcBef>
              <a:spcAft>
                <a:spcPts val="0"/>
              </a:spcAft>
              <a:buClr>
                <a:schemeClr val="dk1"/>
              </a:buClr>
              <a:buSzPts val="2000"/>
              <a:buFont typeface="Calibri"/>
              <a:buNone/>
              <a:defRPr sz="27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62" name="Google Shape;62;p8"/>
          <p:cNvSpPr txBox="1">
            <a:spLocks noGrp="1"/>
          </p:cNvSpPr>
          <p:nvPr>
            <p:ph type="body" idx="1"/>
          </p:nvPr>
        </p:nvSpPr>
        <p:spPr>
          <a:xfrm>
            <a:off x="4766733" y="273051"/>
            <a:ext cx="6815667" cy="5853112"/>
          </a:xfrm>
          <a:prstGeom prst="rect">
            <a:avLst/>
          </a:prstGeom>
          <a:noFill/>
          <a:ln>
            <a:noFill/>
          </a:ln>
        </p:spPr>
        <p:txBody>
          <a:bodyPr spcFirstLastPara="1" wrap="square" lIns="123150" tIns="123150" rIns="123150" bIns="123150" anchor="t" anchorCtr="0">
            <a:noAutofit/>
          </a:bodyPr>
          <a:lstStyle>
            <a:lvl1pPr marL="457189" marR="0" lvl="0" indent="-431789" algn="l">
              <a:lnSpc>
                <a:spcPct val="100000"/>
              </a:lnSpc>
              <a:spcBef>
                <a:spcPts val="0"/>
              </a:spcBef>
              <a:spcAft>
                <a:spcPts val="0"/>
              </a:spcAft>
              <a:buClr>
                <a:schemeClr val="dk1"/>
              </a:buClr>
              <a:buSzPts val="3200"/>
              <a:buFont typeface="Arial"/>
              <a:buChar char="•"/>
              <a:defRPr sz="4300" b="0" i="0" u="none" strike="noStrike" cap="none">
                <a:solidFill>
                  <a:schemeClr val="dk1"/>
                </a:solidFill>
                <a:latin typeface="Calibri"/>
                <a:ea typeface="Calibri"/>
                <a:cs typeface="Calibri"/>
                <a:sym typeface="Calibri"/>
              </a:defRPr>
            </a:lvl1pPr>
            <a:lvl2pPr marL="914377" marR="0" lvl="1" indent="-406390" algn="l">
              <a:lnSpc>
                <a:spcPct val="100000"/>
              </a:lnSpc>
              <a:spcBef>
                <a:spcPts val="0"/>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2pPr>
            <a:lvl3pPr marL="1371566" marR="0" lvl="2" indent="-380990" algn="l">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754" marR="0" lvl="3"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5943" marR="0" lvl="4"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131" marR="0" lvl="5"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320" marR="0" lvl="6"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509" marR="0" lvl="7"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697" marR="0" lvl="8" indent="-355591" algn="l">
              <a:lnSpc>
                <a:spcPct val="100000"/>
              </a:lnSpc>
              <a:spcBef>
                <a:spcPts val="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609603" y="1435104"/>
            <a:ext cx="4011084" cy="4691063"/>
          </a:xfrm>
          <a:prstGeom prst="rect">
            <a:avLst/>
          </a:prstGeom>
          <a:noFill/>
          <a:ln>
            <a:noFill/>
          </a:ln>
        </p:spPr>
        <p:txBody>
          <a:bodyPr spcFirstLastPara="1" wrap="square" lIns="123150" tIns="123150" rIns="123150" bIns="123150" anchor="t" anchorCtr="0">
            <a:noAutofit/>
          </a:bodyPr>
          <a:lstStyle>
            <a:lvl1pPr marL="457189" marR="0" lvl="0" indent="-228594" algn="l">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1pPr>
            <a:lvl2pPr marL="914377" marR="0" lvl="1" indent="-228594" algn="l">
              <a:lnSpc>
                <a:spcPct val="100000"/>
              </a:lnSpc>
              <a:spcBef>
                <a:spcPts val="0"/>
              </a:spcBef>
              <a:spcAft>
                <a:spcPts val="0"/>
              </a:spcAft>
              <a:buClr>
                <a:schemeClr val="dk1"/>
              </a:buClr>
              <a:buSzPts val="1200"/>
              <a:buFont typeface="Calibri"/>
              <a:buNone/>
              <a:defRPr sz="1600" b="0" i="0" u="none" strike="noStrike" cap="none">
                <a:solidFill>
                  <a:schemeClr val="dk1"/>
                </a:solidFill>
                <a:latin typeface="Calibri"/>
                <a:ea typeface="Calibri"/>
                <a:cs typeface="Calibri"/>
                <a:sym typeface="Calibri"/>
              </a:defRPr>
            </a:lvl2pPr>
            <a:lvl3pPr marL="1371566" marR="0" lvl="2" indent="-228594" algn="l">
              <a:lnSpc>
                <a:spcPct val="100000"/>
              </a:lnSpc>
              <a:spcBef>
                <a:spcPts val="0"/>
              </a:spcBef>
              <a:spcAft>
                <a:spcPts val="0"/>
              </a:spcAft>
              <a:buClr>
                <a:schemeClr val="dk1"/>
              </a:buClr>
              <a:buSzPts val="1000"/>
              <a:buFont typeface="Calibri"/>
              <a:buNone/>
              <a:defRPr sz="1300" b="0" i="0" u="none" strike="noStrike" cap="none">
                <a:solidFill>
                  <a:schemeClr val="dk1"/>
                </a:solidFill>
                <a:latin typeface="Calibri"/>
                <a:ea typeface="Calibri"/>
                <a:cs typeface="Calibri"/>
                <a:sym typeface="Calibri"/>
              </a:defRPr>
            </a:lvl3pPr>
            <a:lvl4pPr marL="1828754" marR="0" lvl="3"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4pPr>
            <a:lvl5pPr marL="2285943" marR="0" lvl="4"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5pPr>
            <a:lvl6pPr marL="2743131" marR="0" lvl="5"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6pPr>
            <a:lvl7pPr marL="3200320" marR="0" lvl="6"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7pPr>
            <a:lvl8pPr marL="3657509" marR="0" lvl="7"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8pPr>
            <a:lvl9pPr marL="4114697" marR="0" lvl="8"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5" name="Google Shape;65;p8"/>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197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2389722" y="4800604"/>
            <a:ext cx="7315197" cy="566737"/>
          </a:xfrm>
          <a:prstGeom prst="rect">
            <a:avLst/>
          </a:prstGeom>
          <a:noFill/>
          <a:ln>
            <a:noFill/>
          </a:ln>
        </p:spPr>
        <p:txBody>
          <a:bodyPr spcFirstLastPara="1" wrap="square" lIns="123150" tIns="123150" rIns="123150" bIns="123150" anchor="b" anchorCtr="0">
            <a:noAutofit/>
          </a:bodyPr>
          <a:lstStyle>
            <a:lvl1pPr marR="0" lvl="0" algn="l">
              <a:lnSpc>
                <a:spcPct val="100000"/>
              </a:lnSpc>
              <a:spcBef>
                <a:spcPts val="0"/>
              </a:spcBef>
              <a:spcAft>
                <a:spcPts val="0"/>
              </a:spcAft>
              <a:buClr>
                <a:schemeClr val="dk1"/>
              </a:buClr>
              <a:buSzPts val="2000"/>
              <a:buFont typeface="Calibri"/>
              <a:buNone/>
              <a:defRPr sz="27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69" name="Google Shape;69;p9"/>
          <p:cNvSpPr>
            <a:spLocks noGrp="1"/>
          </p:cNvSpPr>
          <p:nvPr>
            <p:ph type="pic" idx="2"/>
          </p:nvPr>
        </p:nvSpPr>
        <p:spPr>
          <a:xfrm>
            <a:off x="2389722" y="612775"/>
            <a:ext cx="7315197" cy="41148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3200"/>
              <a:buFont typeface="Calibri"/>
              <a:buNone/>
              <a:defRPr sz="43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3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4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body" idx="1"/>
          </p:nvPr>
        </p:nvSpPr>
        <p:spPr>
          <a:xfrm>
            <a:off x="2389722" y="5367340"/>
            <a:ext cx="7315197" cy="804861"/>
          </a:xfrm>
          <a:prstGeom prst="rect">
            <a:avLst/>
          </a:prstGeom>
          <a:noFill/>
          <a:ln>
            <a:noFill/>
          </a:ln>
        </p:spPr>
        <p:txBody>
          <a:bodyPr spcFirstLastPara="1" wrap="square" lIns="123150" tIns="123150" rIns="123150" bIns="123150" anchor="t" anchorCtr="0">
            <a:noAutofit/>
          </a:bodyPr>
          <a:lstStyle>
            <a:lvl1pPr marL="457189" marR="0" lvl="0" indent="-228594" algn="l">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1pPr>
            <a:lvl2pPr marL="914377" marR="0" lvl="1" indent="-228594" algn="l">
              <a:lnSpc>
                <a:spcPct val="100000"/>
              </a:lnSpc>
              <a:spcBef>
                <a:spcPts val="0"/>
              </a:spcBef>
              <a:spcAft>
                <a:spcPts val="0"/>
              </a:spcAft>
              <a:buClr>
                <a:schemeClr val="dk1"/>
              </a:buClr>
              <a:buSzPts val="1200"/>
              <a:buFont typeface="Calibri"/>
              <a:buNone/>
              <a:defRPr sz="1600" b="0" i="0" u="none" strike="noStrike" cap="none">
                <a:solidFill>
                  <a:schemeClr val="dk1"/>
                </a:solidFill>
                <a:latin typeface="Calibri"/>
                <a:ea typeface="Calibri"/>
                <a:cs typeface="Calibri"/>
                <a:sym typeface="Calibri"/>
              </a:defRPr>
            </a:lvl2pPr>
            <a:lvl3pPr marL="1371566" marR="0" lvl="2" indent="-228594" algn="l">
              <a:lnSpc>
                <a:spcPct val="100000"/>
              </a:lnSpc>
              <a:spcBef>
                <a:spcPts val="0"/>
              </a:spcBef>
              <a:spcAft>
                <a:spcPts val="0"/>
              </a:spcAft>
              <a:buClr>
                <a:schemeClr val="dk1"/>
              </a:buClr>
              <a:buSzPts val="1000"/>
              <a:buFont typeface="Calibri"/>
              <a:buNone/>
              <a:defRPr sz="1300" b="0" i="0" u="none" strike="noStrike" cap="none">
                <a:solidFill>
                  <a:schemeClr val="dk1"/>
                </a:solidFill>
                <a:latin typeface="Calibri"/>
                <a:ea typeface="Calibri"/>
                <a:cs typeface="Calibri"/>
                <a:sym typeface="Calibri"/>
              </a:defRPr>
            </a:lvl3pPr>
            <a:lvl4pPr marL="1828754" marR="0" lvl="3"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4pPr>
            <a:lvl5pPr marL="2285943" marR="0" lvl="4"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5pPr>
            <a:lvl6pPr marL="2743131" marR="0" lvl="5"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6pPr>
            <a:lvl7pPr marL="3200320" marR="0" lvl="6"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7pPr>
            <a:lvl8pPr marL="3657509" marR="0" lvl="7"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8pPr>
            <a:lvl9pPr marL="4114697" marR="0" lvl="8" indent="-228594" algn="l">
              <a:lnSpc>
                <a:spcPct val="100000"/>
              </a:lnSpc>
              <a:spcBef>
                <a:spcPts val="0"/>
              </a:spcBef>
              <a:spcAft>
                <a:spcPts val="0"/>
              </a:spcAft>
              <a:buClr>
                <a:schemeClr val="dk1"/>
              </a:buClr>
              <a:buSzPts val="9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1" name="Google Shape;71;p9"/>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3" name="Google Shape;73;p9"/>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797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76" name="Google Shape;76;p10"/>
          <p:cNvSpPr txBox="1">
            <a:spLocks noGrp="1"/>
          </p:cNvSpPr>
          <p:nvPr>
            <p:ph type="body" idx="1"/>
          </p:nvPr>
        </p:nvSpPr>
        <p:spPr>
          <a:xfrm rot="5400000">
            <a:off x="3833020" y="-1623219"/>
            <a:ext cx="4525963" cy="10972800"/>
          </a:xfrm>
          <a:prstGeom prst="rect">
            <a:avLst/>
          </a:prstGeom>
          <a:noFill/>
          <a:ln>
            <a:noFill/>
          </a:ln>
        </p:spPr>
        <p:txBody>
          <a:bodyPr spcFirstLastPara="1" wrap="square" lIns="123150" tIns="123150" rIns="123150" bIns="123150" anchor="t" anchorCtr="0">
            <a:noAutofit/>
          </a:bodyPr>
          <a:lstStyle>
            <a:lvl1pPr marL="457189" marR="0" lvl="0" indent="-431789" algn="l">
              <a:lnSpc>
                <a:spcPct val="100000"/>
              </a:lnSpc>
              <a:spcBef>
                <a:spcPts val="861"/>
              </a:spcBef>
              <a:spcAft>
                <a:spcPts val="0"/>
              </a:spcAft>
              <a:buClr>
                <a:schemeClr val="dk1"/>
              </a:buClr>
              <a:buSzPts val="3200"/>
              <a:buFont typeface="Arial"/>
              <a:buChar char="•"/>
              <a:defRPr sz="4300" b="0" i="0" u="none" strike="noStrike" cap="none">
                <a:solidFill>
                  <a:schemeClr val="dk1"/>
                </a:solidFill>
                <a:latin typeface="Calibri"/>
                <a:ea typeface="Calibri"/>
                <a:cs typeface="Calibri"/>
                <a:sym typeface="Calibri"/>
              </a:defRPr>
            </a:lvl1pPr>
            <a:lvl2pPr marL="914377" marR="0" lvl="1" indent="-406390" algn="l">
              <a:lnSpc>
                <a:spcPct val="100000"/>
              </a:lnSpc>
              <a:spcBef>
                <a:spcPts val="755"/>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2pPr>
            <a:lvl3pPr marL="1371566" marR="0" lvl="2" indent="-380990" algn="l">
              <a:lnSpc>
                <a:spcPct val="100000"/>
              </a:lnSpc>
              <a:spcBef>
                <a:spcPts val="64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754" marR="0" lvl="3"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5943" marR="0" lvl="4"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131" marR="0" lvl="5"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320" marR="0" lvl="6"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509" marR="0" lvl="7"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697" marR="0" lvl="8"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516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963083" y="4406901"/>
            <a:ext cx="103632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5"/>
          <p:cNvSpPr txBox="1">
            <a:spLocks noGrp="1"/>
          </p:cNvSpPr>
          <p:nvPr>
            <p:ph type="body" idx="1"/>
          </p:nvPr>
        </p:nvSpPr>
        <p:spPr>
          <a:xfrm>
            <a:off x="963083"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3" name="Google Shape;43;p5"/>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5"/>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2076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rot="5400000">
            <a:off x="7285039" y="1828801"/>
            <a:ext cx="5851525" cy="27432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82" name="Google Shape;82;p11"/>
          <p:cNvSpPr txBox="1">
            <a:spLocks noGrp="1"/>
          </p:cNvSpPr>
          <p:nvPr>
            <p:ph type="body" idx="1"/>
          </p:nvPr>
        </p:nvSpPr>
        <p:spPr>
          <a:xfrm rot="5400000">
            <a:off x="1697039" y="-812800"/>
            <a:ext cx="5851525" cy="8026399"/>
          </a:xfrm>
          <a:prstGeom prst="rect">
            <a:avLst/>
          </a:prstGeom>
          <a:noFill/>
          <a:ln>
            <a:noFill/>
          </a:ln>
        </p:spPr>
        <p:txBody>
          <a:bodyPr spcFirstLastPara="1" wrap="square" lIns="123150" tIns="123150" rIns="123150" bIns="123150" anchor="t" anchorCtr="0">
            <a:noAutofit/>
          </a:bodyPr>
          <a:lstStyle>
            <a:lvl1pPr marL="457189" marR="0" lvl="0" indent="-431789" algn="l">
              <a:lnSpc>
                <a:spcPct val="100000"/>
              </a:lnSpc>
              <a:spcBef>
                <a:spcPts val="861"/>
              </a:spcBef>
              <a:spcAft>
                <a:spcPts val="0"/>
              </a:spcAft>
              <a:buClr>
                <a:schemeClr val="dk1"/>
              </a:buClr>
              <a:buSzPts val="3200"/>
              <a:buFont typeface="Arial"/>
              <a:buChar char="•"/>
              <a:defRPr sz="4300" b="0" i="0" u="none" strike="noStrike" cap="none">
                <a:solidFill>
                  <a:schemeClr val="dk1"/>
                </a:solidFill>
                <a:latin typeface="Calibri"/>
                <a:ea typeface="Calibri"/>
                <a:cs typeface="Calibri"/>
                <a:sym typeface="Calibri"/>
              </a:defRPr>
            </a:lvl1pPr>
            <a:lvl2pPr marL="914377" marR="0" lvl="1" indent="-406390" algn="l">
              <a:lnSpc>
                <a:spcPct val="100000"/>
              </a:lnSpc>
              <a:spcBef>
                <a:spcPts val="755"/>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2pPr>
            <a:lvl3pPr marL="1371566" marR="0" lvl="2" indent="-380990" algn="l">
              <a:lnSpc>
                <a:spcPct val="100000"/>
              </a:lnSpc>
              <a:spcBef>
                <a:spcPts val="64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754" marR="0" lvl="3"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5943" marR="0" lvl="4"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131" marR="0" lvl="5"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320" marR="0" lvl="6"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509" marR="0" lvl="7"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697" marR="0" lvl="8" indent="-355591"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84" name="Google Shape;84;p11"/>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85" name="Google Shape;85;p11"/>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519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6"/>
          <p:cNvSpPr txBox="1">
            <a:spLocks noGrp="1"/>
          </p:cNvSpPr>
          <p:nvPr>
            <p:ph type="body" idx="1"/>
          </p:nvPr>
        </p:nvSpPr>
        <p:spPr>
          <a:xfrm>
            <a:off x="609601" y="1600201"/>
            <a:ext cx="53847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2"/>
          </p:nvPr>
        </p:nvSpPr>
        <p:spPr>
          <a:xfrm>
            <a:off x="6197601" y="1600201"/>
            <a:ext cx="53847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6"/>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082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7"/>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7"/>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5478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609601" y="273051"/>
            <a:ext cx="4011084"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8"/>
          <p:cNvSpPr txBox="1">
            <a:spLocks noGrp="1"/>
          </p:cNvSpPr>
          <p:nvPr>
            <p:ph type="body" idx="1"/>
          </p:nvPr>
        </p:nvSpPr>
        <p:spPr>
          <a:xfrm>
            <a:off x="4766733" y="273050"/>
            <a:ext cx="6815667"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2" name="Google Shape;62;p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Google Shape;63;p8"/>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676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2389718" y="4800601"/>
            <a:ext cx="73151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9"/>
          <p:cNvSpPr>
            <a:spLocks noGrp="1"/>
          </p:cNvSpPr>
          <p:nvPr>
            <p:ph type="pic" idx="2"/>
          </p:nvPr>
        </p:nvSpPr>
        <p:spPr>
          <a:xfrm>
            <a:off x="2389718" y="612775"/>
            <a:ext cx="7315199" cy="411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3200"/>
              <a:buFont typeface="Calibri"/>
              <a:buNone/>
              <a:defRPr sz="3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dirty="0"/>
          </a:p>
        </p:txBody>
      </p:sp>
      <p:sp>
        <p:nvSpPr>
          <p:cNvPr id="67" name="Google Shape;67;p9"/>
          <p:cNvSpPr txBox="1">
            <a:spLocks noGrp="1"/>
          </p:cNvSpPr>
          <p:nvPr>
            <p:ph type="body" idx="1"/>
          </p:nvPr>
        </p:nvSpPr>
        <p:spPr>
          <a:xfrm>
            <a:off x="2389718" y="5367338"/>
            <a:ext cx="73151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9" name="Google Shape;69;p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Google Shape;70;p9"/>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4842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1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Google Shape;76;p10"/>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4395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15" name="Google Shape;15;p1"/>
          <p:cNvPicPr preferRelativeResize="0"/>
          <p:nvPr/>
        </p:nvPicPr>
        <p:blipFill rotWithShape="1">
          <a:blip r:embed="rId13">
            <a:alphaModFix/>
          </a:blip>
          <a:srcRect/>
          <a:stretch/>
        </p:blipFill>
        <p:spPr>
          <a:xfrm>
            <a:off x="101601" y="76201"/>
            <a:ext cx="1320799" cy="990599"/>
          </a:xfrm>
          <a:prstGeom prst="rect">
            <a:avLst/>
          </a:prstGeom>
          <a:noFill/>
          <a:ln>
            <a:noFill/>
          </a:ln>
        </p:spPr>
      </p:pic>
      <p:sp>
        <p:nvSpPr>
          <p:cNvPr id="16" name="Google Shape;16;p1"/>
          <p:cNvSpPr/>
          <p:nvPr/>
        </p:nvSpPr>
        <p:spPr>
          <a:xfrm rot="10800000">
            <a:off x="-1" y="1103605"/>
            <a:ext cx="12192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 name="Google Shape;17;p1"/>
          <p:cNvSpPr/>
          <p:nvPr/>
        </p:nvSpPr>
        <p:spPr>
          <a:xfrm rot="10800000">
            <a:off x="-1" y="1280457"/>
            <a:ext cx="12192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4">
            <a:alphaModFix amt="12000"/>
          </a:blip>
          <a:srcRect/>
          <a:stretch/>
        </p:blipFill>
        <p:spPr>
          <a:xfrm>
            <a:off x="0" y="0"/>
            <a:ext cx="12192000" cy="1103606"/>
          </a:xfrm>
          <a:prstGeom prst="rect">
            <a:avLst/>
          </a:prstGeom>
          <a:noFill/>
          <a:ln>
            <a:noFill/>
          </a:ln>
        </p:spPr>
      </p:pic>
    </p:spTree>
    <p:extLst>
      <p:ext uri="{BB962C8B-B14F-4D97-AF65-F5344CB8AC3E}">
        <p14:creationId xmlns:p14="http://schemas.microsoft.com/office/powerpoint/2010/main" val="42652674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1" y="274637"/>
            <a:ext cx="10972800" cy="1143200"/>
          </a:xfrm>
          <a:prstGeom prst="rect">
            <a:avLst/>
          </a:prstGeom>
          <a:noFill/>
          <a:ln>
            <a:noFill/>
          </a:ln>
        </p:spPr>
        <p:txBody>
          <a:bodyPr spcFirstLastPara="1" wrap="square" lIns="92375" tIns="92375" rIns="92375" bIns="92375" anchor="ctr"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09601" y="1600201"/>
            <a:ext cx="10972800" cy="4526000"/>
          </a:xfrm>
          <a:prstGeom prst="rect">
            <a:avLst/>
          </a:prstGeom>
          <a:noFill/>
          <a:ln>
            <a:noFill/>
          </a:ln>
        </p:spPr>
        <p:txBody>
          <a:bodyPr spcFirstLastPara="1" wrap="square" lIns="92375" tIns="92375" rIns="92375" bIns="92375" anchor="t" anchorCtr="0">
            <a:noAutofit/>
          </a:bodyPr>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3" y="6356352"/>
            <a:ext cx="2844800" cy="365200"/>
          </a:xfrm>
          <a:prstGeom prst="rect">
            <a:avLst/>
          </a:prstGeom>
          <a:noFill/>
          <a:ln>
            <a:noFill/>
          </a:ln>
        </p:spPr>
        <p:txBody>
          <a:bodyPr spcFirstLastPara="1" wrap="square" lIns="92375" tIns="92375" rIns="92375" bIns="92375" anchor="ctr" anchorCtr="0">
            <a:noAutofit/>
          </a:bodyPr>
          <a:lstStyle>
            <a:lvl1pPr marR="0" lvl="0" algn="l" rtl="0">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165601" y="6356352"/>
            <a:ext cx="3860800" cy="365200"/>
          </a:xfrm>
          <a:prstGeom prst="rect">
            <a:avLst/>
          </a:prstGeom>
          <a:noFill/>
          <a:ln>
            <a:noFill/>
          </a:ln>
        </p:spPr>
        <p:txBody>
          <a:bodyPr spcFirstLastPara="1" wrap="square" lIns="92375" tIns="92375" rIns="92375" bIns="92375" anchor="ctr" anchorCtr="0">
            <a:noAutofit/>
          </a:bodyPr>
          <a:lstStyle>
            <a:lvl1pPr marR="0" lvl="0" algn="ctr" rtl="0">
              <a:lnSpc>
                <a:spcPct val="100000"/>
              </a:lnSpc>
              <a:spcBef>
                <a:spcPts val="0"/>
              </a:spcBef>
              <a:spcAft>
                <a:spcPts val="0"/>
              </a:spcAft>
              <a:buClr>
                <a:srgbClr val="888888"/>
              </a:buClr>
              <a:buSzPts val="9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37603" y="6356352"/>
            <a:ext cx="2844800" cy="365200"/>
          </a:xfrm>
          <a:prstGeom prst="rect">
            <a:avLst/>
          </a:prstGeom>
          <a:noFill/>
          <a:ln>
            <a:noFill/>
          </a:ln>
        </p:spPr>
        <p:txBody>
          <a:bodyPr spcFirstLastPara="1" wrap="square" lIns="92375" tIns="46175" rIns="92375" bIns="46175" anchor="ctr" anchorCtr="0">
            <a:noAutofit/>
          </a:bodyPr>
          <a:lstStyle>
            <a:lvl1pPr marL="0" marR="0" lvl="0"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11" name="Google Shape;11;p1"/>
          <p:cNvPicPr preferRelativeResize="0"/>
          <p:nvPr/>
        </p:nvPicPr>
        <p:blipFill rotWithShape="1">
          <a:blip r:embed="rId11">
            <a:alphaModFix/>
          </a:blip>
          <a:srcRect/>
          <a:stretch/>
        </p:blipFill>
        <p:spPr>
          <a:xfrm>
            <a:off x="101603" y="76203"/>
            <a:ext cx="1320800" cy="990600"/>
          </a:xfrm>
          <a:prstGeom prst="rect">
            <a:avLst/>
          </a:prstGeom>
          <a:noFill/>
          <a:ln>
            <a:noFill/>
          </a:ln>
        </p:spPr>
      </p:pic>
      <p:sp>
        <p:nvSpPr>
          <p:cNvPr id="12" name="Google Shape;12;p1"/>
          <p:cNvSpPr/>
          <p:nvPr/>
        </p:nvSpPr>
        <p:spPr>
          <a:xfrm rot="10800000">
            <a:off x="0" y="1103701"/>
            <a:ext cx="12192000" cy="1276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123167" tIns="61567" rIns="123167" bIns="615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lt1"/>
              </a:solidFill>
              <a:latin typeface="Calibri"/>
              <a:ea typeface="Calibri"/>
              <a:cs typeface="Calibri"/>
              <a:sym typeface="Calibri"/>
            </a:endParaRPr>
          </a:p>
        </p:txBody>
      </p:sp>
      <p:sp>
        <p:nvSpPr>
          <p:cNvPr id="13" name="Google Shape;13;p1"/>
          <p:cNvSpPr/>
          <p:nvPr/>
        </p:nvSpPr>
        <p:spPr>
          <a:xfrm rot="10800000">
            <a:off x="0" y="1280555"/>
            <a:ext cx="12192000" cy="1276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123167" tIns="61567" rIns="123167" bIns="615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12">
            <a:alphaModFix amt="12000"/>
          </a:blip>
          <a:srcRect/>
          <a:stretch/>
        </p:blipFill>
        <p:spPr>
          <a:xfrm>
            <a:off x="0" y="3"/>
            <a:ext cx="12192000" cy="1103607"/>
          </a:xfrm>
          <a:prstGeom prst="rect">
            <a:avLst/>
          </a:prstGeom>
          <a:noFill/>
          <a:ln>
            <a:noFill/>
          </a:ln>
        </p:spPr>
      </p:pic>
    </p:spTree>
    <p:extLst>
      <p:ext uri="{BB962C8B-B14F-4D97-AF65-F5344CB8AC3E}">
        <p14:creationId xmlns:p14="http://schemas.microsoft.com/office/powerpoint/2010/main" val="2973585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dt" idx="10"/>
          </p:nvPr>
        </p:nvSpPr>
        <p:spPr>
          <a:xfrm>
            <a:off x="609601" y="6356351"/>
            <a:ext cx="28447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79" name="Google Shape;79;p10"/>
          <p:cNvPicPr preferRelativeResize="0"/>
          <p:nvPr/>
        </p:nvPicPr>
        <p:blipFill rotWithShape="1">
          <a:blip r:embed="rId12">
            <a:alphaModFix/>
          </a:blip>
          <a:srcRect/>
          <a:stretch/>
        </p:blipFill>
        <p:spPr>
          <a:xfrm>
            <a:off x="101601" y="76201"/>
            <a:ext cx="1320799" cy="990599"/>
          </a:xfrm>
          <a:prstGeom prst="rect">
            <a:avLst/>
          </a:prstGeom>
          <a:noFill/>
          <a:ln>
            <a:noFill/>
          </a:ln>
        </p:spPr>
      </p:pic>
      <p:sp>
        <p:nvSpPr>
          <p:cNvPr id="80" name="Google Shape;80;p10"/>
          <p:cNvSpPr/>
          <p:nvPr/>
        </p:nvSpPr>
        <p:spPr>
          <a:xfrm rot="10800000">
            <a:off x="-1" y="1103605"/>
            <a:ext cx="12192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10"/>
          <p:cNvSpPr/>
          <p:nvPr/>
        </p:nvSpPr>
        <p:spPr>
          <a:xfrm rot="10800000">
            <a:off x="-1" y="1280457"/>
            <a:ext cx="12192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 name="Google Shape;82;p10"/>
          <p:cNvPicPr preferRelativeResize="0"/>
          <p:nvPr/>
        </p:nvPicPr>
        <p:blipFill rotWithShape="1">
          <a:blip r:embed="rId13">
            <a:alphaModFix amt="12000"/>
          </a:blip>
          <a:srcRect/>
          <a:stretch/>
        </p:blipFill>
        <p:spPr>
          <a:xfrm>
            <a:off x="0" y="0"/>
            <a:ext cx="12192000" cy="1103606"/>
          </a:xfrm>
          <a:prstGeom prst="rect">
            <a:avLst/>
          </a:prstGeom>
          <a:noFill/>
          <a:ln>
            <a:noFill/>
          </a:ln>
        </p:spPr>
      </p:pic>
    </p:spTree>
    <p:extLst>
      <p:ext uri="{BB962C8B-B14F-4D97-AF65-F5344CB8AC3E}">
        <p14:creationId xmlns:p14="http://schemas.microsoft.com/office/powerpoint/2010/main" val="138135045"/>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3"/>
            <a:ext cx="10972800" cy="4525963"/>
          </a:xfrm>
          <a:prstGeom prst="rect">
            <a:avLst/>
          </a:prstGeom>
          <a:noFill/>
          <a:ln>
            <a:noFill/>
          </a:ln>
        </p:spPr>
        <p:txBody>
          <a:bodyPr spcFirstLastPara="1" wrap="square" lIns="123150" tIns="123150" rIns="123150" bIns="12315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3" y="6356352"/>
            <a:ext cx="2844799" cy="365125"/>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1" y="6356352"/>
            <a:ext cx="3860800" cy="365125"/>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3" y="6356352"/>
            <a:ext cx="2844799" cy="365125"/>
          </a:xfrm>
          <a:prstGeom prst="rect">
            <a:avLst/>
          </a:prstGeom>
          <a:noFill/>
          <a:ln>
            <a:noFill/>
          </a:ln>
        </p:spPr>
        <p:txBody>
          <a:bodyPr spcFirstLastPara="1" wrap="square" lIns="123150" tIns="61550" rIns="123150" bIns="61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5" name="Google Shape;15;p1"/>
          <p:cNvPicPr preferRelativeResize="0"/>
          <p:nvPr/>
        </p:nvPicPr>
        <p:blipFill rotWithShape="1">
          <a:blip r:embed="rId12">
            <a:alphaModFix/>
          </a:blip>
          <a:srcRect/>
          <a:stretch/>
        </p:blipFill>
        <p:spPr>
          <a:xfrm>
            <a:off x="101603" y="76205"/>
            <a:ext cx="1320799" cy="990599"/>
          </a:xfrm>
          <a:prstGeom prst="rect">
            <a:avLst/>
          </a:prstGeom>
          <a:noFill/>
          <a:ln>
            <a:noFill/>
          </a:ln>
        </p:spPr>
      </p:pic>
      <p:sp>
        <p:nvSpPr>
          <p:cNvPr id="16" name="Google Shape;16;p1"/>
          <p:cNvSpPr/>
          <p:nvPr/>
        </p:nvSpPr>
        <p:spPr>
          <a:xfrm rot="10800000">
            <a:off x="-1" y="1103609"/>
            <a:ext cx="12192001" cy="127695"/>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123151" tIns="61551" rIns="123151" bIns="61551"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1" y="1280461"/>
            <a:ext cx="12192001" cy="127695"/>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123151" tIns="61551" rIns="123151" bIns="61551"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3">
            <a:alphaModFix amt="12000"/>
          </a:blip>
          <a:srcRect/>
          <a:stretch/>
        </p:blipFill>
        <p:spPr>
          <a:xfrm>
            <a:off x="0" y="3"/>
            <a:ext cx="12192000" cy="1103607"/>
          </a:xfrm>
          <a:prstGeom prst="rect">
            <a:avLst/>
          </a:prstGeom>
          <a:noFill/>
          <a:ln>
            <a:noFill/>
          </a:ln>
        </p:spPr>
      </p:pic>
    </p:spTree>
    <p:extLst>
      <p:ext uri="{BB962C8B-B14F-4D97-AF65-F5344CB8AC3E}">
        <p14:creationId xmlns:p14="http://schemas.microsoft.com/office/powerpoint/2010/main" val="3949356341"/>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sam.gov/content/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pds.gov/fpdsng_cms/index.php/e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saspending.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vendor.support@gsa.gov" TargetMode="External"/><Relationship Id="rId5" Type="http://schemas.openxmlformats.org/officeDocument/2006/relationships/hyperlink" Target="mailto:GSA.Advantage@gsa.gov"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hyperlink" Target="mailto:vendor.support@gs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GSA.Advantage@gsa.gov" TargetMode="External"/><Relationship Id="rId5" Type="http://schemas.openxmlformats.org/officeDocument/2006/relationships/hyperlink" Target="http://www.gsa.gov/ebuy" TargetMode="External"/><Relationship Id="rId4" Type="http://schemas.openxmlformats.org/officeDocument/2006/relationships/hyperlink" Target="https://www.ebuy.gsa.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gsa.gov/fas" TargetMode="External"/><Relationship Id="rId4" Type="http://schemas.openxmlformats.org/officeDocument/2006/relationships/hyperlink" Target="http://www.gsa.gov/pb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acquisitiongateway.gov/forecas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www.acquisition.gov/procurement-forecast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www.gsa.gov/subcontracting"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gsa.gov/tools-overview/buying-and-selling-tools/gsa-elibr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sba.gov/sites/default/files/2023-01/version-FY22.xlsx?web=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gsa.gov/small-business/forecast-of-contracting-opportunities?topnav=small-business" TargetMode="External"/><Relationship Id="rId3" Type="http://schemas.openxmlformats.org/officeDocument/2006/relationships/hyperlink" Target="https://www.fpds.gov/fpdsng_cms/index.php/en/" TargetMode="External"/><Relationship Id="rId7" Type="http://schemas.openxmlformats.org/officeDocument/2006/relationships/hyperlink" Target="https://www.acquisitiongateway.gov/forecas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saelibrary.gsa.gov/" TargetMode="External"/><Relationship Id="rId5" Type="http://schemas.openxmlformats.org/officeDocument/2006/relationships/hyperlink" Target="http://www.gsa.gov/ebuy" TargetMode="External"/><Relationship Id="rId4" Type="http://schemas.openxmlformats.org/officeDocument/2006/relationships/hyperlink" Target="http://www.usaspending.gov/" TargetMode="External"/><Relationship Id="rId9" Type="http://schemas.openxmlformats.org/officeDocument/2006/relationships/hyperlink" Target="https://www.acquisition.gov/procurement-forecast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www.gsa.gov/small-business" TargetMode="External"/><Relationship Id="rId7" Type="http://schemas.openxmlformats.org/officeDocument/2006/relationships/hyperlink" Target="https://www.gsa.gov/about-us/events-and-training/gsa-ev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sa.gov/small-business/small-business-resources/osdbu-events?gsaredirect=osdbuevents" TargetMode="External"/><Relationship Id="rId5" Type="http://schemas.openxmlformats.org/officeDocument/2006/relationships/hyperlink" Target="https://www.gsa.gov/small-business/small-business-resources/government-contracting-factsheets?gsaredirect=osdbufactsheets" TargetMode="External"/><Relationship Id="rId4" Type="http://schemas.openxmlformats.org/officeDocument/2006/relationships/hyperlink" Target="http://www.gsa.gov/small-business/small-business-resourc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mbda.gov/" TargetMode="External"/><Relationship Id="rId13" Type="http://schemas.openxmlformats.org/officeDocument/2006/relationships/hyperlink" Target="http://www.gsa.gov/events" TargetMode="External"/><Relationship Id="rId3" Type="http://schemas.openxmlformats.org/officeDocument/2006/relationships/image" Target="../media/image1.png"/><Relationship Id="rId7" Type="http://schemas.openxmlformats.org/officeDocument/2006/relationships/image" Target="../media/image24.jpg"/><Relationship Id="rId12" Type="http://schemas.openxmlformats.org/officeDocument/2006/relationships/image" Target="../media/image3.png"/><Relationship Id="rId17" Type="http://schemas.openxmlformats.org/officeDocument/2006/relationships/hyperlink" Target="http://www.mbda.gov/" TargetMode="External"/><Relationship Id="rId2" Type="http://schemas.openxmlformats.org/officeDocument/2006/relationships/notesSlide" Target="../notesSlides/notesSlide26.xml"/><Relationship Id="rId16" Type="http://schemas.openxmlformats.org/officeDocument/2006/relationships/hyperlink" Target="http://www.sba.gov/" TargetMode="External"/><Relationship Id="rId1" Type="http://schemas.openxmlformats.org/officeDocument/2006/relationships/slideLayout" Target="../slideLayouts/slideLayout32.xml"/><Relationship Id="rId6" Type="http://schemas.openxmlformats.org/officeDocument/2006/relationships/hyperlink" Target="https://www.aptac-us.org/" TargetMode="External"/><Relationship Id="rId11" Type="http://schemas.openxmlformats.org/officeDocument/2006/relationships/hyperlink" Target="https://www.gsa.gov/small-business" TargetMode="External"/><Relationship Id="rId5" Type="http://schemas.openxmlformats.org/officeDocument/2006/relationships/image" Target="../media/image23.png"/><Relationship Id="rId15" Type="http://schemas.openxmlformats.org/officeDocument/2006/relationships/image" Target="../media/image26.png"/><Relationship Id="rId10" Type="http://schemas.openxmlformats.org/officeDocument/2006/relationships/hyperlink" Target="https://www.gsa.gov/small-business/small-business-resources" TargetMode="External"/><Relationship Id="rId4" Type="http://schemas.openxmlformats.org/officeDocument/2006/relationships/hyperlink" Target="https://www.sba.gov/" TargetMode="External"/><Relationship Id="rId9" Type="http://schemas.openxmlformats.org/officeDocument/2006/relationships/image" Target="../media/image25.png"/><Relationship Id="rId14" Type="http://schemas.openxmlformats.org/officeDocument/2006/relationships/hyperlink" Target="https://www.apexaccelerators.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Jemeek.Morris@gsa.gov"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hyperlink" Target="https://feedback.gsa.gov/jfe/form/SV_77XKEDn6qb6RKMS"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www.gsa.gov/pb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www.gsaauction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sa.gov/fa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gsa.gov/small-busines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sba.gov/federal-contracting/contracting-assistance-program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gsa.gov/small-business/small-business-resources/contact-information-for-small-business-suppor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a:extLst>
              <a:ext uri="{C183D7F6-B498-43B3-948B-1728B52AA6E4}">
                <adec:decorative xmlns:adec="http://schemas.microsoft.com/office/drawing/2017/decorative" val="1"/>
              </a:ext>
            </a:extLst>
          </p:cNvPr>
          <p:cNvSpPr/>
          <p:nvPr/>
        </p:nvSpPr>
        <p:spPr>
          <a:xfrm>
            <a:off x="2720135" y="5612662"/>
            <a:ext cx="6724667" cy="127692"/>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dirty="0">
              <a:solidFill>
                <a:srgbClr val="FFFFFF"/>
              </a:solidFill>
              <a:latin typeface="Calibri"/>
              <a:ea typeface="Calibri"/>
              <a:cs typeface="Calibri"/>
              <a:sym typeface="Calibri"/>
            </a:endParaRPr>
          </a:p>
        </p:txBody>
      </p:sp>
      <p:sp>
        <p:nvSpPr>
          <p:cNvPr id="248" name="Google Shape;248;p37">
            <a:extLst>
              <a:ext uri="{C183D7F6-B498-43B3-948B-1728B52AA6E4}">
                <adec:decorative xmlns:adec="http://schemas.microsoft.com/office/drawing/2017/decorative" val="1"/>
              </a:ext>
            </a:extLst>
          </p:cNvPr>
          <p:cNvSpPr/>
          <p:nvPr/>
        </p:nvSpPr>
        <p:spPr>
          <a:xfrm>
            <a:off x="2720135" y="5789514"/>
            <a:ext cx="6724667" cy="127692"/>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dirty="0">
              <a:solidFill>
                <a:srgbClr val="FFFFFF"/>
              </a:solidFill>
              <a:latin typeface="Calibri"/>
              <a:ea typeface="Calibri"/>
              <a:cs typeface="Calibri"/>
              <a:sym typeface="Calibri"/>
            </a:endParaRPr>
          </a:p>
        </p:txBody>
      </p:sp>
      <p:pic>
        <p:nvPicPr>
          <p:cNvPr id="249" name="Google Shape;249;p37" descr="GSA Starmark Doing Business with GSA"/>
          <p:cNvPicPr preferRelativeResize="0"/>
          <p:nvPr/>
        </p:nvPicPr>
        <p:blipFill rotWithShape="1">
          <a:blip r:embed="rId3">
            <a:alphaModFix/>
          </a:blip>
          <a:srcRect l="9791" t="31691" r="13719" b="30219"/>
          <a:stretch/>
        </p:blipFill>
        <p:spPr>
          <a:xfrm>
            <a:off x="2455579" y="1590229"/>
            <a:ext cx="6994061" cy="1393150"/>
          </a:xfrm>
          <a:prstGeom prst="rect">
            <a:avLst/>
          </a:prstGeom>
          <a:noFill/>
          <a:ln>
            <a:noFill/>
          </a:ln>
        </p:spPr>
      </p:pic>
      <p:sp>
        <p:nvSpPr>
          <p:cNvPr id="250" name="Google Shape;250;p37"/>
          <p:cNvSpPr txBox="1"/>
          <p:nvPr/>
        </p:nvSpPr>
        <p:spPr>
          <a:xfrm>
            <a:off x="2667001" y="4421234"/>
            <a:ext cx="5996708" cy="1191428"/>
          </a:xfrm>
          <a:prstGeom prst="rect">
            <a:avLst/>
          </a:prstGeom>
          <a:noFill/>
          <a:ln>
            <a:noFill/>
          </a:ln>
        </p:spPr>
        <p:txBody>
          <a:bodyPr spcFirstLastPara="1" wrap="square" lIns="91425" tIns="45700" rIns="91425" bIns="45700" anchor="t" anchorCtr="0">
            <a:noAutofit/>
          </a:bodyPr>
          <a:lstStyle/>
          <a:p>
            <a:pPr>
              <a:buClr>
                <a:srgbClr val="266BA6"/>
              </a:buClr>
              <a:buSzPts val="450"/>
            </a:pPr>
            <a:r>
              <a:rPr lang="en-US" kern="0" dirty="0">
                <a:solidFill>
                  <a:srgbClr val="266BA6"/>
                </a:solidFill>
                <a:latin typeface="Arial"/>
                <a:ea typeface="Arial"/>
                <a:cs typeface="Arial"/>
                <a:sym typeface="Arial"/>
              </a:rPr>
              <a:t>Jemeek Morris &amp; Kevin Pope</a:t>
            </a:r>
            <a:endParaRPr sz="1400" kern="0" dirty="0">
              <a:solidFill>
                <a:srgbClr val="000000"/>
              </a:solidFill>
              <a:latin typeface="Arial"/>
              <a:ea typeface="Arial"/>
              <a:cs typeface="Arial"/>
              <a:sym typeface="Arial"/>
            </a:endParaRPr>
          </a:p>
          <a:p>
            <a:pPr>
              <a:buClr>
                <a:srgbClr val="266BA6"/>
              </a:buClr>
              <a:buSzPts val="450"/>
            </a:pPr>
            <a:r>
              <a:rPr lang="en-US" kern="0" dirty="0">
                <a:solidFill>
                  <a:srgbClr val="266BA6"/>
                </a:solidFill>
                <a:latin typeface="Arial"/>
                <a:ea typeface="Arial"/>
                <a:cs typeface="Arial"/>
                <a:sym typeface="Arial"/>
              </a:rPr>
              <a:t>Small Business Specialists</a:t>
            </a:r>
            <a:endParaRPr kern="0" dirty="0">
              <a:solidFill>
                <a:srgbClr val="266BA6"/>
              </a:solidFill>
              <a:latin typeface="Arial"/>
              <a:ea typeface="Arial"/>
              <a:cs typeface="Arial"/>
              <a:sym typeface="Arial"/>
            </a:endParaRPr>
          </a:p>
          <a:p>
            <a:pPr>
              <a:buClr>
                <a:srgbClr val="266BA6"/>
              </a:buClr>
              <a:buSzPts val="450"/>
            </a:pPr>
            <a:r>
              <a:rPr lang="en-US" kern="0" dirty="0">
                <a:solidFill>
                  <a:srgbClr val="266BA6"/>
                </a:solidFill>
                <a:latin typeface="Arial"/>
                <a:ea typeface="Arial"/>
                <a:cs typeface="Arial"/>
                <a:sym typeface="Arial"/>
              </a:rPr>
              <a:t>Office of Small &amp; Disadvantaged Business Utilization </a:t>
            </a:r>
          </a:p>
          <a:p>
            <a:pPr>
              <a:buClr>
                <a:srgbClr val="266BA6"/>
              </a:buClr>
              <a:buSzPts val="450"/>
            </a:pPr>
            <a:r>
              <a:rPr lang="en-US" kern="0" dirty="0">
                <a:solidFill>
                  <a:srgbClr val="266BA6"/>
                </a:solidFill>
                <a:latin typeface="Arial"/>
                <a:ea typeface="Arial"/>
                <a:cs typeface="Arial"/>
                <a:sym typeface="Arial"/>
              </a:rPr>
              <a:t>Small Business Advocacy &amp; Engagement (SBAE) - East</a:t>
            </a:r>
            <a:endParaRPr lang="en-US" sz="1400" kern="0" dirty="0">
              <a:solidFill>
                <a:srgbClr val="000000"/>
              </a:solidFill>
              <a:latin typeface="Arial"/>
              <a:ea typeface="Arial"/>
              <a:cs typeface="Arial"/>
              <a:sym typeface="Arial"/>
            </a:endParaRPr>
          </a:p>
        </p:txBody>
      </p:sp>
      <p:sp>
        <p:nvSpPr>
          <p:cNvPr id="251" name="Google Shape;251;p37">
            <a:extLst>
              <a:ext uri="{C183D7F6-B498-43B3-948B-1728B52AA6E4}">
                <adec:decorative xmlns:adec="http://schemas.microsoft.com/office/drawing/2017/decorative" val="1"/>
              </a:ext>
            </a:extLst>
          </p:cNvPr>
          <p:cNvSpPr/>
          <p:nvPr/>
        </p:nvSpPr>
        <p:spPr>
          <a:xfrm>
            <a:off x="2667001" y="2962820"/>
            <a:ext cx="6729505" cy="367147"/>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dirty="0">
              <a:solidFill>
                <a:srgbClr val="FFFFFF"/>
              </a:solidFill>
              <a:latin typeface="Calibri"/>
              <a:ea typeface="Calibri"/>
              <a:cs typeface="Calibri"/>
              <a:sym typeface="Calibri"/>
            </a:endParaRPr>
          </a:p>
        </p:txBody>
      </p:sp>
      <p:sp>
        <p:nvSpPr>
          <p:cNvPr id="253" name="Google Shape;253;p37"/>
          <p:cNvSpPr txBox="1"/>
          <p:nvPr/>
        </p:nvSpPr>
        <p:spPr>
          <a:xfrm>
            <a:off x="4495801" y="6172200"/>
            <a:ext cx="3200399" cy="276998"/>
          </a:xfrm>
          <a:prstGeom prst="rect">
            <a:avLst/>
          </a:prstGeom>
          <a:noFill/>
          <a:ln>
            <a:noFill/>
          </a:ln>
        </p:spPr>
        <p:txBody>
          <a:bodyPr spcFirstLastPara="1" wrap="square" lIns="91425" tIns="45700" rIns="91425" bIns="45700" anchor="t" anchorCtr="0">
            <a:noAutofit/>
          </a:bodyPr>
          <a:lstStyle/>
          <a:p>
            <a:pPr algn="ctr">
              <a:buClr>
                <a:srgbClr val="7F7F7F"/>
              </a:buClr>
              <a:buSzPts val="300"/>
            </a:pPr>
            <a:r>
              <a:rPr lang="en-US" sz="1200" kern="0" dirty="0">
                <a:solidFill>
                  <a:srgbClr val="7F7F7F"/>
                </a:solidFill>
                <a:latin typeface="Arial"/>
                <a:ea typeface="Arial"/>
                <a:cs typeface="Arial"/>
                <a:sym typeface="Arial"/>
              </a:rPr>
              <a:t>U.S. General Services Administration</a:t>
            </a:r>
            <a:endParaRPr sz="1400" kern="0" dirty="0">
              <a:solidFill>
                <a:srgbClr val="000000"/>
              </a:solidFill>
              <a:latin typeface="Arial"/>
              <a:ea typeface="Arial"/>
              <a:cs typeface="Arial"/>
              <a:sym typeface="Arial"/>
            </a:endParaRPr>
          </a:p>
        </p:txBody>
      </p:sp>
      <p:sp>
        <p:nvSpPr>
          <p:cNvPr id="254" name="Google Shape;254;p37"/>
          <p:cNvSpPr>
            <a:spLocks noGrp="1"/>
          </p:cNvSpPr>
          <p:nvPr>
            <p:ph type="title" idx="4294967295"/>
          </p:nvPr>
        </p:nvSpPr>
        <p:spPr>
          <a:xfrm>
            <a:off x="1600912" y="3322090"/>
            <a:ext cx="8990176" cy="9430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1F497D"/>
              </a:buClr>
              <a:buSzPts val="700"/>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Arial"/>
                <a:sym typeface="Arial"/>
              </a:rPr>
              <a:t>GSA e-Tools</a:t>
            </a: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1F497D"/>
              </a:buClr>
              <a:buSzPts val="700"/>
              <a:buFontTx/>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 The Tools Available For You! </a:t>
            </a:r>
          </a:p>
          <a:p>
            <a:pPr marL="0" marR="0" lvl="0" indent="0" algn="ctr" defTabSz="914400" rtl="0" eaLnBrk="1" fontAlgn="auto" latinLnBrk="0" hangingPunct="1">
              <a:lnSpc>
                <a:spcPct val="100000"/>
              </a:lnSpc>
              <a:spcBef>
                <a:spcPts val="0"/>
              </a:spcBef>
              <a:spcAft>
                <a:spcPts val="0"/>
              </a:spcAft>
              <a:buClr>
                <a:srgbClr val="1F497D"/>
              </a:buClr>
              <a:buSzPts val="700"/>
              <a:buFontTx/>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BDFF-2F8B-0034-5597-C917146FB550}"/>
              </a:ext>
            </a:extLst>
          </p:cNvPr>
          <p:cNvSpPr>
            <a:spLocks noGrp="1"/>
          </p:cNvSpPr>
          <p:nvPr>
            <p:ph type="title"/>
          </p:nvPr>
        </p:nvSpPr>
        <p:spPr/>
        <p:txBody>
          <a:bodyPr/>
          <a:lstStyle/>
          <a:p>
            <a:r>
              <a:rPr lang="en-US" sz="4267" dirty="0"/>
              <a:t>System for Award Management (S.A.M.)</a:t>
            </a:r>
          </a:p>
        </p:txBody>
      </p:sp>
      <p:pic>
        <p:nvPicPr>
          <p:cNvPr id="7" name="Picture 6" descr="SAM.gov homepage">
            <a:extLst>
              <a:ext uri="{FF2B5EF4-FFF2-40B4-BE49-F238E27FC236}">
                <a16:creationId xmlns:a16="http://schemas.microsoft.com/office/drawing/2014/main" id="{6E891E81-B7F3-129A-0D24-F21D4D54F6D3}"/>
              </a:ext>
            </a:extLst>
          </p:cNvPr>
          <p:cNvPicPr>
            <a:picLocks noChangeAspect="1"/>
          </p:cNvPicPr>
          <p:nvPr/>
        </p:nvPicPr>
        <p:blipFill>
          <a:blip r:embed="rId3"/>
          <a:stretch>
            <a:fillRect/>
          </a:stretch>
        </p:blipFill>
        <p:spPr>
          <a:xfrm>
            <a:off x="0" y="1648235"/>
            <a:ext cx="7150099" cy="4422165"/>
          </a:xfrm>
          <a:prstGeom prst="rect">
            <a:avLst/>
          </a:prstGeom>
        </p:spPr>
      </p:pic>
      <p:sp>
        <p:nvSpPr>
          <p:cNvPr id="8" name="TextBox 7">
            <a:extLst>
              <a:ext uri="{FF2B5EF4-FFF2-40B4-BE49-F238E27FC236}">
                <a16:creationId xmlns:a16="http://schemas.microsoft.com/office/drawing/2014/main" id="{BA648095-63B7-0B02-FE09-63107C9E33C1}"/>
              </a:ext>
            </a:extLst>
          </p:cNvPr>
          <p:cNvSpPr txBox="1"/>
          <p:nvPr/>
        </p:nvSpPr>
        <p:spPr>
          <a:xfrm>
            <a:off x="1460500" y="6300799"/>
            <a:ext cx="4114800" cy="379656"/>
          </a:xfrm>
          <a:prstGeom prst="rect">
            <a:avLst/>
          </a:prstGeom>
          <a:noFill/>
        </p:spPr>
        <p:txBody>
          <a:bodyPr wrap="square" rtlCol="0">
            <a:spAutoFit/>
          </a:bodyPr>
          <a:lstStyle/>
          <a:p>
            <a:pPr algn="ctr" defTabSz="1219170">
              <a:buClr>
                <a:srgbClr val="000000"/>
              </a:buClr>
            </a:pPr>
            <a:r>
              <a:rPr lang="en-US" sz="1867" kern="0" dirty="0">
                <a:solidFill>
                  <a:srgbClr val="000000"/>
                </a:solidFill>
                <a:latin typeface="Arial"/>
                <a:cs typeface="Arial"/>
                <a:sym typeface="Arial"/>
                <a:hlinkClick r:id="rId4"/>
              </a:rPr>
              <a:t>https://sam.gov/content/home</a:t>
            </a:r>
            <a:endParaRPr lang="en-US" sz="1867" kern="0" dirty="0">
              <a:solidFill>
                <a:srgbClr val="000000"/>
              </a:solidFill>
              <a:latin typeface="Arial"/>
              <a:cs typeface="Arial"/>
              <a:sym typeface="Arial"/>
            </a:endParaRPr>
          </a:p>
        </p:txBody>
      </p:sp>
      <p:sp>
        <p:nvSpPr>
          <p:cNvPr id="10" name="Content Placeholder 2">
            <a:extLst>
              <a:ext uri="{FF2B5EF4-FFF2-40B4-BE49-F238E27FC236}">
                <a16:creationId xmlns:a16="http://schemas.microsoft.com/office/drawing/2014/main" id="{AE3D4F95-3DBB-60B0-45CA-CB2E73999E55}"/>
              </a:ext>
            </a:extLst>
          </p:cNvPr>
          <p:cNvSpPr txBox="1">
            <a:spLocks/>
          </p:cNvSpPr>
          <p:nvPr/>
        </p:nvSpPr>
        <p:spPr>
          <a:xfrm>
            <a:off x="7363461" y="1648236"/>
            <a:ext cx="4737100" cy="4469209"/>
          </a:xfrm>
          <a:prstGeom prst="rect">
            <a:avLst/>
          </a:prstGeom>
          <a:solidFill>
            <a:schemeClr val="accent6">
              <a:lumMod val="20000"/>
              <a:lumOff val="80000"/>
            </a:schemeClr>
          </a:solidFill>
        </p:spPr>
        <p:txBody>
          <a:bodyPr wrap="square" lIns="0" tIns="0" rIns="0" bIns="0">
            <a:normAutofit fontScale="85000" lnSpcReduction="20000"/>
          </a:bodyPr>
          <a:lstStyle>
            <a:lvl1pPr marL="0">
              <a:defRPr sz="31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buClr>
                <a:srgbClr val="000000"/>
              </a:buClr>
              <a:defRPr/>
            </a:pPr>
            <a:r>
              <a:rPr lang="en-US" sz="2533" b="1" kern="0" dirty="0" err="1">
                <a:solidFill>
                  <a:srgbClr val="000000"/>
                </a:solidFill>
                <a:sym typeface="Arial"/>
              </a:rPr>
              <a:t>SAM.Gov</a:t>
            </a:r>
            <a:r>
              <a:rPr lang="en-US" sz="2533" b="1" kern="0" dirty="0">
                <a:solidFill>
                  <a:srgbClr val="000000"/>
                </a:solidFill>
                <a:sym typeface="Arial"/>
              </a:rPr>
              <a:t> includes the following:</a:t>
            </a:r>
            <a:endParaRPr lang="en-US" sz="2533" kern="0" dirty="0">
              <a:solidFill>
                <a:srgbClr val="000000"/>
              </a:solidFill>
              <a:sym typeface="Arial"/>
            </a:endParaRPr>
          </a:p>
          <a:p>
            <a:pPr defTabSz="1219170">
              <a:buClr>
                <a:srgbClr val="000000"/>
              </a:buClr>
              <a:defRPr/>
            </a:pPr>
            <a:endParaRPr lang="en-US" sz="2667"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Contract Opportunities</a:t>
            </a:r>
            <a:r>
              <a:rPr lang="en-US" sz="2400" kern="0" dirty="0">
                <a:solidFill>
                  <a:srgbClr val="000000"/>
                </a:solidFill>
                <a:sym typeface="Arial"/>
              </a:rPr>
              <a:t>:  (Formerly fbo.gov)</a:t>
            </a:r>
          </a:p>
          <a:p>
            <a:pPr marL="457189" indent="-457189" defTabSz="1219170">
              <a:buClr>
                <a:srgbClr val="000000"/>
              </a:buClr>
              <a:buFont typeface="Arial" panose="020B0604020202020204" pitchFamily="34" charset="0"/>
              <a:buChar char="•"/>
              <a:defRPr/>
            </a:pPr>
            <a:endParaRPr lang="en-US" sz="2400"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Contract Data</a:t>
            </a:r>
            <a:r>
              <a:rPr lang="en-US" sz="2400" kern="0" dirty="0">
                <a:solidFill>
                  <a:srgbClr val="000000"/>
                </a:solidFill>
                <a:sym typeface="Arial"/>
              </a:rPr>
              <a:t>:  (Reports only.  From fpds.gov)</a:t>
            </a:r>
          </a:p>
          <a:p>
            <a:pPr marL="457189" indent="-457189" defTabSz="1219170">
              <a:buClr>
                <a:srgbClr val="000000"/>
              </a:buClr>
              <a:buFont typeface="Arial" panose="020B0604020202020204" pitchFamily="34" charset="0"/>
              <a:buChar char="•"/>
              <a:defRPr/>
            </a:pPr>
            <a:endParaRPr lang="en-US" sz="2400"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Wage Determinations</a:t>
            </a:r>
            <a:r>
              <a:rPr lang="en-US" sz="2400" kern="0" dirty="0">
                <a:solidFill>
                  <a:srgbClr val="000000"/>
                </a:solidFill>
                <a:sym typeface="Arial"/>
              </a:rPr>
              <a:t>:  (Formerly wdol.gov)</a:t>
            </a:r>
          </a:p>
          <a:p>
            <a:pPr marL="457189" indent="-457189" defTabSz="1219170">
              <a:buClr>
                <a:srgbClr val="000000"/>
              </a:buClr>
              <a:buFont typeface="Arial" panose="020B0604020202020204" pitchFamily="34" charset="0"/>
              <a:buChar char="•"/>
              <a:defRPr/>
            </a:pPr>
            <a:endParaRPr lang="en-US" sz="2400"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Entity Registration:</a:t>
            </a:r>
            <a:r>
              <a:rPr lang="en-US" sz="2400" kern="0" dirty="0">
                <a:solidFill>
                  <a:srgbClr val="000000"/>
                </a:solidFill>
                <a:sym typeface="Arial"/>
              </a:rPr>
              <a:t> (Combined with the former beta.sam.gov)</a:t>
            </a:r>
          </a:p>
          <a:p>
            <a:pPr marL="457189" indent="-457189" defTabSz="1219170">
              <a:buClr>
                <a:srgbClr val="000000"/>
              </a:buClr>
              <a:buFont typeface="Arial" panose="020B0604020202020204" pitchFamily="34" charset="0"/>
              <a:buChar char="•"/>
              <a:defRPr/>
            </a:pPr>
            <a:endParaRPr lang="en-US" sz="2400"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Entity Reporting</a:t>
            </a:r>
          </a:p>
          <a:p>
            <a:pPr marL="457189" indent="-457189" defTabSz="1219170">
              <a:buClr>
                <a:srgbClr val="000000"/>
              </a:buClr>
              <a:buFont typeface="Arial" panose="020B0604020202020204" pitchFamily="34" charset="0"/>
              <a:buChar char="•"/>
              <a:defRPr/>
            </a:pPr>
            <a:endParaRPr lang="en-US" sz="2400" kern="0" dirty="0">
              <a:solidFill>
                <a:srgbClr val="000000"/>
              </a:solidFill>
              <a:sym typeface="Arial"/>
            </a:endParaRPr>
          </a:p>
          <a:p>
            <a:pPr marL="457189" indent="-457189" defTabSz="1219170">
              <a:buClr>
                <a:srgbClr val="000000"/>
              </a:buClr>
              <a:buFont typeface="Arial" panose="020B0604020202020204" pitchFamily="34" charset="0"/>
              <a:buChar char="•"/>
              <a:defRPr/>
            </a:pPr>
            <a:r>
              <a:rPr lang="en-US" sz="2400" u="sng" kern="0" dirty="0">
                <a:solidFill>
                  <a:srgbClr val="000000"/>
                </a:solidFill>
                <a:sym typeface="Arial"/>
              </a:rPr>
              <a:t>Assistance Listings</a:t>
            </a:r>
            <a:r>
              <a:rPr lang="en-US" sz="2400" kern="0" dirty="0">
                <a:solidFill>
                  <a:srgbClr val="000000"/>
                </a:solidFill>
                <a:sym typeface="Arial"/>
              </a:rPr>
              <a:t>:  (Formerly cfda.gov)</a:t>
            </a:r>
          </a:p>
          <a:p>
            <a:pPr defTabSz="1219170">
              <a:buClr>
                <a:srgbClr val="000000"/>
              </a:buClr>
              <a:defRPr/>
            </a:pPr>
            <a:endParaRPr lang="en-US" sz="3733" kern="0" dirty="0">
              <a:solidFill>
                <a:srgbClr val="000000"/>
              </a:solidFill>
              <a:sym typeface="Arial"/>
            </a:endParaRPr>
          </a:p>
        </p:txBody>
      </p:sp>
    </p:spTree>
    <p:extLst>
      <p:ext uri="{BB962C8B-B14F-4D97-AF65-F5344CB8AC3E}">
        <p14:creationId xmlns:p14="http://schemas.microsoft.com/office/powerpoint/2010/main" val="165395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1981200" y="274628"/>
            <a:ext cx="8229600" cy="822600"/>
          </a:xfrm>
          <a:prstGeom prst="rect">
            <a:avLst/>
          </a:prstGeom>
          <a:noFill/>
          <a:ln>
            <a:noFill/>
          </a:ln>
        </p:spPr>
        <p:txBody>
          <a:bodyPr spcFirstLastPara="1" wrap="square" lIns="91425" tIns="91425" rIns="91425" bIns="91425" anchor="ctr" anchorCtr="0">
            <a:noAutofit/>
          </a:bodyPr>
          <a:lstStyle/>
          <a:p>
            <a:r>
              <a:rPr lang="en-US" b="1">
                <a:latin typeface="Arial"/>
                <a:ea typeface="Arial"/>
                <a:cs typeface="Arial"/>
                <a:sym typeface="Arial"/>
              </a:rPr>
              <a:t>SAM.GOV</a:t>
            </a:r>
            <a:endParaRPr b="1">
              <a:latin typeface="Arial"/>
              <a:ea typeface="Arial"/>
              <a:cs typeface="Arial"/>
              <a:sym typeface="Arial"/>
            </a:endParaRPr>
          </a:p>
        </p:txBody>
      </p:sp>
      <p:pic>
        <p:nvPicPr>
          <p:cNvPr id="3" name="Picture 2" descr="SAM.gov search contract opportunities webpage.">
            <a:extLst>
              <a:ext uri="{FF2B5EF4-FFF2-40B4-BE49-F238E27FC236}">
                <a16:creationId xmlns:a16="http://schemas.microsoft.com/office/drawing/2014/main" id="{BCDF2869-01A5-BF82-5C7E-9D4E982C7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78" y="1701800"/>
            <a:ext cx="5892872" cy="4881572"/>
          </a:xfrm>
          <a:prstGeom prst="rect">
            <a:avLst/>
          </a:prstGeom>
        </p:spPr>
      </p:pic>
      <p:pic>
        <p:nvPicPr>
          <p:cNvPr id="13" name="Picture 12">
            <a:extLst>
              <a:ext uri="{FF2B5EF4-FFF2-40B4-BE49-F238E27FC236}">
                <a16:creationId xmlns:a16="http://schemas.microsoft.com/office/drawing/2014/main" id="{26E4445E-4F7D-5470-D7AC-AE4E1EA5E4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650" y="1446556"/>
            <a:ext cx="5765798" cy="5299956"/>
          </a:xfrm>
          <a:prstGeom prst="rect">
            <a:avLst/>
          </a:prstGeom>
        </p:spPr>
      </p:pic>
    </p:spTree>
    <p:extLst>
      <p:ext uri="{BB962C8B-B14F-4D97-AF65-F5344CB8AC3E}">
        <p14:creationId xmlns:p14="http://schemas.microsoft.com/office/powerpoint/2010/main" val="44453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2">
            <a:extLst>
              <a:ext uri="{C183D7F6-B498-43B3-948B-1728B52AA6E4}">
                <adec:decorative xmlns:adec="http://schemas.microsoft.com/office/drawing/2017/decorative" val="1"/>
              </a:ext>
            </a:extLst>
          </p:cNvPr>
          <p:cNvPicPr preferRelativeResize="0"/>
          <p:nvPr/>
        </p:nvPicPr>
        <p:blipFill rotWithShape="1">
          <a:blip r:embed="rId3">
            <a:alphaModFix/>
          </a:blip>
          <a:srcRect r="10167"/>
          <a:stretch/>
        </p:blipFill>
        <p:spPr>
          <a:xfrm>
            <a:off x="1840588" y="1921176"/>
            <a:ext cx="4388625" cy="4298075"/>
          </a:xfrm>
          <a:prstGeom prst="rect">
            <a:avLst/>
          </a:prstGeom>
          <a:noFill/>
          <a:ln w="25400" cap="flat" cmpd="sng">
            <a:solidFill>
              <a:srgbClr val="4A86E8"/>
            </a:solidFill>
            <a:prstDash val="solid"/>
            <a:miter lim="8000"/>
            <a:headEnd type="none" w="sm" len="sm"/>
            <a:tailEnd type="none" w="sm" len="sm"/>
          </a:ln>
        </p:spPr>
      </p:pic>
      <p:pic>
        <p:nvPicPr>
          <p:cNvPr id="260" name="Google Shape;260;p3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21451" y="1921176"/>
            <a:ext cx="3929975" cy="4298075"/>
          </a:xfrm>
          <a:prstGeom prst="rect">
            <a:avLst/>
          </a:prstGeom>
          <a:noFill/>
          <a:ln w="25400" cap="flat" cmpd="sng">
            <a:solidFill>
              <a:srgbClr val="4A86E8"/>
            </a:solidFill>
            <a:prstDash val="solid"/>
            <a:miter lim="8000"/>
            <a:headEnd type="none" w="sm" len="sm"/>
            <a:tailEnd type="none" w="sm" len="sm"/>
          </a:ln>
        </p:spPr>
      </p:pic>
      <p:sp>
        <p:nvSpPr>
          <p:cNvPr id="261" name="Google Shape;261;p32"/>
          <p:cNvSpPr txBox="1">
            <a:spLocks noGrp="1"/>
          </p:cNvSpPr>
          <p:nvPr>
            <p:ph type="title" idx="4294967295"/>
          </p:nvPr>
        </p:nvSpPr>
        <p:spPr>
          <a:xfrm>
            <a:off x="2382375" y="230100"/>
            <a:ext cx="7645500" cy="861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Tx/>
              <a:buNone/>
              <a:tabLst/>
              <a:defRPr/>
            </a:pPr>
            <a:r>
              <a:rPr kumimoji="0" lang="en-US" sz="4400" b="1" i="0" u="none" strike="noStrike" kern="0" cap="none" spc="0" normalizeH="0" baseline="0" noProof="0" dirty="0">
                <a:ln>
                  <a:noFill/>
                </a:ln>
                <a:solidFill>
                  <a:srgbClr val="000000"/>
                </a:solidFill>
                <a:effectLst/>
                <a:uLnTx/>
                <a:uFillTx/>
                <a:latin typeface="Arial"/>
                <a:ea typeface="Arial"/>
                <a:cs typeface="Arial"/>
                <a:sym typeface="Arial"/>
              </a:rPr>
              <a:t>SAM.GOV</a:t>
            </a:r>
          </a:p>
        </p:txBody>
      </p:sp>
      <p:sp>
        <p:nvSpPr>
          <p:cNvPr id="262" name="Google Shape;262;p32">
            <a:extLst>
              <a:ext uri="{C183D7F6-B498-43B3-948B-1728B52AA6E4}">
                <adec:decorative xmlns:adec="http://schemas.microsoft.com/office/drawing/2017/decorative" val="1"/>
              </a:ext>
            </a:extLst>
          </p:cNvPr>
          <p:cNvSpPr/>
          <p:nvPr/>
        </p:nvSpPr>
        <p:spPr>
          <a:xfrm>
            <a:off x="1840538" y="1983425"/>
            <a:ext cx="4388700" cy="29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63" name="Google Shape;263;p32">
            <a:extLst>
              <a:ext uri="{C183D7F6-B498-43B3-948B-1728B52AA6E4}">
                <adec:decorative xmlns:adec="http://schemas.microsoft.com/office/drawing/2017/decorative" val="1"/>
              </a:ext>
            </a:extLst>
          </p:cNvPr>
          <p:cNvSpPr/>
          <p:nvPr/>
        </p:nvSpPr>
        <p:spPr>
          <a:xfrm>
            <a:off x="6502738" y="2022875"/>
            <a:ext cx="3767400" cy="21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31B5-83EC-CA75-D013-C1046D35B41D}"/>
              </a:ext>
            </a:extLst>
          </p:cNvPr>
          <p:cNvSpPr>
            <a:spLocks noGrp="1"/>
          </p:cNvSpPr>
          <p:nvPr>
            <p:ph type="title"/>
          </p:nvPr>
        </p:nvSpPr>
        <p:spPr/>
        <p:txBody>
          <a:bodyPr/>
          <a:lstStyle/>
          <a:p>
            <a:r>
              <a:rPr lang="en-US" sz="4267" dirty="0"/>
              <a:t>Sources Sought Notice</a:t>
            </a:r>
          </a:p>
        </p:txBody>
      </p:sp>
      <p:graphicFrame>
        <p:nvGraphicFramePr>
          <p:cNvPr id="4" name="Table 3">
            <a:extLst>
              <a:ext uri="{FF2B5EF4-FFF2-40B4-BE49-F238E27FC236}">
                <a16:creationId xmlns:a16="http://schemas.microsoft.com/office/drawing/2014/main" id="{90C48471-C6EF-80C1-1DC8-640179AC5D59}"/>
              </a:ext>
            </a:extLst>
          </p:cNvPr>
          <p:cNvGraphicFramePr>
            <a:graphicFrameLocks noGrp="1"/>
          </p:cNvGraphicFramePr>
          <p:nvPr/>
        </p:nvGraphicFramePr>
        <p:xfrm>
          <a:off x="440552" y="1417838"/>
          <a:ext cx="11310896" cy="4838052"/>
        </p:xfrm>
        <a:graphic>
          <a:graphicData uri="http://schemas.openxmlformats.org/drawingml/2006/table">
            <a:tbl>
              <a:tblPr firstRow="1" bandRow="1">
                <a:tableStyleId>{5C22544A-7EE6-4342-B048-85BDC9FD1C3A}</a:tableStyleId>
              </a:tblPr>
              <a:tblGrid>
                <a:gridCol w="3363697">
                  <a:extLst>
                    <a:ext uri="{9D8B030D-6E8A-4147-A177-3AD203B41FA5}">
                      <a16:colId xmlns:a16="http://schemas.microsoft.com/office/drawing/2014/main" val="3652272918"/>
                    </a:ext>
                  </a:extLst>
                </a:gridCol>
                <a:gridCol w="7947199">
                  <a:extLst>
                    <a:ext uri="{9D8B030D-6E8A-4147-A177-3AD203B41FA5}">
                      <a16:colId xmlns:a16="http://schemas.microsoft.com/office/drawing/2014/main" val="1805720122"/>
                    </a:ext>
                  </a:extLst>
                </a:gridCol>
              </a:tblGrid>
              <a:tr h="330285">
                <a:tc gridSpan="2">
                  <a:txBody>
                    <a:bodyPr/>
                    <a:lstStyle/>
                    <a:p>
                      <a:pPr algn="ctr"/>
                      <a:endParaRPr lang="en-US" sz="1300" b="1" u="none" cap="none" dirty="0">
                        <a:solidFill>
                          <a:srgbClr val="002060"/>
                        </a:solidFill>
                        <a:latin typeface="Arial" panose="020B0604020202020204" pitchFamily="34" charset="0"/>
                        <a:cs typeface="Arial" panose="020B0604020202020204" pitchFamily="34" charset="0"/>
                      </a:endParaRPr>
                    </a:p>
                  </a:txBody>
                  <a:tcPr marL="121920" marR="121920" marT="60960" marB="60960">
                    <a:solidFill>
                      <a:schemeClr val="bg1"/>
                    </a:solidFill>
                  </a:tcPr>
                </a:tc>
                <a:tc hMerge="1">
                  <a:txBody>
                    <a:bodyPr/>
                    <a:lstStyle/>
                    <a:p>
                      <a:pPr algn="ctr"/>
                      <a:endParaRPr lang="en-US" b="0" dirty="0"/>
                    </a:p>
                  </a:txBody>
                  <a:tcPr>
                    <a:solidFill>
                      <a:srgbClr val="F0F5FA"/>
                    </a:solidFill>
                  </a:tcPr>
                </a:tc>
                <a:extLst>
                  <a:ext uri="{0D108BD9-81ED-4DB2-BD59-A6C34878D82A}">
                    <a16:rowId xmlns:a16="http://schemas.microsoft.com/office/drawing/2014/main" val="82303850"/>
                  </a:ext>
                </a:extLst>
              </a:tr>
              <a:tr h="1493520">
                <a:tc>
                  <a:txBody>
                    <a:bodyPr/>
                    <a:lstStyle/>
                    <a:p>
                      <a:pPr algn="ctr"/>
                      <a:endParaRPr lang="en-US" sz="1300" b="1" u="none" cap="none" dirty="0">
                        <a:solidFill>
                          <a:schemeClr val="tx1"/>
                        </a:solidFill>
                        <a:latin typeface="+mn-lt"/>
                        <a:cs typeface="Arial" panose="020B0604020202020204" pitchFamily="34" charset="0"/>
                      </a:endParaRPr>
                    </a:p>
                    <a:p>
                      <a:pPr algn="ctr"/>
                      <a:r>
                        <a:rPr lang="en-US" sz="1300" b="1" u="none" cap="none" dirty="0">
                          <a:solidFill>
                            <a:schemeClr val="tx1"/>
                          </a:solidFill>
                          <a:latin typeface="+mn-lt"/>
                          <a:cs typeface="Arial" panose="020B0604020202020204" pitchFamily="34" charset="0"/>
                        </a:rPr>
                        <a:t>What is a Sources Sought Notice?</a:t>
                      </a:r>
                    </a:p>
                  </a:txBody>
                  <a:tcPr marL="121920" marR="121920" marT="60960" marB="60960">
                    <a:solidFill>
                      <a:srgbClr val="F0F5FA"/>
                    </a:solidFill>
                  </a:tcPr>
                </a:tc>
                <a:tc>
                  <a:txBody>
                    <a:bodyPr/>
                    <a:lstStyle/>
                    <a:p>
                      <a:pPr marL="0" indent="0" algn="l">
                        <a:buClr>
                          <a:srgbClr val="002060"/>
                        </a:buClr>
                        <a:buFont typeface="Arial" panose="020B0604020202020204" pitchFamily="34" charset="0"/>
                        <a:buChar char="•"/>
                      </a:pPr>
                      <a:endParaRPr lang="en-US" sz="1300" b="0" kern="0" dirty="0">
                        <a:solidFill>
                          <a:schemeClr val="tx1"/>
                        </a:solidFill>
                        <a:latin typeface="+mn-lt"/>
                        <a:cs typeface="Arial" panose="020B0604020202020204" pitchFamily="34" charset="0"/>
                      </a:endParaRPr>
                    </a:p>
                    <a:p>
                      <a:pPr marL="171450" indent="-171450" algn="l">
                        <a:spcAft>
                          <a:spcPts val="300"/>
                        </a:spcAft>
                        <a:buClr>
                          <a:srgbClr val="002060"/>
                        </a:buClr>
                        <a:buFont typeface="Arial" panose="020B0604020202020204" pitchFamily="34" charset="0"/>
                        <a:buChar char="•"/>
                      </a:pPr>
                      <a:r>
                        <a:rPr lang="en-US" sz="1300" b="0" kern="0" dirty="0">
                          <a:solidFill>
                            <a:schemeClr val="tx1"/>
                          </a:solidFill>
                          <a:latin typeface="+mn-lt"/>
                          <a:cs typeface="Arial" panose="020B0604020202020204" pitchFamily="34" charset="0"/>
                        </a:rPr>
                        <a:t>Method of Market Research</a:t>
                      </a:r>
                    </a:p>
                    <a:p>
                      <a:pPr marL="171450" indent="-171450" algn="l">
                        <a:spcAft>
                          <a:spcPts val="300"/>
                        </a:spcAft>
                        <a:buClr>
                          <a:srgbClr val="002060"/>
                        </a:buClr>
                        <a:buFont typeface="Arial" panose="020B0604020202020204" pitchFamily="34" charset="0"/>
                        <a:buChar char="•"/>
                      </a:pPr>
                      <a:r>
                        <a:rPr lang="en-US" sz="1300" b="0" kern="0" dirty="0">
                          <a:solidFill>
                            <a:schemeClr val="tx1"/>
                          </a:solidFill>
                          <a:latin typeface="+mn-lt"/>
                          <a:cs typeface="Arial" panose="020B0604020202020204" pitchFamily="34" charset="0"/>
                        </a:rPr>
                        <a:t>Published on the SAM.GOV website</a:t>
                      </a:r>
                    </a:p>
                    <a:p>
                      <a:pPr marL="171450" indent="-171450" algn="l">
                        <a:spcAft>
                          <a:spcPts val="300"/>
                        </a:spcAft>
                        <a:buClr>
                          <a:srgbClr val="002060"/>
                        </a:buClr>
                        <a:buFont typeface="Arial" panose="020B0604020202020204" pitchFamily="34" charset="0"/>
                        <a:buChar char="•"/>
                      </a:pPr>
                      <a:r>
                        <a:rPr lang="en-US" sz="1300" b="0" kern="0" dirty="0">
                          <a:solidFill>
                            <a:schemeClr val="tx1"/>
                          </a:solidFill>
                          <a:latin typeface="+mn-lt"/>
                          <a:cs typeface="Arial" panose="020B0604020202020204" pitchFamily="34" charset="0"/>
                        </a:rPr>
                        <a:t>Invaluable for determining availability of capable small businesses, 8(a), HUBZone, Woman-Owned or SDVOSB concerns</a:t>
                      </a:r>
                    </a:p>
                    <a:p>
                      <a:pPr marL="171450" indent="-171450" algn="l">
                        <a:spcAft>
                          <a:spcPts val="300"/>
                        </a:spcAft>
                        <a:buClr>
                          <a:srgbClr val="002060"/>
                        </a:buClr>
                        <a:buFont typeface="Arial" panose="020B0604020202020204" pitchFamily="34" charset="0"/>
                        <a:buChar char="•"/>
                      </a:pPr>
                      <a:r>
                        <a:rPr lang="en-US" sz="1300" b="0" kern="0" dirty="0">
                          <a:solidFill>
                            <a:schemeClr val="tx1"/>
                          </a:solidFill>
                          <a:latin typeface="+mn-lt"/>
                          <a:cs typeface="Arial" panose="020B0604020202020204" pitchFamily="34" charset="0"/>
                        </a:rPr>
                        <a:t>Provides an excellent documentation to support chosen acquisition strategy</a:t>
                      </a:r>
                    </a:p>
                  </a:txBody>
                  <a:tcPr marL="121920" marR="121920" marT="60960" marB="60960">
                    <a:solidFill>
                      <a:srgbClr val="F0F5FA"/>
                    </a:solidFill>
                  </a:tcPr>
                </a:tc>
                <a:extLst>
                  <a:ext uri="{0D108BD9-81ED-4DB2-BD59-A6C34878D82A}">
                    <a16:rowId xmlns:a16="http://schemas.microsoft.com/office/drawing/2014/main" val="1079551562"/>
                  </a:ext>
                </a:extLst>
              </a:tr>
              <a:tr h="164592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u="none" cap="none" dirty="0">
                          <a:solidFill>
                            <a:schemeClr val="tx1"/>
                          </a:solidFill>
                          <a:latin typeface="+mn-lt"/>
                          <a:cs typeface="Arial" panose="020B0604020202020204" pitchFamily="34" charset="0"/>
                        </a:rPr>
                        <a:t>Why Respond to a Sources Sought Notice?</a:t>
                      </a:r>
                    </a:p>
                    <a:p>
                      <a:pPr algn="ctr"/>
                      <a:endParaRPr lang="en-US" sz="1300" b="1" dirty="0">
                        <a:solidFill>
                          <a:schemeClr val="tx1"/>
                        </a:solidFill>
                        <a:latin typeface="+mn-lt"/>
                        <a:cs typeface="Arial" panose="020B0604020202020204" pitchFamily="34" charset="0"/>
                      </a:endParaRPr>
                    </a:p>
                  </a:txBody>
                  <a:tcPr marL="121920" marR="121920" marT="60960" marB="60960">
                    <a:solidFill>
                      <a:schemeClr val="accent5">
                        <a:lumMod val="20000"/>
                        <a:lumOff val="80000"/>
                      </a:schemeClr>
                    </a:solidFill>
                  </a:tcPr>
                </a:tc>
                <a:tc>
                  <a:txBody>
                    <a:bodyPr/>
                    <a:lstStyle/>
                    <a:p>
                      <a:pPr marL="171450" indent="-171450" algn="l">
                        <a:lnSpc>
                          <a:spcPct val="100000"/>
                        </a:lnSpc>
                        <a:buClr>
                          <a:srgbClr val="002060"/>
                        </a:buClr>
                        <a:buFont typeface="Arial" panose="020B0604020202020204" pitchFamily="34" charset="0"/>
                        <a:buChar char="•"/>
                      </a:pPr>
                      <a:r>
                        <a:rPr lang="en-US" sz="1300" kern="0" dirty="0">
                          <a:solidFill>
                            <a:schemeClr val="tx1"/>
                          </a:solidFill>
                          <a:latin typeface="+mn-lt"/>
                          <a:cs typeface="Arial" panose="020B0604020202020204" pitchFamily="34" charset="0"/>
                        </a:rPr>
                        <a:t>Used to identify potential sources </a:t>
                      </a:r>
                    </a:p>
                    <a:p>
                      <a:pPr marL="401638" indent="0" algn="l">
                        <a:lnSpc>
                          <a:spcPct val="100000"/>
                        </a:lnSpc>
                        <a:spcAft>
                          <a:spcPts val="300"/>
                        </a:spcAft>
                        <a:buClr>
                          <a:srgbClr val="002060"/>
                        </a:buClr>
                        <a:buFont typeface="Arial" panose="020B0604020202020204" pitchFamily="34" charset="0"/>
                        <a:buNone/>
                      </a:pPr>
                      <a:r>
                        <a:rPr lang="en-US" sz="1300" kern="0" dirty="0">
                          <a:solidFill>
                            <a:schemeClr val="tx1"/>
                          </a:solidFill>
                          <a:latin typeface="+mn-lt"/>
                          <a:cs typeface="Arial" panose="020B0604020202020204" pitchFamily="34" charset="0"/>
                        </a:rPr>
                        <a:t>-For construction set aside only for 8(a), SDVOSB, WOSB and HUBZone concerns</a:t>
                      </a:r>
                    </a:p>
                    <a:p>
                      <a:pPr marL="171450" indent="-171450" algn="l">
                        <a:lnSpc>
                          <a:spcPct val="100000"/>
                        </a:lnSpc>
                        <a:buClr>
                          <a:srgbClr val="002060"/>
                        </a:buClr>
                        <a:buFont typeface="Arial" panose="020B0604020202020204" pitchFamily="34" charset="0"/>
                        <a:buChar char="•"/>
                      </a:pPr>
                      <a:r>
                        <a:rPr lang="en-US" sz="1300" kern="0" dirty="0">
                          <a:solidFill>
                            <a:schemeClr val="tx1"/>
                          </a:solidFill>
                          <a:latin typeface="+mn-lt"/>
                          <a:cs typeface="Arial" panose="020B0604020202020204" pitchFamily="34" charset="0"/>
                        </a:rPr>
                        <a:t>Used to determine Small Business Set-aside</a:t>
                      </a:r>
                    </a:p>
                    <a:p>
                      <a:pPr marL="457200" indent="-223838" algn="l">
                        <a:lnSpc>
                          <a:spcPct val="100000"/>
                        </a:lnSpc>
                        <a:spcAft>
                          <a:spcPts val="300"/>
                        </a:spcAft>
                        <a:buClr>
                          <a:srgbClr val="002060"/>
                        </a:buClr>
                        <a:buFont typeface="Arial" panose="020B0604020202020204" pitchFamily="34" charset="0"/>
                        <a:buNone/>
                      </a:pPr>
                      <a:r>
                        <a:rPr lang="en-US" sz="1300" kern="0" dirty="0">
                          <a:solidFill>
                            <a:schemeClr val="tx1"/>
                          </a:solidFill>
                          <a:latin typeface="+mn-lt"/>
                          <a:cs typeface="Arial" panose="020B0604020202020204" pitchFamily="34" charset="0"/>
                        </a:rPr>
                        <a:t>     -If two (2) or more Small Businesses can be determined by the Government to be capable of performing the task</a:t>
                      </a:r>
                    </a:p>
                    <a:p>
                      <a:pPr marL="171450" indent="-171450" algn="l">
                        <a:lnSpc>
                          <a:spcPct val="100000"/>
                        </a:lnSpc>
                        <a:buClr>
                          <a:srgbClr val="002060"/>
                        </a:buClr>
                        <a:buFont typeface="Arial" panose="020B0604020202020204" pitchFamily="34" charset="0"/>
                        <a:buChar char="•"/>
                      </a:pPr>
                      <a:r>
                        <a:rPr lang="en-US" sz="1300" kern="0" dirty="0">
                          <a:solidFill>
                            <a:schemeClr val="tx1"/>
                          </a:solidFill>
                          <a:latin typeface="+mn-lt"/>
                          <a:cs typeface="Arial" panose="020B0604020202020204" pitchFamily="34" charset="0"/>
                        </a:rPr>
                        <a:t>Information used to set Small Business subcontracting goals if the requirement is not set-aside and is over </a:t>
                      </a:r>
                      <a:r>
                        <a:rPr lang="en-US" sz="1300" b="1" u="sng" kern="0" dirty="0">
                          <a:solidFill>
                            <a:schemeClr val="tx1"/>
                          </a:solidFill>
                          <a:latin typeface="+mn-lt"/>
                          <a:cs typeface="Arial" panose="020B0604020202020204" pitchFamily="34" charset="0"/>
                        </a:rPr>
                        <a:t>$750,000</a:t>
                      </a:r>
                      <a:r>
                        <a:rPr lang="en-US" sz="1300" kern="0" dirty="0">
                          <a:solidFill>
                            <a:schemeClr val="tx1"/>
                          </a:solidFill>
                          <a:latin typeface="+mn-lt"/>
                          <a:cs typeface="Arial" panose="020B0604020202020204" pitchFamily="34" charset="0"/>
                        </a:rPr>
                        <a:t>* for products/services or $1.5M for Construction</a:t>
                      </a:r>
                    </a:p>
                  </a:txBody>
                  <a:tcPr marL="121920" marR="121920" marT="60960" marB="60960">
                    <a:solidFill>
                      <a:schemeClr val="accent5">
                        <a:lumMod val="20000"/>
                        <a:lumOff val="80000"/>
                      </a:schemeClr>
                    </a:solidFill>
                  </a:tcPr>
                </a:tc>
                <a:extLst>
                  <a:ext uri="{0D108BD9-81ED-4DB2-BD59-A6C34878D82A}">
                    <a16:rowId xmlns:a16="http://schemas.microsoft.com/office/drawing/2014/main" val="862606561"/>
                  </a:ext>
                </a:extLst>
              </a:tr>
              <a:tr h="136832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cap="none" dirty="0">
                          <a:solidFill>
                            <a:schemeClr val="tx1"/>
                          </a:solidFill>
                          <a:latin typeface="+mn-lt"/>
                          <a:cs typeface="Arial" panose="020B0604020202020204" pitchFamily="34" charset="0"/>
                        </a:rPr>
                        <a:t>Sources Sought Notice Tips</a:t>
                      </a:r>
                    </a:p>
                    <a:p>
                      <a:pPr algn="ctr"/>
                      <a:endParaRPr lang="en-US" sz="1300" b="1" dirty="0">
                        <a:solidFill>
                          <a:schemeClr val="tx1"/>
                        </a:solidFill>
                        <a:latin typeface="+mn-lt"/>
                        <a:cs typeface="Arial" panose="020B0604020202020204" pitchFamily="34" charset="0"/>
                      </a:endParaRPr>
                    </a:p>
                  </a:txBody>
                  <a:tcPr marL="121920" marR="121920" marT="60960" marB="60960">
                    <a:solidFill>
                      <a:schemeClr val="accent6">
                        <a:lumMod val="20000"/>
                        <a:lumOff val="80000"/>
                      </a:schemeClr>
                    </a:solidFill>
                  </a:tcPr>
                </a:tc>
                <a:tc>
                  <a:txBody>
                    <a:bodyPr/>
                    <a:lstStyle/>
                    <a:p>
                      <a:pPr marL="0" indent="0">
                        <a:lnSpc>
                          <a:spcPct val="100000"/>
                        </a:lnSpc>
                        <a:buClr>
                          <a:srgbClr val="002060"/>
                        </a:buClr>
                        <a:buFont typeface="Arial" panose="020B0604020202020204" pitchFamily="34" charset="0"/>
                        <a:buNone/>
                      </a:pPr>
                      <a:r>
                        <a:rPr lang="en-US" sz="1300" kern="0" dirty="0">
                          <a:solidFill>
                            <a:schemeClr val="tx1"/>
                          </a:solidFill>
                          <a:latin typeface="+mn-lt"/>
                          <a:cs typeface="Arial" panose="020B0604020202020204" pitchFamily="34" charset="0"/>
                        </a:rPr>
                        <a:t>Outline the Company Capability Statement so that it addresses requirements in the same order provided in the Sources Sought Notice</a:t>
                      </a:r>
                    </a:p>
                    <a:p>
                      <a:pPr marL="0" indent="0">
                        <a:lnSpc>
                          <a:spcPct val="100000"/>
                        </a:lnSpc>
                        <a:buClr>
                          <a:srgbClr val="002060"/>
                        </a:buClr>
                        <a:buFont typeface="Arial" panose="020B0604020202020204" pitchFamily="34" charset="0"/>
                        <a:buNone/>
                      </a:pPr>
                      <a:r>
                        <a:rPr lang="en-US" sz="1300" kern="0" dirty="0">
                          <a:solidFill>
                            <a:schemeClr val="tx1"/>
                          </a:solidFill>
                          <a:latin typeface="+mn-lt"/>
                          <a:cs typeface="Arial" panose="020B0604020202020204" pitchFamily="34" charset="0"/>
                        </a:rPr>
                        <a:t>Relevant Past Performance means citing contracts your company has performed which involved the same or very similar scope</a:t>
                      </a:r>
                    </a:p>
                  </a:txBody>
                  <a:tcPr marL="121920" marR="121920" marT="60960" marB="60960">
                    <a:solidFill>
                      <a:schemeClr val="accent6">
                        <a:lumMod val="20000"/>
                        <a:lumOff val="80000"/>
                      </a:schemeClr>
                    </a:solidFill>
                  </a:tcPr>
                </a:tc>
                <a:extLst>
                  <a:ext uri="{0D108BD9-81ED-4DB2-BD59-A6C34878D82A}">
                    <a16:rowId xmlns:a16="http://schemas.microsoft.com/office/drawing/2014/main" val="1847605714"/>
                  </a:ext>
                </a:extLst>
              </a:tr>
            </a:tbl>
          </a:graphicData>
        </a:graphic>
      </p:graphicFrame>
    </p:spTree>
    <p:extLst>
      <p:ext uri="{BB962C8B-B14F-4D97-AF65-F5344CB8AC3E}">
        <p14:creationId xmlns:p14="http://schemas.microsoft.com/office/powerpoint/2010/main" val="14906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2995500" y="597155"/>
            <a:ext cx="6605700" cy="612900"/>
          </a:xfrm>
          <a:prstGeom prst="rect">
            <a:avLst/>
          </a:prstGeom>
          <a:noFill/>
          <a:ln>
            <a:noFill/>
          </a:ln>
        </p:spPr>
        <p:txBody>
          <a:bodyPr spcFirstLastPara="1" wrap="square" lIns="91425" tIns="91425" rIns="91425" bIns="91425" anchor="b" anchorCtr="0">
            <a:noAutofit/>
          </a:bodyPr>
          <a:lstStyle/>
          <a:p>
            <a:endParaRPr b="1" dirty="0">
              <a:solidFill>
                <a:srgbClr val="005087"/>
              </a:solidFill>
            </a:endParaRPr>
          </a:p>
          <a:p>
            <a:pPr>
              <a:buClr>
                <a:srgbClr val="005087"/>
              </a:buClr>
            </a:pPr>
            <a:endParaRPr b="1" dirty="0"/>
          </a:p>
          <a:p>
            <a:r>
              <a:rPr lang="en-US" sz="4000" b="1" dirty="0">
                <a:latin typeface="Arial"/>
                <a:ea typeface="Arial"/>
                <a:cs typeface="Arial"/>
                <a:sym typeface="Arial"/>
              </a:rPr>
              <a:t>FPDS-NG</a:t>
            </a:r>
            <a:r>
              <a:rPr lang="en-US" b="1" dirty="0">
                <a:latin typeface="Arial"/>
                <a:ea typeface="Arial"/>
                <a:cs typeface="Arial"/>
                <a:sym typeface="Arial"/>
              </a:rPr>
              <a:t> Overview</a:t>
            </a:r>
            <a:endParaRPr b="1" dirty="0">
              <a:latin typeface="Arial"/>
              <a:ea typeface="Arial"/>
              <a:cs typeface="Arial"/>
              <a:sym typeface="Arial"/>
            </a:endParaRPr>
          </a:p>
        </p:txBody>
      </p:sp>
      <p:sp>
        <p:nvSpPr>
          <p:cNvPr id="331" name="Google Shape;331;p44"/>
          <p:cNvSpPr txBox="1">
            <a:spLocks noGrp="1"/>
          </p:cNvSpPr>
          <p:nvPr>
            <p:ph type="body" idx="1"/>
          </p:nvPr>
        </p:nvSpPr>
        <p:spPr>
          <a:xfrm>
            <a:off x="1754505" y="2588822"/>
            <a:ext cx="8682990" cy="3111335"/>
          </a:xfrm>
          <a:prstGeom prst="rect">
            <a:avLst/>
          </a:prstGeom>
          <a:noFill/>
          <a:ln>
            <a:noFill/>
          </a:ln>
        </p:spPr>
        <p:txBody>
          <a:bodyPr spcFirstLastPara="1" wrap="square" lIns="91425" tIns="91425" rIns="91425" bIns="91425" anchor="t" anchorCtr="0">
            <a:noAutofit/>
          </a:bodyPr>
          <a:lstStyle/>
          <a:p>
            <a:pPr marL="431800" indent="-342900">
              <a:spcBef>
                <a:spcPts val="0"/>
              </a:spcBef>
              <a:buSzPts val="2400"/>
              <a:buFont typeface="Avenir"/>
              <a:buChar char="•"/>
            </a:pPr>
            <a:r>
              <a:rPr lang="en-US" sz="1800" b="1" dirty="0">
                <a:latin typeface="Arial"/>
                <a:ea typeface="Arial"/>
                <a:cs typeface="Arial"/>
                <a:sym typeface="Arial"/>
              </a:rPr>
              <a:t>What’s reported to FPDS-NG?   </a:t>
            </a:r>
            <a:r>
              <a:rPr lang="en-US" sz="1800" dirty="0">
                <a:latin typeface="Arial"/>
                <a:ea typeface="Arial"/>
                <a:cs typeface="Arial"/>
                <a:sym typeface="Arial"/>
              </a:rPr>
              <a:t>Agencies are required to report on all contract actions using appropriated funds whose estimated value is $3,500 or more as specified in FAR 4.6 Contract Reporting. </a:t>
            </a:r>
            <a:endParaRPr sz="1800" dirty="0">
              <a:latin typeface="Arial"/>
              <a:ea typeface="Arial"/>
              <a:cs typeface="Arial"/>
              <a:sym typeface="Arial"/>
            </a:endParaRPr>
          </a:p>
          <a:p>
            <a:pPr marL="431800" indent="-342900">
              <a:spcBef>
                <a:spcPts val="0"/>
              </a:spcBef>
              <a:buNone/>
            </a:pPr>
            <a:endParaRPr sz="1800" dirty="0">
              <a:latin typeface="Arial"/>
              <a:ea typeface="Arial"/>
              <a:cs typeface="Arial"/>
              <a:sym typeface="Arial"/>
            </a:endParaRPr>
          </a:p>
          <a:p>
            <a:pPr marL="431800" indent="-342900">
              <a:spcBef>
                <a:spcPts val="0"/>
              </a:spcBef>
              <a:buSzPts val="2400"/>
              <a:buFont typeface="Avenir"/>
              <a:buChar char="•"/>
            </a:pPr>
            <a:r>
              <a:rPr lang="en-US" sz="1800" b="1" dirty="0">
                <a:latin typeface="Arial"/>
                <a:ea typeface="Arial"/>
                <a:cs typeface="Arial"/>
                <a:sym typeface="Arial"/>
              </a:rPr>
              <a:t>Where the data is from: </a:t>
            </a:r>
            <a:r>
              <a:rPr lang="en-US" sz="1800" dirty="0">
                <a:latin typeface="Arial"/>
                <a:ea typeface="Arial"/>
                <a:cs typeface="Arial"/>
                <a:sym typeface="Arial"/>
              </a:rPr>
              <a:t>Contracting Officers enter the procurement data directly, or the data is fed from 90+ agency contract writing systems</a:t>
            </a:r>
            <a:endParaRPr sz="1800" dirty="0">
              <a:latin typeface="Arial"/>
              <a:ea typeface="Arial"/>
              <a:cs typeface="Arial"/>
              <a:sym typeface="Arial"/>
            </a:endParaRPr>
          </a:p>
          <a:p>
            <a:pPr marL="0" indent="0">
              <a:spcBef>
                <a:spcPts val="0"/>
              </a:spcBef>
              <a:buSzPts val="1100"/>
              <a:buNone/>
            </a:pPr>
            <a:endParaRPr sz="1800" dirty="0">
              <a:latin typeface="Arial"/>
              <a:ea typeface="Arial"/>
              <a:cs typeface="Arial"/>
              <a:sym typeface="Arial"/>
            </a:endParaRPr>
          </a:p>
          <a:p>
            <a:pPr marL="419100" indent="-342900">
              <a:spcBef>
                <a:spcPts val="0"/>
              </a:spcBef>
              <a:buSzPts val="2400"/>
            </a:pPr>
            <a:r>
              <a:rPr lang="en-US" sz="1800" b="1" dirty="0">
                <a:latin typeface="Arial"/>
                <a:ea typeface="Arial"/>
                <a:cs typeface="Arial"/>
                <a:sym typeface="Arial"/>
              </a:rPr>
              <a:t>Oversight:</a:t>
            </a:r>
            <a:r>
              <a:rPr lang="en-US" sz="1800" dirty="0">
                <a:latin typeface="Arial"/>
                <a:ea typeface="Arial"/>
                <a:cs typeface="Arial"/>
                <a:sym typeface="Arial"/>
              </a:rPr>
              <a:t> Operated by GSA IAE with Governance from Acquisition Committee for eGov, Procurement Committee for eGov, Financial Assistance Committee for eGov, and IAE CCB</a:t>
            </a:r>
            <a:endParaRPr sz="1800" dirty="0">
              <a:latin typeface="Arial"/>
              <a:ea typeface="Arial"/>
              <a:cs typeface="Arial"/>
              <a:sym typeface="Arial"/>
            </a:endParaRPr>
          </a:p>
          <a:p>
            <a:pPr marL="0" indent="0">
              <a:spcBef>
                <a:spcPts val="0"/>
              </a:spcBef>
              <a:buNone/>
            </a:pPr>
            <a:endParaRPr sz="1800" dirty="0"/>
          </a:p>
        </p:txBody>
      </p:sp>
      <p:sp>
        <p:nvSpPr>
          <p:cNvPr id="332" name="Google Shape;332;p44"/>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14</a:t>
            </a:fld>
            <a:endParaRPr kern="0" dirty="0"/>
          </a:p>
        </p:txBody>
      </p:sp>
      <p:pic>
        <p:nvPicPr>
          <p:cNvPr id="333" name="Google Shape;333;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0" y="1438335"/>
            <a:ext cx="9144000" cy="793992"/>
          </a:xfrm>
          <a:prstGeom prst="rect">
            <a:avLst/>
          </a:prstGeom>
          <a:noFill/>
          <a:ln>
            <a:noFill/>
          </a:ln>
        </p:spPr>
      </p:pic>
      <p:sp>
        <p:nvSpPr>
          <p:cNvPr id="334" name="Google Shape;334;p44"/>
          <p:cNvSpPr txBox="1"/>
          <p:nvPr/>
        </p:nvSpPr>
        <p:spPr>
          <a:xfrm>
            <a:off x="1992085" y="6147376"/>
            <a:ext cx="8828315" cy="584775"/>
          </a:xfrm>
          <a:prstGeom prst="rect">
            <a:avLst/>
          </a:prstGeom>
          <a:noFill/>
          <a:ln>
            <a:noFill/>
          </a:ln>
        </p:spPr>
        <p:txBody>
          <a:bodyPr spcFirstLastPara="1" wrap="square" lIns="91425" tIns="45700" rIns="91425" bIns="45700" anchor="t" anchorCtr="0">
            <a:noAutofit/>
          </a:bodyPr>
          <a:lstStyle/>
          <a:p>
            <a:pPr algn="ctr">
              <a:buClr>
                <a:srgbClr val="000000"/>
              </a:buClr>
              <a:buSzPts val="3200"/>
            </a:pPr>
            <a:r>
              <a:rPr lang="en-US" sz="3200" b="1" kern="0" dirty="0">
                <a:solidFill>
                  <a:srgbClr val="000000"/>
                </a:solidFill>
                <a:latin typeface="Arial"/>
                <a:ea typeface="Arial"/>
                <a:cs typeface="Arial"/>
                <a:sym typeface="Arial"/>
              </a:rPr>
              <a:t>For more details visit:  </a:t>
            </a:r>
            <a:r>
              <a:rPr lang="en-US" sz="3200" b="1" u="sng" kern="0" dirty="0">
                <a:solidFill>
                  <a:srgbClr val="0000FF"/>
                </a:solidFill>
                <a:latin typeface="Arial"/>
                <a:ea typeface="Arial"/>
                <a:cs typeface="Arial"/>
                <a:sym typeface="Arial"/>
                <a:hlinkClick r:id="rId4"/>
              </a:rPr>
              <a:t>https://www.fpds.gov</a:t>
            </a:r>
            <a:r>
              <a:rPr lang="en-US" sz="3200" b="1" kern="0" dirty="0">
                <a:solidFill>
                  <a:srgbClr val="000000"/>
                </a:solidFill>
                <a:latin typeface="Arial"/>
                <a:ea typeface="Arial"/>
                <a:cs typeface="Arial"/>
                <a:sym typeface="Arial"/>
              </a:rPr>
              <a:t> </a:t>
            </a:r>
            <a:endParaRPr sz="3200" b="1" kern="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2428816" y="178676"/>
            <a:ext cx="8077200" cy="914400"/>
          </a:xfrm>
          <a:prstGeom prst="rect">
            <a:avLst/>
          </a:prstGeom>
          <a:noFill/>
          <a:ln>
            <a:noFill/>
          </a:ln>
        </p:spPr>
        <p:txBody>
          <a:bodyPr spcFirstLastPara="1" wrap="square" lIns="91425" tIns="91425" rIns="91425" bIns="91425" anchor="ctr" anchorCtr="0">
            <a:noAutofit/>
          </a:bodyPr>
          <a:lstStyle/>
          <a:p>
            <a:r>
              <a:rPr lang="en-US" sz="2800" b="1" dirty="0"/>
              <a:t>What is needed to use FPDS?    </a:t>
            </a:r>
            <a:br>
              <a:rPr lang="en-US" sz="2800" b="1" dirty="0"/>
            </a:br>
            <a:r>
              <a:rPr lang="en-US" sz="2800" b="1" dirty="0"/>
              <a:t>Your Product Service Code (PSC)</a:t>
            </a:r>
            <a:endParaRPr sz="2800" b="1" dirty="0"/>
          </a:p>
        </p:txBody>
      </p:sp>
      <p:grpSp>
        <p:nvGrpSpPr>
          <p:cNvPr id="341" name="Google Shape;341;p45" descr="NAICS and PSC differences."/>
          <p:cNvGrpSpPr/>
          <p:nvPr/>
        </p:nvGrpSpPr>
        <p:grpSpPr>
          <a:xfrm>
            <a:off x="1538655" y="1718339"/>
            <a:ext cx="9143999" cy="4316693"/>
            <a:chOff x="0" y="194338"/>
            <a:chExt cx="9143999" cy="4316693"/>
          </a:xfrm>
        </p:grpSpPr>
        <p:sp>
          <p:nvSpPr>
            <p:cNvPr id="342" name="Google Shape;342;p45"/>
            <p:cNvSpPr/>
            <p:nvPr/>
          </p:nvSpPr>
          <p:spPr>
            <a:xfrm rot="-300000">
              <a:off x="28060" y="1765650"/>
              <a:ext cx="9087879" cy="1040699"/>
            </a:xfrm>
            <a:prstGeom prst="mathMinus">
              <a:avLst>
                <a:gd name="adj1" fmla="val 23520"/>
              </a:avLst>
            </a:prstGeom>
            <a:gradFill>
              <a:gsLst>
                <a:gs pos="0">
                  <a:schemeClr val="accent1"/>
                </a:gs>
                <a:gs pos="50000">
                  <a:srgbClr val="93B3D7"/>
                </a:gs>
                <a:gs pos="100000">
                  <a:srgbClr val="366092"/>
                </a:gs>
              </a:gsLst>
              <a:lin ang="5400000" scaled="0"/>
            </a:gradFill>
            <a:ln>
              <a:noFill/>
            </a:ln>
          </p:spPr>
          <p:txBody>
            <a:bodyPr spcFirstLastPara="1" wrap="square" lIns="91425" tIns="91425" rIns="91425" bIns="91425" anchor="ctr" anchorCtr="0">
              <a:noAutofit/>
            </a:bodyPr>
            <a:lstStyle/>
            <a:p>
              <a:pPr>
                <a:buClr>
                  <a:srgbClr val="000000"/>
                </a:buClr>
                <a:buSzPts val="1400"/>
              </a:pPr>
              <a:endParaRPr sz="1400" kern="0" dirty="0">
                <a:solidFill>
                  <a:srgbClr val="000000"/>
                </a:solidFill>
                <a:latin typeface="Arial"/>
                <a:ea typeface="Arial"/>
                <a:cs typeface="Arial"/>
                <a:sym typeface="Arial"/>
              </a:endParaRPr>
            </a:p>
          </p:txBody>
        </p:sp>
        <p:sp>
          <p:nvSpPr>
            <p:cNvPr id="343" name="Google Shape;343;p45"/>
            <p:cNvSpPr/>
            <p:nvPr/>
          </p:nvSpPr>
          <p:spPr>
            <a:xfrm rot="-5400000">
              <a:off x="1524012" y="-262871"/>
              <a:ext cx="1981193" cy="2895612"/>
            </a:xfrm>
            <a:prstGeom prst="downArrow">
              <a:avLst>
                <a:gd name="adj1" fmla="val 50000"/>
                <a:gd name="adj2" fmla="val 50000"/>
              </a:avLst>
            </a:prstGeom>
            <a:gradFill>
              <a:gsLst>
                <a:gs pos="0">
                  <a:srgbClr val="97B4E4"/>
                </a:gs>
                <a:gs pos="50000">
                  <a:srgbClr val="BFCFEC"/>
                </a:gs>
                <a:gs pos="100000">
                  <a:srgbClr val="E0E8F4"/>
                </a:gs>
              </a:gsLst>
              <a:lin ang="5400000" scaled="0"/>
            </a:gradFill>
            <a:ln>
              <a:noFill/>
            </a:ln>
            <a:effectLst>
              <a:outerShdw blurRad="50800" dist="50800" dir="13500000" algn="b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pPr>
              <a:endParaRPr sz="1400" kern="0" dirty="0">
                <a:solidFill>
                  <a:srgbClr val="000000"/>
                </a:solidFill>
                <a:latin typeface="Arial"/>
                <a:ea typeface="Arial"/>
                <a:cs typeface="Arial"/>
                <a:sym typeface="Arial"/>
              </a:endParaRPr>
            </a:p>
          </p:txBody>
        </p:sp>
        <p:sp>
          <p:nvSpPr>
            <p:cNvPr id="344" name="Google Shape;344;p45"/>
            <p:cNvSpPr/>
            <p:nvPr/>
          </p:nvSpPr>
          <p:spPr>
            <a:xfrm>
              <a:off x="4084324" y="243841"/>
              <a:ext cx="4450070" cy="1432556"/>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kern="0" dirty="0">
                <a:solidFill>
                  <a:srgbClr val="000000"/>
                </a:solidFill>
                <a:latin typeface="Arial"/>
                <a:ea typeface="Arial"/>
                <a:cs typeface="Arial"/>
                <a:sym typeface="Arial"/>
              </a:endParaRPr>
            </a:p>
          </p:txBody>
        </p:sp>
        <p:sp>
          <p:nvSpPr>
            <p:cNvPr id="345" name="Google Shape;345;p45"/>
            <p:cNvSpPr txBox="1"/>
            <p:nvPr/>
          </p:nvSpPr>
          <p:spPr>
            <a:xfrm>
              <a:off x="4084324" y="243841"/>
              <a:ext cx="4450070" cy="1432556"/>
            </a:xfrm>
            <a:prstGeom prst="rect">
              <a:avLst/>
            </a:prstGeom>
            <a:noFill/>
            <a:ln>
              <a:noFill/>
            </a:ln>
          </p:spPr>
          <p:txBody>
            <a:bodyPr spcFirstLastPara="1" wrap="square" lIns="128000" tIns="128000" rIns="128000" bIns="128000" anchor="ctr" anchorCtr="0">
              <a:noAutofit/>
            </a:bodyPr>
            <a:lstStyle/>
            <a:p>
              <a:pPr algn="ctr">
                <a:lnSpc>
                  <a:spcPct val="90000"/>
                </a:lnSpc>
                <a:buClr>
                  <a:srgbClr val="000000"/>
                </a:buClr>
                <a:buSzPts val="1800"/>
              </a:pPr>
              <a:endParaRPr b="1"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1.  Industry Classification used to identify specific types of industry. </a:t>
              </a:r>
              <a:endParaRPr sz="1400"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2.   North American Industry Classification System (NAICS) is a broad classification</a:t>
              </a:r>
              <a:endParaRPr sz="1400"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3.  The NAICS is </a:t>
              </a:r>
              <a:r>
                <a:rPr lang="en-US" b="1" u="sng" kern="0" dirty="0">
                  <a:solidFill>
                    <a:srgbClr val="000000"/>
                  </a:solidFill>
                  <a:latin typeface="Arial"/>
                  <a:ea typeface="Arial"/>
                  <a:cs typeface="Arial"/>
                  <a:sym typeface="Arial"/>
                </a:rPr>
                <a:t>what</a:t>
              </a:r>
              <a:r>
                <a:rPr lang="en-US" b="1" kern="0" dirty="0">
                  <a:solidFill>
                    <a:srgbClr val="000000"/>
                  </a:solidFill>
                  <a:latin typeface="Arial"/>
                  <a:ea typeface="Arial"/>
                  <a:cs typeface="Arial"/>
                  <a:sym typeface="Arial"/>
                </a:rPr>
                <a:t> </a:t>
              </a:r>
              <a:r>
                <a:rPr lang="en-US" kern="0" dirty="0">
                  <a:solidFill>
                    <a:srgbClr val="000000"/>
                  </a:solidFill>
                  <a:latin typeface="Arial"/>
                  <a:ea typeface="Arial"/>
                  <a:cs typeface="Arial"/>
                  <a:sym typeface="Arial"/>
                </a:rPr>
                <a:t>you do </a:t>
              </a:r>
              <a:endParaRPr sz="1400" kern="0" dirty="0">
                <a:solidFill>
                  <a:srgbClr val="000000"/>
                </a:solidFill>
                <a:latin typeface="Arial"/>
                <a:ea typeface="Arial"/>
                <a:cs typeface="Arial"/>
                <a:sym typeface="Arial"/>
              </a:endParaRPr>
            </a:p>
            <a:p>
              <a:pPr>
                <a:lnSpc>
                  <a:spcPct val="90000"/>
                </a:lnSpc>
                <a:spcBef>
                  <a:spcPts val="630"/>
                </a:spcBef>
                <a:buClr>
                  <a:srgbClr val="000000"/>
                </a:buClr>
                <a:buSzPts val="1600"/>
              </a:pPr>
              <a:endParaRPr sz="1600" kern="0" dirty="0">
                <a:solidFill>
                  <a:srgbClr val="000000"/>
                </a:solidFill>
                <a:latin typeface="Arial"/>
                <a:ea typeface="Arial"/>
                <a:cs typeface="Arial"/>
                <a:sym typeface="Arial"/>
              </a:endParaRPr>
            </a:p>
          </p:txBody>
        </p:sp>
        <p:sp>
          <p:nvSpPr>
            <p:cNvPr id="346" name="Google Shape;346;p45"/>
            <p:cNvSpPr/>
            <p:nvPr/>
          </p:nvSpPr>
          <p:spPr>
            <a:xfrm rot="-5400000">
              <a:off x="5684523" y="1874519"/>
              <a:ext cx="1981193" cy="3108960"/>
            </a:xfrm>
            <a:prstGeom prst="upArrow">
              <a:avLst>
                <a:gd name="adj1" fmla="val 50000"/>
                <a:gd name="adj2" fmla="val 50000"/>
              </a:avLst>
            </a:prstGeom>
            <a:gradFill>
              <a:gsLst>
                <a:gs pos="0">
                  <a:srgbClr val="97B4E4"/>
                </a:gs>
                <a:gs pos="50000">
                  <a:srgbClr val="BFCFEC"/>
                </a:gs>
                <a:gs pos="100000">
                  <a:srgbClr val="E0E8F4"/>
                </a:gs>
              </a:gsLst>
              <a:lin ang="5400000" scaled="0"/>
            </a:gradFill>
            <a:ln>
              <a:noFill/>
            </a:ln>
            <a:effectLst>
              <a:outerShdw blurRad="50800" dist="50800" dir="5400000" algn="t"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pPr>
              <a:endParaRPr sz="1400" kern="0" dirty="0">
                <a:solidFill>
                  <a:srgbClr val="000000"/>
                </a:solidFill>
                <a:latin typeface="Arial"/>
                <a:ea typeface="Arial"/>
                <a:cs typeface="Arial"/>
                <a:sym typeface="Arial"/>
              </a:endParaRPr>
            </a:p>
          </p:txBody>
        </p:sp>
        <p:sp>
          <p:nvSpPr>
            <p:cNvPr id="347" name="Google Shape;347;p45"/>
            <p:cNvSpPr/>
            <p:nvPr/>
          </p:nvSpPr>
          <p:spPr>
            <a:xfrm>
              <a:off x="685800" y="2590792"/>
              <a:ext cx="4297680" cy="192024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kern="0" dirty="0">
                <a:solidFill>
                  <a:srgbClr val="000000"/>
                </a:solidFill>
                <a:latin typeface="Arial"/>
                <a:ea typeface="Arial"/>
                <a:cs typeface="Arial"/>
                <a:sym typeface="Arial"/>
              </a:endParaRPr>
            </a:p>
          </p:txBody>
        </p:sp>
        <p:sp>
          <p:nvSpPr>
            <p:cNvPr id="348" name="Google Shape;348;p45"/>
            <p:cNvSpPr txBox="1"/>
            <p:nvPr/>
          </p:nvSpPr>
          <p:spPr>
            <a:xfrm>
              <a:off x="685800" y="2590792"/>
              <a:ext cx="4297680" cy="1920240"/>
            </a:xfrm>
            <a:prstGeom prst="rect">
              <a:avLst/>
            </a:prstGeom>
            <a:noFill/>
            <a:ln>
              <a:noFill/>
            </a:ln>
          </p:spPr>
          <p:txBody>
            <a:bodyPr spcFirstLastPara="1" wrap="square" lIns="128000" tIns="128000" rIns="128000" bIns="128000" anchor="ctr" anchorCtr="0">
              <a:noAutofit/>
            </a:bodyPr>
            <a:lstStyle/>
            <a:p>
              <a:pPr algn="ctr">
                <a:lnSpc>
                  <a:spcPct val="90000"/>
                </a:lnSpc>
                <a:buClr>
                  <a:srgbClr val="000000"/>
                </a:buClr>
                <a:buSzPts val="1800"/>
              </a:pPr>
              <a:endParaRPr b="1"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1.   PSC’s can help you narrow down exactly what your business does</a:t>
              </a:r>
              <a:endParaRPr sz="1400"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2.  PSC’s are specific and can yield better data for market research and analysis</a:t>
              </a:r>
              <a:endParaRPr sz="1400" kern="0" dirty="0">
                <a:solidFill>
                  <a:srgbClr val="000000"/>
                </a:solidFill>
                <a:latin typeface="Arial"/>
                <a:ea typeface="Arial"/>
                <a:cs typeface="Arial"/>
                <a:sym typeface="Arial"/>
              </a:endParaRPr>
            </a:p>
            <a:p>
              <a:pPr>
                <a:lnSpc>
                  <a:spcPct val="90000"/>
                </a:lnSpc>
                <a:spcBef>
                  <a:spcPts val="630"/>
                </a:spcBef>
                <a:buClr>
                  <a:srgbClr val="000000"/>
                </a:buClr>
                <a:buSzPts val="1800"/>
              </a:pPr>
              <a:r>
                <a:rPr lang="en-US" kern="0" dirty="0">
                  <a:solidFill>
                    <a:srgbClr val="000000"/>
                  </a:solidFill>
                  <a:latin typeface="Arial"/>
                  <a:ea typeface="Arial"/>
                  <a:cs typeface="Arial"/>
                  <a:sym typeface="Arial"/>
                </a:rPr>
                <a:t>3.  Your PSC is </a:t>
              </a:r>
              <a:r>
                <a:rPr lang="en-US" b="1" u="sng" kern="0" dirty="0">
                  <a:solidFill>
                    <a:srgbClr val="000000"/>
                  </a:solidFill>
                  <a:latin typeface="Arial"/>
                  <a:ea typeface="Arial"/>
                  <a:cs typeface="Arial"/>
                  <a:sym typeface="Arial"/>
                </a:rPr>
                <a:t>how</a:t>
              </a:r>
              <a:r>
                <a:rPr lang="en-US" kern="0" dirty="0">
                  <a:solidFill>
                    <a:srgbClr val="000000"/>
                  </a:solidFill>
                  <a:latin typeface="Arial"/>
                  <a:ea typeface="Arial"/>
                  <a:cs typeface="Arial"/>
                  <a:sym typeface="Arial"/>
                </a:rPr>
                <a:t> you are doing it</a:t>
              </a:r>
              <a:endParaRPr sz="1400" kern="0" dirty="0">
                <a:solidFill>
                  <a:srgbClr val="000000"/>
                </a:solidFill>
                <a:latin typeface="Arial"/>
                <a:ea typeface="Arial"/>
                <a:cs typeface="Arial"/>
                <a:sym typeface="Arial"/>
              </a:endParaRPr>
            </a:p>
            <a:p>
              <a:pPr algn="ctr">
                <a:lnSpc>
                  <a:spcPct val="90000"/>
                </a:lnSpc>
                <a:spcBef>
                  <a:spcPts val="630"/>
                </a:spcBef>
                <a:buClr>
                  <a:srgbClr val="000000"/>
                </a:buClr>
                <a:buSzPts val="1800"/>
              </a:pPr>
              <a:endParaRPr kern="0" dirty="0">
                <a:solidFill>
                  <a:srgbClr val="000000"/>
                </a:solidFill>
                <a:latin typeface="Arial"/>
                <a:ea typeface="Arial"/>
                <a:cs typeface="Arial"/>
                <a:sym typeface="Arial"/>
              </a:endParaRPr>
            </a:p>
          </p:txBody>
        </p:sp>
      </p:grpSp>
      <p:cxnSp>
        <p:nvCxnSpPr>
          <p:cNvPr id="349" name="Google Shape;349;p45">
            <a:extLst>
              <a:ext uri="{C183D7F6-B498-43B3-948B-1728B52AA6E4}">
                <adec:decorative xmlns:adec="http://schemas.microsoft.com/office/drawing/2017/decorative" val="1"/>
              </a:ext>
            </a:extLst>
          </p:cNvPr>
          <p:cNvCxnSpPr/>
          <p:nvPr/>
        </p:nvCxnSpPr>
        <p:spPr>
          <a:xfrm>
            <a:off x="1524000" y="1331626"/>
            <a:ext cx="9144000" cy="0"/>
          </a:xfrm>
          <a:prstGeom prst="straightConnector1">
            <a:avLst/>
          </a:prstGeom>
          <a:noFill/>
          <a:ln w="38100" cap="flat" cmpd="sng">
            <a:solidFill>
              <a:srgbClr val="4A7DBA"/>
            </a:solidFill>
            <a:prstDash val="solid"/>
            <a:round/>
            <a:headEnd type="none" w="sm" len="sm"/>
            <a:tailEnd type="none" w="sm" len="sm"/>
          </a:ln>
        </p:spPr>
      </p:cxnSp>
      <p:sp>
        <p:nvSpPr>
          <p:cNvPr id="350" name="Google Shape;350;p45"/>
          <p:cNvSpPr txBox="1"/>
          <p:nvPr/>
        </p:nvSpPr>
        <p:spPr>
          <a:xfrm>
            <a:off x="2746131" y="2438400"/>
            <a:ext cx="2209800" cy="523220"/>
          </a:xfrm>
          <a:prstGeom prst="rect">
            <a:avLst/>
          </a:prstGeom>
          <a:noFill/>
          <a:ln>
            <a:noFill/>
          </a:ln>
        </p:spPr>
        <p:txBody>
          <a:bodyPr spcFirstLastPara="1" wrap="square" lIns="91425" tIns="45700" rIns="91425" bIns="45700" anchor="t" anchorCtr="0">
            <a:noAutofit/>
          </a:bodyPr>
          <a:lstStyle/>
          <a:p>
            <a:pPr algn="ctr">
              <a:buClr>
                <a:srgbClr val="000000"/>
              </a:buClr>
              <a:buSzPts val="2800"/>
            </a:pPr>
            <a:r>
              <a:rPr lang="en-US" sz="2800" b="1" kern="0" dirty="0">
                <a:solidFill>
                  <a:srgbClr val="000000"/>
                </a:solidFill>
                <a:latin typeface="Arial"/>
                <a:ea typeface="Arial"/>
                <a:cs typeface="Arial"/>
                <a:sym typeface="Arial"/>
              </a:rPr>
              <a:t>NAICS</a:t>
            </a:r>
            <a:endParaRPr sz="2800" b="1" kern="0" dirty="0">
              <a:solidFill>
                <a:srgbClr val="000000"/>
              </a:solidFill>
              <a:latin typeface="Arial"/>
              <a:ea typeface="Arial"/>
              <a:cs typeface="Arial"/>
              <a:sym typeface="Arial"/>
            </a:endParaRPr>
          </a:p>
        </p:txBody>
      </p:sp>
      <p:sp>
        <p:nvSpPr>
          <p:cNvPr id="351" name="Google Shape;351;p45"/>
          <p:cNvSpPr txBox="1"/>
          <p:nvPr/>
        </p:nvSpPr>
        <p:spPr>
          <a:xfrm>
            <a:off x="7365023" y="4648200"/>
            <a:ext cx="2209800" cy="523220"/>
          </a:xfrm>
          <a:prstGeom prst="rect">
            <a:avLst/>
          </a:prstGeom>
          <a:noFill/>
          <a:ln>
            <a:noFill/>
          </a:ln>
        </p:spPr>
        <p:txBody>
          <a:bodyPr spcFirstLastPara="1" wrap="square" lIns="91425" tIns="45700" rIns="91425" bIns="45700" anchor="t" anchorCtr="0">
            <a:noAutofit/>
          </a:bodyPr>
          <a:lstStyle/>
          <a:p>
            <a:pPr algn="ctr">
              <a:buClr>
                <a:srgbClr val="000000"/>
              </a:buClr>
              <a:buSzPts val="2800"/>
            </a:pPr>
            <a:r>
              <a:rPr lang="en-US" sz="2800" b="1" kern="0" dirty="0">
                <a:solidFill>
                  <a:srgbClr val="000000"/>
                </a:solidFill>
                <a:latin typeface="Arial"/>
                <a:ea typeface="Arial"/>
                <a:cs typeface="Arial"/>
                <a:sym typeface="Arial"/>
              </a:rPr>
              <a:t>PSC</a:t>
            </a:r>
            <a:endParaRPr sz="2800" b="1" kern="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xfrm>
            <a:off x="1981200" y="274637"/>
            <a:ext cx="8229600" cy="1143000"/>
          </a:xfrm>
          <a:prstGeom prst="rect">
            <a:avLst/>
          </a:prstGeom>
          <a:noFill/>
          <a:ln>
            <a:noFill/>
          </a:ln>
        </p:spPr>
        <p:txBody>
          <a:bodyPr spcFirstLastPara="1" wrap="square" lIns="91425" tIns="91425" rIns="91425" bIns="91425" anchor="ctr" anchorCtr="0">
            <a:noAutofit/>
          </a:bodyPr>
          <a:lstStyle/>
          <a:p>
            <a:r>
              <a:rPr lang="en-US" sz="4000" b="1" dirty="0">
                <a:latin typeface="Arial"/>
                <a:ea typeface="Arial"/>
                <a:cs typeface="Arial"/>
                <a:sym typeface="Arial"/>
              </a:rPr>
              <a:t>USA</a:t>
            </a:r>
            <a:r>
              <a:rPr lang="en-US" b="1" dirty="0">
                <a:latin typeface="Arial"/>
                <a:ea typeface="Arial"/>
                <a:cs typeface="Arial"/>
                <a:sym typeface="Arial"/>
              </a:rPr>
              <a:t> Spending </a:t>
            </a:r>
            <a:endParaRPr b="1" dirty="0">
              <a:latin typeface="Arial"/>
              <a:ea typeface="Arial"/>
              <a:cs typeface="Arial"/>
              <a:sym typeface="Arial"/>
            </a:endParaRPr>
          </a:p>
        </p:txBody>
      </p:sp>
      <p:sp>
        <p:nvSpPr>
          <p:cNvPr id="367" name="Google Shape;367;p47"/>
          <p:cNvSpPr txBox="1">
            <a:spLocks noGrp="1"/>
          </p:cNvSpPr>
          <p:nvPr>
            <p:ph type="body" idx="1"/>
          </p:nvPr>
        </p:nvSpPr>
        <p:spPr>
          <a:xfrm>
            <a:off x="1524000" y="1398804"/>
            <a:ext cx="8893628" cy="1451758"/>
          </a:xfrm>
          <a:prstGeom prst="rect">
            <a:avLst/>
          </a:prstGeom>
          <a:noFill/>
          <a:ln>
            <a:noFill/>
          </a:ln>
        </p:spPr>
        <p:txBody>
          <a:bodyPr spcFirstLastPara="1" wrap="square" lIns="91425" tIns="91425" rIns="91425" bIns="91425" anchor="t" anchorCtr="0">
            <a:noAutofit/>
          </a:bodyPr>
          <a:lstStyle/>
          <a:p>
            <a:pPr marL="342900" indent="-342900">
              <a:spcBef>
                <a:spcPts val="0"/>
              </a:spcBef>
            </a:pPr>
            <a:r>
              <a:rPr lang="en-US" sz="2000" dirty="0">
                <a:latin typeface="Arial"/>
                <a:ea typeface="Arial"/>
                <a:cs typeface="Arial"/>
                <a:sym typeface="Arial"/>
              </a:rPr>
              <a:t>USA Spending is another tool that can be used for conducting marketing analysis.  It is a government source for data on federal grants, contracts, loans, and other financial assistance.</a:t>
            </a:r>
            <a:endParaRPr dirty="0"/>
          </a:p>
          <a:p>
            <a:pPr indent="-228600">
              <a:buNone/>
            </a:pPr>
            <a:endParaRPr sz="2000" dirty="0"/>
          </a:p>
          <a:p>
            <a:pPr indent="-330200">
              <a:spcBef>
                <a:spcPts val="0"/>
              </a:spcBef>
              <a:buClr>
                <a:schemeClr val="dk2"/>
              </a:buClr>
              <a:buSzPts val="2000"/>
              <a:buNone/>
            </a:pPr>
            <a:endParaRPr sz="2400" dirty="0"/>
          </a:p>
        </p:txBody>
      </p:sp>
      <p:sp>
        <p:nvSpPr>
          <p:cNvPr id="369" name="Google Shape;369;p47"/>
          <p:cNvSpPr txBox="1"/>
          <p:nvPr/>
        </p:nvSpPr>
        <p:spPr>
          <a:xfrm>
            <a:off x="2365594" y="6452944"/>
            <a:ext cx="7220198" cy="707886"/>
          </a:xfrm>
          <a:prstGeom prst="rect">
            <a:avLst/>
          </a:prstGeom>
          <a:noFill/>
          <a:ln>
            <a:noFill/>
          </a:ln>
        </p:spPr>
        <p:txBody>
          <a:bodyPr spcFirstLastPara="1" wrap="square" lIns="91425" tIns="45700" rIns="91425" bIns="45700" anchor="t" anchorCtr="0">
            <a:noAutofit/>
          </a:bodyPr>
          <a:lstStyle/>
          <a:p>
            <a:pPr algn="ctr">
              <a:buClr>
                <a:srgbClr val="000000"/>
              </a:buClr>
              <a:buSzPts val="2000"/>
            </a:pPr>
            <a:r>
              <a:rPr lang="en-US" sz="2000" kern="0" dirty="0">
                <a:solidFill>
                  <a:srgbClr val="000000"/>
                </a:solidFill>
                <a:latin typeface="Arial"/>
                <a:ea typeface="Arial"/>
                <a:cs typeface="Arial"/>
                <a:sym typeface="Arial"/>
              </a:rPr>
              <a:t>For more details visit:  </a:t>
            </a:r>
            <a:r>
              <a:rPr lang="en-US" sz="2000" u="sng" kern="0" dirty="0">
                <a:solidFill>
                  <a:srgbClr val="0000FF"/>
                </a:solidFill>
                <a:latin typeface="Arial"/>
                <a:ea typeface="Arial"/>
                <a:cs typeface="Arial"/>
                <a:sym typeface="Arial"/>
                <a:hlinkClick r:id="rId3"/>
              </a:rPr>
              <a:t>www.usaspending.gov</a:t>
            </a:r>
            <a:endParaRPr sz="2000" kern="0" dirty="0">
              <a:solidFill>
                <a:srgbClr val="000000"/>
              </a:solidFill>
              <a:latin typeface="Arial"/>
              <a:ea typeface="Arial"/>
              <a:cs typeface="Arial"/>
              <a:sym typeface="Arial"/>
            </a:endParaRPr>
          </a:p>
          <a:p>
            <a:pPr algn="ctr">
              <a:buClr>
                <a:srgbClr val="000000"/>
              </a:buClr>
              <a:buSzPts val="2000"/>
            </a:pPr>
            <a:r>
              <a:rPr lang="en-US" sz="2000" kern="0" dirty="0">
                <a:solidFill>
                  <a:srgbClr val="000000"/>
                </a:solidFill>
                <a:latin typeface="Arial"/>
                <a:ea typeface="Arial"/>
                <a:cs typeface="Arial"/>
                <a:sym typeface="Arial"/>
              </a:rPr>
              <a:t> </a:t>
            </a:r>
            <a:endParaRPr sz="2000" kern="0" dirty="0">
              <a:solidFill>
                <a:srgbClr val="000000"/>
              </a:solidFill>
              <a:latin typeface="Arial"/>
              <a:ea typeface="Arial"/>
              <a:cs typeface="Arial"/>
              <a:sym typeface="Arial"/>
            </a:endParaRPr>
          </a:p>
        </p:txBody>
      </p:sp>
      <p:pic>
        <p:nvPicPr>
          <p:cNvPr id="370" name="Google Shape;370;p47" descr="USASpending.gov logo"/>
          <p:cNvPicPr preferRelativeResize="0"/>
          <p:nvPr/>
        </p:nvPicPr>
        <p:blipFill rotWithShape="1">
          <a:blip r:embed="rId4">
            <a:alphaModFix/>
          </a:blip>
          <a:srcRect/>
          <a:stretch/>
        </p:blipFill>
        <p:spPr>
          <a:xfrm>
            <a:off x="8261485" y="2274117"/>
            <a:ext cx="2156142" cy="405056"/>
          </a:xfrm>
          <a:prstGeom prst="rect">
            <a:avLst/>
          </a:prstGeom>
          <a:noFill/>
          <a:ln>
            <a:noFill/>
          </a:ln>
        </p:spPr>
      </p:pic>
      <p:cxnSp>
        <p:nvCxnSpPr>
          <p:cNvPr id="371" name="Google Shape;371;p47">
            <a:extLst>
              <a:ext uri="{C183D7F6-B498-43B3-948B-1728B52AA6E4}">
                <adec:decorative xmlns:adec="http://schemas.microsoft.com/office/drawing/2017/decorative" val="1"/>
              </a:ext>
            </a:extLst>
          </p:cNvPr>
          <p:cNvCxnSpPr/>
          <p:nvPr/>
        </p:nvCxnSpPr>
        <p:spPr>
          <a:xfrm rot="10800000" flipH="1">
            <a:off x="1524001" y="2675866"/>
            <a:ext cx="9144000" cy="11875"/>
          </a:xfrm>
          <a:prstGeom prst="straightConnector1">
            <a:avLst/>
          </a:prstGeom>
          <a:noFill/>
          <a:ln w="50800" cap="flat" cmpd="sng">
            <a:solidFill>
              <a:srgbClr val="4A7DBA"/>
            </a:solidFill>
            <a:prstDash val="solid"/>
            <a:round/>
            <a:headEnd type="none" w="sm" len="sm"/>
            <a:tailEnd type="none" w="sm" len="sm"/>
          </a:ln>
        </p:spPr>
      </p:cxnSp>
      <p:pic>
        <p:nvPicPr>
          <p:cNvPr id="2" name="Picture 1" descr="USASpending.gov homepage">
            <a:extLst>
              <a:ext uri="{FF2B5EF4-FFF2-40B4-BE49-F238E27FC236}">
                <a16:creationId xmlns:a16="http://schemas.microsoft.com/office/drawing/2014/main" id="{FAAAE6CD-03AA-AEB3-DBAE-836BDEAB2291}"/>
              </a:ext>
            </a:extLst>
          </p:cNvPr>
          <p:cNvPicPr>
            <a:picLocks noChangeAspect="1"/>
          </p:cNvPicPr>
          <p:nvPr/>
        </p:nvPicPr>
        <p:blipFill>
          <a:blip r:embed="rId5"/>
          <a:stretch>
            <a:fillRect/>
          </a:stretch>
        </p:blipFill>
        <p:spPr>
          <a:xfrm>
            <a:off x="1774373" y="2850563"/>
            <a:ext cx="8643255" cy="360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a:extLst>
              <a:ext uri="{C183D7F6-B498-43B3-948B-1728B52AA6E4}">
                <adec:decorative xmlns:adec="http://schemas.microsoft.com/office/drawing/2017/decorative" val="1"/>
              </a:ext>
            </a:extLst>
          </p:cNvPr>
          <p:cNvSpPr/>
          <p:nvPr/>
        </p:nvSpPr>
        <p:spPr>
          <a:xfrm>
            <a:off x="1524000" y="1103600"/>
            <a:ext cx="9144000" cy="1278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a:solidFill>
                <a:srgbClr val="FFFFFF"/>
              </a:solidFill>
              <a:latin typeface="Calibri"/>
              <a:ea typeface="Calibri"/>
              <a:cs typeface="Calibri"/>
              <a:sym typeface="Calibri"/>
            </a:endParaRPr>
          </a:p>
        </p:txBody>
      </p:sp>
      <p:sp>
        <p:nvSpPr>
          <p:cNvPr id="414" name="Google Shape;414;p47">
            <a:extLst>
              <a:ext uri="{C183D7F6-B498-43B3-948B-1728B52AA6E4}">
                <adec:decorative xmlns:adec="http://schemas.microsoft.com/office/drawing/2017/decorative" val="1"/>
              </a:ext>
            </a:extLst>
          </p:cNvPr>
          <p:cNvSpPr/>
          <p:nvPr/>
        </p:nvSpPr>
        <p:spPr>
          <a:xfrm>
            <a:off x="1524000" y="1280450"/>
            <a:ext cx="9144000" cy="1278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a:solidFill>
                <a:srgbClr val="FFFFFF"/>
              </a:solidFill>
              <a:latin typeface="Calibri"/>
              <a:ea typeface="Calibri"/>
              <a:cs typeface="Calibri"/>
              <a:sym typeface="Calibri"/>
            </a:endParaRPr>
          </a:p>
        </p:txBody>
      </p:sp>
      <p:sp>
        <p:nvSpPr>
          <p:cNvPr id="418" name="Google Shape;418;p47"/>
          <p:cNvSpPr/>
          <p:nvPr/>
        </p:nvSpPr>
        <p:spPr>
          <a:xfrm>
            <a:off x="2136316" y="4631017"/>
            <a:ext cx="7772400" cy="1123383"/>
          </a:xfrm>
          <a:prstGeom prst="rect">
            <a:avLst/>
          </a:prstGeom>
          <a:noFill/>
          <a:ln>
            <a:noFill/>
          </a:ln>
        </p:spPr>
        <p:txBody>
          <a:bodyPr spcFirstLastPara="1" wrap="square" lIns="91425" tIns="45700" rIns="91425" bIns="45700" anchor="t" anchorCtr="0">
            <a:noAutofit/>
          </a:bodyPr>
          <a:lstStyle/>
          <a:p>
            <a:pPr>
              <a:buClr>
                <a:srgbClr val="000000"/>
              </a:buClr>
            </a:pPr>
            <a:r>
              <a:rPr lang="en-US" sz="1600" b="1" i="1" kern="0" dirty="0">
                <a:solidFill>
                  <a:srgbClr val="000000"/>
                </a:solidFill>
                <a:latin typeface="Arial"/>
                <a:ea typeface="Arial"/>
                <a:cs typeface="Arial"/>
                <a:sym typeface="Arial"/>
              </a:rPr>
              <a:t>GSA </a:t>
            </a:r>
            <a:r>
              <a:rPr lang="en-US" sz="1600" b="1" kern="0" dirty="0">
                <a:solidFill>
                  <a:srgbClr val="000000"/>
                </a:solidFill>
                <a:latin typeface="Arial"/>
                <a:ea typeface="Arial"/>
                <a:cs typeface="Arial"/>
                <a:sym typeface="Arial"/>
              </a:rPr>
              <a:t>Advantage - </a:t>
            </a:r>
            <a:r>
              <a:rPr lang="en-US" sz="1600" u="sng" kern="0" dirty="0">
                <a:solidFill>
                  <a:srgbClr val="0000FF"/>
                </a:solidFill>
                <a:latin typeface="Arial"/>
                <a:ea typeface="Arial"/>
                <a:cs typeface="Arial"/>
                <a:sym typeface="Arial"/>
                <a:hlinkClick r:id="rId3"/>
              </a:rPr>
              <a:t>https://www.gsaadvantage.gov</a:t>
            </a:r>
            <a:r>
              <a:rPr lang="en-US" sz="1600" kern="0" dirty="0">
                <a:solidFill>
                  <a:srgbClr val="1B1B1B"/>
                </a:solidFill>
                <a:latin typeface="Arial"/>
                <a:ea typeface="Arial"/>
                <a:cs typeface="Arial"/>
                <a:sym typeface="Arial"/>
              </a:rPr>
              <a:t> is the online shopping and ordering system that provides access to thousands of contractors and millions of supplies (products) and services.  Anyone may browse on </a:t>
            </a:r>
            <a:r>
              <a:rPr lang="en-US" sz="1600" i="1" kern="0" dirty="0">
                <a:solidFill>
                  <a:srgbClr val="000000"/>
                </a:solidFill>
                <a:latin typeface="Arial"/>
                <a:ea typeface="Arial"/>
                <a:cs typeface="Arial"/>
                <a:sym typeface="Arial"/>
              </a:rPr>
              <a:t>GSA </a:t>
            </a:r>
            <a:r>
              <a:rPr lang="en-US" sz="1600" kern="0" dirty="0">
                <a:solidFill>
                  <a:srgbClr val="000000"/>
                </a:solidFill>
                <a:latin typeface="Arial"/>
                <a:ea typeface="Arial"/>
                <a:cs typeface="Arial"/>
                <a:sym typeface="Arial"/>
              </a:rPr>
              <a:t>Advantage.gov website t</a:t>
            </a:r>
            <a:r>
              <a:rPr lang="en-US" sz="1600" kern="0" dirty="0">
                <a:solidFill>
                  <a:srgbClr val="1B1B1B"/>
                </a:solidFill>
                <a:latin typeface="Arial"/>
                <a:ea typeface="Arial"/>
                <a:cs typeface="Arial"/>
                <a:sym typeface="Arial"/>
              </a:rPr>
              <a:t>o view and compare the variety of products and services offered.                               </a:t>
            </a:r>
            <a:endParaRPr sz="1600" kern="0" dirty="0">
              <a:solidFill>
                <a:srgbClr val="000000"/>
              </a:solidFill>
              <a:latin typeface="Arial"/>
              <a:cs typeface="Arial"/>
              <a:sym typeface="Arial"/>
            </a:endParaRPr>
          </a:p>
        </p:txBody>
      </p:sp>
      <p:sp>
        <p:nvSpPr>
          <p:cNvPr id="419" name="Google Shape;419;p47"/>
          <p:cNvSpPr>
            <a:spLocks noGrp="1"/>
          </p:cNvSpPr>
          <p:nvPr>
            <p:ph type="title" idx="4294967295"/>
          </p:nvPr>
        </p:nvSpPr>
        <p:spPr>
          <a:xfrm>
            <a:off x="1524100" y="457275"/>
            <a:ext cx="9144000" cy="646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GSA Advantage.gov</a:t>
            </a:r>
          </a:p>
        </p:txBody>
      </p:sp>
      <p:pic>
        <p:nvPicPr>
          <p:cNvPr id="420" name="Google Shape;420;p47" descr="GSA Advantage homepage"/>
          <p:cNvPicPr preferRelativeResize="0"/>
          <p:nvPr/>
        </p:nvPicPr>
        <p:blipFill rotWithShape="1">
          <a:blip r:embed="rId4">
            <a:alphaModFix/>
          </a:blip>
          <a:srcRect l="1303" t="9474" r="2569" b="6296"/>
          <a:stretch/>
        </p:blipFill>
        <p:spPr>
          <a:xfrm>
            <a:off x="1625600" y="1444600"/>
            <a:ext cx="8991600" cy="3064181"/>
          </a:xfrm>
          <a:prstGeom prst="rect">
            <a:avLst/>
          </a:prstGeom>
          <a:noFill/>
          <a:ln>
            <a:noFill/>
          </a:ln>
        </p:spPr>
      </p:pic>
      <p:sp>
        <p:nvSpPr>
          <p:cNvPr id="421" name="Google Shape;421;p47"/>
          <p:cNvSpPr txBox="1"/>
          <p:nvPr/>
        </p:nvSpPr>
        <p:spPr>
          <a:xfrm>
            <a:off x="1917000" y="5867401"/>
            <a:ext cx="8358000" cy="941756"/>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pPr>
            <a:r>
              <a:rPr lang="en-US" sz="1600" b="1" kern="0" dirty="0">
                <a:solidFill>
                  <a:srgbClr val="000000"/>
                </a:solidFill>
                <a:latin typeface="Arial"/>
                <a:cs typeface="Arial"/>
                <a:sym typeface="Arial"/>
              </a:rPr>
              <a:t>Buyers - GSA Advantage Customer Service       Sellers - Vendor Support Center                                 </a:t>
            </a:r>
            <a:endParaRPr sz="1600" b="1" kern="0" dirty="0">
              <a:solidFill>
                <a:srgbClr val="000000"/>
              </a:solidFill>
              <a:latin typeface="Arial"/>
              <a:cs typeface="Arial"/>
              <a:sym typeface="Arial"/>
            </a:endParaRPr>
          </a:p>
          <a:p>
            <a:pPr>
              <a:lnSpc>
                <a:spcPct val="115000"/>
              </a:lnSpc>
              <a:buClr>
                <a:srgbClr val="000000"/>
              </a:buClr>
            </a:pPr>
            <a:r>
              <a:rPr lang="en-US" sz="1600" b="1" kern="0" dirty="0">
                <a:solidFill>
                  <a:srgbClr val="000000"/>
                </a:solidFill>
                <a:latin typeface="Arial"/>
                <a:cs typeface="Arial"/>
                <a:sym typeface="Arial"/>
              </a:rPr>
              <a:t>Phone: 1-877-472-3777                                      	Phone: 1-877-495-4849</a:t>
            </a:r>
            <a:endParaRPr sz="1600" b="1" kern="0" dirty="0">
              <a:solidFill>
                <a:srgbClr val="000000"/>
              </a:solidFill>
              <a:latin typeface="Arial"/>
              <a:cs typeface="Arial"/>
              <a:sym typeface="Arial"/>
            </a:endParaRPr>
          </a:p>
          <a:p>
            <a:pPr>
              <a:lnSpc>
                <a:spcPct val="115000"/>
              </a:lnSpc>
              <a:buClr>
                <a:srgbClr val="000000"/>
              </a:buClr>
            </a:pPr>
            <a:r>
              <a:rPr lang="en-US" sz="1600" b="1" kern="0" dirty="0">
                <a:solidFill>
                  <a:srgbClr val="000000"/>
                </a:solidFill>
                <a:latin typeface="Arial"/>
                <a:cs typeface="Arial"/>
                <a:sym typeface="Arial"/>
              </a:rPr>
              <a:t>Email: </a:t>
            </a:r>
            <a:r>
              <a:rPr lang="en-US" sz="1600" b="1" u="sng" kern="0" dirty="0">
                <a:solidFill>
                  <a:srgbClr val="0000FF"/>
                </a:solidFill>
                <a:latin typeface="Arial"/>
                <a:cs typeface="Arial"/>
                <a:sym typeface="Arial"/>
                <a:hlinkClick r:id="rId5"/>
              </a:rPr>
              <a:t>GSA.Advantage@gsa.gov</a:t>
            </a:r>
            <a:r>
              <a:rPr lang="en-US" sz="1600" b="1" kern="0" dirty="0">
                <a:solidFill>
                  <a:srgbClr val="000000"/>
                </a:solidFill>
                <a:latin typeface="Arial"/>
                <a:cs typeface="Arial"/>
                <a:sym typeface="Arial"/>
              </a:rPr>
              <a:t>                        	Email: </a:t>
            </a:r>
            <a:r>
              <a:rPr lang="en-US" sz="1600" b="1" u="sng" kern="0" dirty="0">
                <a:solidFill>
                  <a:srgbClr val="0000FF"/>
                </a:solidFill>
                <a:latin typeface="Arial"/>
                <a:cs typeface="Arial"/>
                <a:sym typeface="Arial"/>
                <a:hlinkClick r:id="rId6"/>
              </a:rPr>
              <a:t>vendor.support@gsa.gov</a:t>
            </a:r>
            <a:endParaRPr sz="1600" kern="0" dirty="0">
              <a:solidFill>
                <a:srgbClr val="000000"/>
              </a:solidFill>
              <a:latin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descr="GSA eBuy web page"/>
          <p:cNvPicPr preferRelativeResize="0"/>
          <p:nvPr/>
        </p:nvPicPr>
        <p:blipFill rotWithShape="1">
          <a:blip r:embed="rId3">
            <a:alphaModFix/>
          </a:blip>
          <a:srcRect l="969" r="1095" b="31689"/>
          <a:stretch/>
        </p:blipFill>
        <p:spPr>
          <a:xfrm>
            <a:off x="1518100" y="1231300"/>
            <a:ext cx="9144000" cy="3051626"/>
          </a:xfrm>
          <a:prstGeom prst="rect">
            <a:avLst/>
          </a:prstGeom>
          <a:noFill/>
          <a:ln>
            <a:noFill/>
          </a:ln>
        </p:spPr>
      </p:pic>
      <p:sp>
        <p:nvSpPr>
          <p:cNvPr id="236" name="Google Shape;236;p29"/>
          <p:cNvSpPr/>
          <p:nvPr/>
        </p:nvSpPr>
        <p:spPr>
          <a:xfrm>
            <a:off x="1989200" y="4042749"/>
            <a:ext cx="8419800" cy="2815200"/>
          </a:xfrm>
          <a:prstGeom prst="rect">
            <a:avLst/>
          </a:prstGeom>
          <a:solidFill>
            <a:schemeClr val="lt1"/>
          </a:solidFill>
          <a:ln>
            <a:noFill/>
          </a:ln>
        </p:spPr>
        <p:txBody>
          <a:bodyPr spcFirstLastPara="1" wrap="square" lIns="91425" tIns="45700" rIns="91425" bIns="45700" anchor="t" anchorCtr="0">
            <a:noAutofit/>
          </a:bodyPr>
          <a:lstStyle/>
          <a:p>
            <a:pPr>
              <a:lnSpc>
                <a:spcPct val="115000"/>
              </a:lnSpc>
              <a:buClr>
                <a:srgbClr val="000000"/>
              </a:buClr>
              <a:buSzPts val="1600"/>
            </a:pPr>
            <a:r>
              <a:rPr lang="en-US" sz="1600" kern="0">
                <a:solidFill>
                  <a:srgbClr val="1B1B1B"/>
                </a:solidFill>
                <a:latin typeface="Arial"/>
                <a:ea typeface="Arial"/>
                <a:cs typeface="Arial"/>
                <a:sym typeface="Arial"/>
              </a:rPr>
              <a:t>Federal agencies (buyers) can utilize the </a:t>
            </a:r>
            <a:r>
              <a:rPr lang="en-US" sz="1600" u="sng" kern="0">
                <a:solidFill>
                  <a:srgbClr val="0000FF"/>
                </a:solidFill>
                <a:latin typeface="Arial"/>
                <a:ea typeface="Arial"/>
                <a:cs typeface="Arial"/>
                <a:sym typeface="Arial"/>
                <a:hlinkClick r:id="rId4"/>
              </a:rPr>
              <a:t>eBuy</a:t>
            </a:r>
            <a:r>
              <a:rPr lang="en-US" sz="1600" kern="0">
                <a:solidFill>
                  <a:srgbClr val="1B1B1B"/>
                </a:solidFill>
                <a:latin typeface="Arial"/>
                <a:ea typeface="Arial"/>
                <a:cs typeface="Arial"/>
                <a:sym typeface="Arial"/>
              </a:rPr>
              <a:t> system -</a:t>
            </a:r>
            <a:r>
              <a:rPr lang="en-US" sz="1600" kern="0">
                <a:solidFill>
                  <a:srgbClr val="000000"/>
                </a:solidFill>
                <a:latin typeface="Arial"/>
                <a:ea typeface="Arial"/>
                <a:cs typeface="Arial"/>
                <a:sym typeface="Arial"/>
              </a:rPr>
              <a:t> </a:t>
            </a:r>
            <a:r>
              <a:rPr lang="en-US" sz="1600" u="sng" kern="0">
                <a:solidFill>
                  <a:srgbClr val="0000FF"/>
                </a:solidFill>
                <a:latin typeface="Arial"/>
                <a:ea typeface="Arial"/>
                <a:cs typeface="Arial"/>
                <a:sym typeface="Arial"/>
                <a:hlinkClick r:id="rId5"/>
              </a:rPr>
              <a:t>http://www.gsa.gov/ebuy</a:t>
            </a:r>
            <a:r>
              <a:rPr lang="en-US" sz="1600" kern="0">
                <a:solidFill>
                  <a:srgbClr val="1B1B1B"/>
                </a:solidFill>
                <a:latin typeface="Arial"/>
                <a:ea typeface="Arial"/>
                <a:cs typeface="Arial"/>
                <a:sym typeface="Arial"/>
              </a:rPr>
              <a:t> to prepare and post </a:t>
            </a:r>
            <a:r>
              <a:rPr lang="en-US" sz="1600" b="1" kern="0">
                <a:solidFill>
                  <a:srgbClr val="1B1B1B"/>
                </a:solidFill>
                <a:latin typeface="Arial"/>
                <a:ea typeface="Arial"/>
                <a:cs typeface="Arial"/>
                <a:sym typeface="Arial"/>
              </a:rPr>
              <a:t>Requests for Quotations (RFQs) </a:t>
            </a:r>
            <a:r>
              <a:rPr lang="en-US" sz="1600" kern="0">
                <a:solidFill>
                  <a:srgbClr val="1B1B1B"/>
                </a:solidFill>
                <a:latin typeface="Arial"/>
                <a:ea typeface="Arial"/>
                <a:cs typeface="Arial"/>
                <a:sym typeface="Arial"/>
              </a:rPr>
              <a:t>for specific supplies (products) and services offered under </a:t>
            </a:r>
            <a:r>
              <a:rPr lang="en-US" sz="1600" kern="0">
                <a:solidFill>
                  <a:srgbClr val="000000"/>
                </a:solidFill>
                <a:latin typeface="Arial"/>
                <a:ea typeface="Arial"/>
                <a:cs typeface="Arial"/>
                <a:sym typeface="Arial"/>
              </a:rPr>
              <a:t>GSA and VA Multiple Award Schedules (MAS) also referred to as Federal Supply Schedules contracts); Network Services and Telecommunications contracts; Blanket Purchase Agreements (BPAs) and Federal Strategic Sourcing Initiative (FSSI) contracts</a:t>
            </a:r>
            <a:r>
              <a:rPr lang="en-US" sz="1600" b="1" kern="0">
                <a:solidFill>
                  <a:srgbClr val="000000"/>
                </a:solidFill>
                <a:latin typeface="Arial"/>
                <a:ea typeface="Arial"/>
                <a:cs typeface="Arial"/>
                <a:sym typeface="Arial"/>
              </a:rPr>
              <a:t>.  </a:t>
            </a:r>
            <a:endParaRPr sz="1600" u="sng" kern="0">
              <a:solidFill>
                <a:srgbClr val="1B1B1B"/>
              </a:solidFill>
              <a:latin typeface="Arial"/>
              <a:ea typeface="Arial"/>
              <a:cs typeface="Arial"/>
              <a:sym typeface="Arial"/>
            </a:endParaRPr>
          </a:p>
          <a:p>
            <a:pPr>
              <a:lnSpc>
                <a:spcPct val="115000"/>
              </a:lnSpc>
              <a:spcBef>
                <a:spcPts val="1000"/>
              </a:spcBef>
              <a:buClr>
                <a:srgbClr val="000000"/>
              </a:buClr>
              <a:buSzPts val="1600"/>
            </a:pPr>
            <a:r>
              <a:rPr lang="en-US" sz="1600" b="1" kern="0">
                <a:solidFill>
                  <a:srgbClr val="1B1B1B"/>
                </a:solidFill>
                <a:latin typeface="Arial"/>
                <a:ea typeface="Arial"/>
                <a:cs typeface="Arial"/>
                <a:sym typeface="Arial"/>
              </a:rPr>
              <a:t>Buyers - GSA Advantage Customer Service             Sellers - Vendor Support Center</a:t>
            </a:r>
            <a:endParaRPr sz="1600" kern="0">
              <a:solidFill>
                <a:srgbClr val="000000"/>
              </a:solidFill>
              <a:latin typeface="Arial"/>
              <a:ea typeface="Arial"/>
              <a:cs typeface="Arial"/>
              <a:sym typeface="Arial"/>
            </a:endParaRPr>
          </a:p>
          <a:p>
            <a:pPr>
              <a:lnSpc>
                <a:spcPct val="115000"/>
              </a:lnSpc>
              <a:buClr>
                <a:srgbClr val="000000"/>
              </a:buClr>
              <a:buSzPts val="1600"/>
            </a:pPr>
            <a:r>
              <a:rPr lang="en-US" sz="1600" b="1" kern="0">
                <a:solidFill>
                  <a:srgbClr val="1B1B1B"/>
                </a:solidFill>
                <a:latin typeface="Arial"/>
                <a:ea typeface="Arial"/>
                <a:cs typeface="Arial"/>
                <a:sym typeface="Arial"/>
              </a:rPr>
              <a:t>Phone: 1-877-472-3777                                                 Phone: 1-877-495-4849</a:t>
            </a:r>
            <a:endParaRPr sz="1600" kern="0">
              <a:solidFill>
                <a:srgbClr val="000000"/>
              </a:solidFill>
              <a:latin typeface="Arial"/>
              <a:ea typeface="Arial"/>
              <a:cs typeface="Arial"/>
              <a:sym typeface="Arial"/>
            </a:endParaRPr>
          </a:p>
          <a:p>
            <a:pPr>
              <a:lnSpc>
                <a:spcPct val="115000"/>
              </a:lnSpc>
              <a:buClr>
                <a:srgbClr val="000000"/>
              </a:buClr>
              <a:buSzPts val="1600"/>
            </a:pPr>
            <a:r>
              <a:rPr lang="en-US" sz="1600" b="1" kern="0">
                <a:solidFill>
                  <a:srgbClr val="1B1B1B"/>
                </a:solidFill>
                <a:latin typeface="Arial"/>
                <a:ea typeface="Arial"/>
                <a:cs typeface="Arial"/>
                <a:sym typeface="Arial"/>
              </a:rPr>
              <a:t>Email: </a:t>
            </a:r>
            <a:r>
              <a:rPr lang="en-US" sz="1600" b="1" u="sng" kern="0">
                <a:solidFill>
                  <a:srgbClr val="0000FF"/>
                </a:solidFill>
                <a:latin typeface="Arial"/>
                <a:ea typeface="Arial"/>
                <a:cs typeface="Arial"/>
                <a:sym typeface="Arial"/>
                <a:hlinkClick r:id="rId6"/>
              </a:rPr>
              <a:t>GSA.Advantage@gsa.gov</a:t>
            </a:r>
            <a:r>
              <a:rPr lang="en-US" sz="1600" b="1" kern="0">
                <a:solidFill>
                  <a:srgbClr val="1B1B1B"/>
                </a:solidFill>
                <a:latin typeface="Arial"/>
                <a:ea typeface="Arial"/>
                <a:cs typeface="Arial"/>
                <a:sym typeface="Arial"/>
              </a:rPr>
              <a:t>                                Email: </a:t>
            </a:r>
            <a:r>
              <a:rPr lang="en-US" sz="1600" b="1" u="sng" kern="0">
                <a:solidFill>
                  <a:srgbClr val="0000FF"/>
                </a:solidFill>
                <a:latin typeface="Arial"/>
                <a:ea typeface="Arial"/>
                <a:cs typeface="Arial"/>
                <a:sym typeface="Arial"/>
                <a:hlinkClick r:id="rId7"/>
              </a:rPr>
              <a:t>vendor.support@gsa.gov</a:t>
            </a:r>
            <a:endParaRPr sz="1600" kern="0">
              <a:solidFill>
                <a:srgbClr val="3F3F3F"/>
              </a:solidFill>
              <a:latin typeface="Arial"/>
              <a:ea typeface="Arial"/>
              <a:cs typeface="Arial"/>
              <a:sym typeface="Arial"/>
            </a:endParaRPr>
          </a:p>
        </p:txBody>
      </p:sp>
      <p:sp>
        <p:nvSpPr>
          <p:cNvPr id="237" name="Google Shape;237;p29"/>
          <p:cNvSpPr>
            <a:spLocks noGrp="1"/>
          </p:cNvSpPr>
          <p:nvPr>
            <p:ph type="title" idx="4294967295"/>
          </p:nvPr>
        </p:nvSpPr>
        <p:spPr>
          <a:xfrm>
            <a:off x="1518100" y="354125"/>
            <a:ext cx="9144000" cy="70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200" b="1" i="0" u="none" strike="noStrike" kern="0" cap="none" spc="0" normalizeH="0" baseline="0" noProof="0" dirty="0">
                <a:ln>
                  <a:noFill/>
                </a:ln>
                <a:solidFill>
                  <a:srgbClr val="3F3F3F"/>
                </a:solidFill>
                <a:effectLst/>
                <a:uLnTx/>
                <a:uFillTx/>
                <a:latin typeface="Arial"/>
                <a:ea typeface="Arial"/>
                <a:cs typeface="Arial"/>
                <a:sym typeface="Arial"/>
              </a:rPr>
              <a:t>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GSA </a:t>
            </a:r>
            <a:r>
              <a:rPr kumimoji="0" lang="en-US" sz="4000" b="1" i="0" u="none" strike="noStrike" kern="0" cap="none" spc="0" normalizeH="0" baseline="0" noProof="0" dirty="0" err="1">
                <a:ln>
                  <a:noFill/>
                </a:ln>
                <a:solidFill>
                  <a:srgbClr val="000000"/>
                </a:solidFill>
                <a:effectLst/>
                <a:uLnTx/>
                <a:uFillTx/>
                <a:latin typeface="Arial"/>
                <a:ea typeface="Arial"/>
                <a:cs typeface="Arial"/>
                <a:sym typeface="Arial"/>
              </a:rPr>
              <a:t>eBuy</a:t>
            </a:r>
            <a:endParaRPr kumimoji="0" lang="en-US" sz="40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a:extLst>
              <a:ext uri="{C183D7F6-B498-43B3-948B-1728B52AA6E4}">
                <adec:decorative xmlns:adec="http://schemas.microsoft.com/office/drawing/2017/decorative" val="1"/>
              </a:ext>
            </a:extLst>
          </p:cNvPr>
          <p:cNvSpPr/>
          <p:nvPr/>
        </p:nvSpPr>
        <p:spPr>
          <a:xfrm>
            <a:off x="1447801" y="1103607"/>
            <a:ext cx="9296399" cy="127692"/>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a:solidFill>
                <a:srgbClr val="FFFFFF"/>
              </a:solidFill>
              <a:latin typeface="Calibri"/>
              <a:ea typeface="Calibri"/>
              <a:cs typeface="Calibri"/>
              <a:sym typeface="Calibri"/>
            </a:endParaRPr>
          </a:p>
        </p:txBody>
      </p:sp>
      <p:sp>
        <p:nvSpPr>
          <p:cNvPr id="303" name="Google Shape;303;p37">
            <a:extLst>
              <a:ext uri="{C183D7F6-B498-43B3-948B-1728B52AA6E4}">
                <adec:decorative xmlns:adec="http://schemas.microsoft.com/office/drawing/2017/decorative" val="1"/>
              </a:ext>
            </a:extLst>
          </p:cNvPr>
          <p:cNvSpPr/>
          <p:nvPr/>
        </p:nvSpPr>
        <p:spPr>
          <a:xfrm>
            <a:off x="1447801" y="1280459"/>
            <a:ext cx="9296399" cy="127692"/>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kern="0">
              <a:solidFill>
                <a:srgbClr val="FFFFFF"/>
              </a:solidFill>
              <a:latin typeface="Calibri"/>
              <a:ea typeface="Calibri"/>
              <a:cs typeface="Calibri"/>
              <a:sym typeface="Calibri"/>
            </a:endParaRPr>
          </a:p>
        </p:txBody>
      </p:sp>
      <p:sp>
        <p:nvSpPr>
          <p:cNvPr id="304" name="Google Shape;304;p37"/>
          <p:cNvSpPr/>
          <p:nvPr/>
        </p:nvSpPr>
        <p:spPr>
          <a:xfrm>
            <a:off x="1523999" y="1608056"/>
            <a:ext cx="9144000" cy="1600500"/>
          </a:xfrm>
          <a:prstGeom prst="rect">
            <a:avLst/>
          </a:prstGeom>
          <a:noFill/>
          <a:ln>
            <a:noFill/>
          </a:ln>
        </p:spPr>
        <p:txBody>
          <a:bodyPr spcFirstLastPara="1" wrap="square" lIns="91425" tIns="45700" rIns="91425" bIns="45700" anchor="t" anchorCtr="0">
            <a:noAutofit/>
          </a:bodyPr>
          <a:lstStyle/>
          <a:p>
            <a:pPr>
              <a:buClr>
                <a:srgbClr val="000000"/>
              </a:buClr>
              <a:buSzPts val="1400"/>
            </a:pPr>
            <a:r>
              <a:rPr lang="en-US" sz="1600" b="1" kern="0">
                <a:solidFill>
                  <a:srgbClr val="3F3F3F"/>
                </a:solidFill>
                <a:latin typeface="Arial"/>
                <a:ea typeface="Arial"/>
                <a:cs typeface="Arial"/>
                <a:sym typeface="Arial"/>
              </a:rPr>
              <a:t>GSA eLibrary </a:t>
            </a:r>
            <a:r>
              <a:rPr lang="en-US" sz="1600" kern="0">
                <a:solidFill>
                  <a:srgbClr val="3F3F3F"/>
                </a:solidFill>
                <a:latin typeface="Arial"/>
                <a:ea typeface="Arial"/>
                <a:cs typeface="Arial"/>
                <a:sym typeface="Arial"/>
              </a:rPr>
              <a:t>is the official online source for complete </a:t>
            </a:r>
            <a:r>
              <a:rPr lang="en-US" sz="1600" b="1" kern="0">
                <a:solidFill>
                  <a:srgbClr val="3F3F3F"/>
                </a:solidFill>
                <a:latin typeface="Arial"/>
                <a:ea typeface="Arial"/>
                <a:cs typeface="Arial"/>
                <a:sym typeface="Arial"/>
              </a:rPr>
              <a:t>GSA </a:t>
            </a:r>
            <a:r>
              <a:rPr lang="en-US" sz="1600" kern="0">
                <a:solidFill>
                  <a:srgbClr val="3F3F3F"/>
                </a:solidFill>
                <a:latin typeface="Arial"/>
                <a:ea typeface="Arial"/>
                <a:cs typeface="Arial"/>
                <a:sym typeface="Arial"/>
              </a:rPr>
              <a:t>and </a:t>
            </a:r>
            <a:r>
              <a:rPr lang="en-US" sz="1600" b="1" kern="0">
                <a:solidFill>
                  <a:srgbClr val="3F3F3F"/>
                </a:solidFill>
                <a:latin typeface="Arial"/>
                <a:ea typeface="Arial"/>
                <a:cs typeface="Arial"/>
                <a:sym typeface="Arial"/>
              </a:rPr>
              <a:t>VA</a:t>
            </a:r>
            <a:r>
              <a:rPr lang="en-US" sz="1600" kern="0">
                <a:solidFill>
                  <a:srgbClr val="3F3F3F"/>
                </a:solidFill>
                <a:latin typeface="Arial"/>
                <a:ea typeface="Arial"/>
                <a:cs typeface="Arial"/>
                <a:sym typeface="Arial"/>
              </a:rPr>
              <a:t> Schedules information including awards. It provides a centralized source for researching Schedules that include basic ordering guidelines, complete Schedule listings and a powerful search engine. Small Businesses can use this as a tool to locate contractors for potential teaming arrangements and/or subcontracting opportunities. </a:t>
            </a:r>
            <a:r>
              <a:rPr lang="en-US" sz="1600" b="1" kern="0">
                <a:solidFill>
                  <a:srgbClr val="3F3F3F"/>
                </a:solidFill>
                <a:latin typeface="Arial"/>
                <a:ea typeface="Arial"/>
                <a:cs typeface="Arial"/>
                <a:sym typeface="Arial"/>
              </a:rPr>
              <a:t>Website</a:t>
            </a:r>
            <a:r>
              <a:rPr lang="en-US" sz="1600" kern="0">
                <a:solidFill>
                  <a:srgbClr val="3F3F3F"/>
                </a:solidFill>
                <a:latin typeface="Arial"/>
                <a:ea typeface="Arial"/>
                <a:cs typeface="Arial"/>
                <a:sym typeface="Arial"/>
              </a:rPr>
              <a:t>: </a:t>
            </a:r>
            <a:r>
              <a:rPr lang="en-US" sz="1600" u="sng" kern="0">
                <a:solidFill>
                  <a:srgbClr val="0000FF"/>
                </a:solidFill>
                <a:latin typeface="Arial"/>
                <a:ea typeface="Arial"/>
                <a:cs typeface="Arial"/>
                <a:sym typeface="Arial"/>
                <a:hlinkClick r:id="rId3"/>
              </a:rPr>
              <a:t>http://www.gsaelibrary.gsa.gov</a:t>
            </a:r>
            <a:endParaRPr sz="1600" kern="0">
              <a:solidFill>
                <a:srgbClr val="000000"/>
              </a:solidFill>
              <a:latin typeface="Arial"/>
              <a:ea typeface="Arial"/>
              <a:cs typeface="Arial"/>
              <a:sym typeface="Arial"/>
            </a:endParaRPr>
          </a:p>
          <a:p>
            <a:pPr>
              <a:buClr>
                <a:srgbClr val="000000"/>
              </a:buClr>
              <a:buSzPts val="1400"/>
            </a:pPr>
            <a:endParaRPr sz="1600" kern="0">
              <a:solidFill>
                <a:srgbClr val="3F3F3F"/>
              </a:solidFill>
              <a:latin typeface="Arial"/>
              <a:ea typeface="Arial"/>
              <a:cs typeface="Arial"/>
              <a:sym typeface="Arial"/>
            </a:endParaRPr>
          </a:p>
          <a:p>
            <a:pPr>
              <a:buClr>
                <a:srgbClr val="000000"/>
              </a:buClr>
              <a:buSzPts val="1400"/>
            </a:pPr>
            <a:endParaRPr sz="1600" kern="0">
              <a:solidFill>
                <a:srgbClr val="00345E"/>
              </a:solidFill>
              <a:latin typeface="Arial"/>
              <a:ea typeface="Arial"/>
              <a:cs typeface="Arial"/>
              <a:sym typeface="Arial"/>
            </a:endParaRPr>
          </a:p>
          <a:p>
            <a:pPr>
              <a:buClr>
                <a:srgbClr val="000000"/>
              </a:buClr>
              <a:buSzPts val="1400"/>
            </a:pPr>
            <a:endParaRPr sz="1600" kern="0">
              <a:solidFill>
                <a:srgbClr val="3F3F3F"/>
              </a:solidFill>
              <a:latin typeface="Arial"/>
              <a:ea typeface="Arial"/>
              <a:cs typeface="Arial"/>
              <a:sym typeface="Arial"/>
            </a:endParaRPr>
          </a:p>
        </p:txBody>
      </p:sp>
      <p:sp>
        <p:nvSpPr>
          <p:cNvPr id="305" name="Google Shape;305;p37"/>
          <p:cNvSpPr>
            <a:spLocks noGrp="1"/>
          </p:cNvSpPr>
          <p:nvPr>
            <p:ph type="title" idx="4294967295"/>
          </p:nvPr>
        </p:nvSpPr>
        <p:spPr>
          <a:xfrm>
            <a:off x="3352801" y="304801"/>
            <a:ext cx="5105399"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3200" b="1" i="0" u="none" strike="noStrike" kern="0" cap="none" spc="0" normalizeH="0" baseline="0" noProof="0" dirty="0">
                <a:ln>
                  <a:noFill/>
                </a:ln>
                <a:solidFill>
                  <a:srgbClr val="3F3F3F"/>
                </a:solidFill>
                <a:effectLst/>
                <a:uLnTx/>
                <a:uFillTx/>
                <a:latin typeface="Arial"/>
                <a:ea typeface="Arial"/>
                <a:cs typeface="Arial"/>
                <a:sym typeface="Arial"/>
              </a:rPr>
              <a:t>           </a:t>
            </a: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GSA </a:t>
            </a:r>
            <a:r>
              <a:rPr kumimoji="0" lang="en-US" sz="3600" b="1" i="0" u="none" strike="noStrike" kern="0" cap="none" spc="0" normalizeH="0" baseline="0" noProof="0" dirty="0" err="1">
                <a:ln>
                  <a:noFill/>
                </a:ln>
                <a:solidFill>
                  <a:srgbClr val="000000"/>
                </a:solidFill>
                <a:effectLst/>
                <a:uLnTx/>
                <a:uFillTx/>
                <a:latin typeface="Arial"/>
                <a:ea typeface="Arial"/>
                <a:cs typeface="Arial"/>
                <a:sym typeface="Arial"/>
              </a:rPr>
              <a:t>eLibrary</a:t>
            </a: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 </a:t>
            </a:r>
          </a:p>
        </p:txBody>
      </p:sp>
      <p:pic>
        <p:nvPicPr>
          <p:cNvPr id="306" name="Google Shape;306;p37" descr="GSA eLibrary web page"/>
          <p:cNvPicPr preferRelativeResize="0"/>
          <p:nvPr/>
        </p:nvPicPr>
        <p:blipFill rotWithShape="1">
          <a:blip r:embed="rId4">
            <a:alphaModFix/>
          </a:blip>
          <a:srcRect t="9184" r="1949" b="37143"/>
          <a:stretch/>
        </p:blipFill>
        <p:spPr>
          <a:xfrm>
            <a:off x="1761064" y="2997068"/>
            <a:ext cx="8669865" cy="3776133"/>
          </a:xfrm>
          <a:prstGeom prst="rect">
            <a:avLst/>
          </a:prstGeom>
          <a:noFill/>
          <a:ln>
            <a:noFill/>
          </a:ln>
        </p:spPr>
      </p:pic>
      <p:cxnSp>
        <p:nvCxnSpPr>
          <p:cNvPr id="307" name="Google Shape;307;p37" descr="Red arrow pointing to Search button"/>
          <p:cNvCxnSpPr/>
          <p:nvPr/>
        </p:nvCxnSpPr>
        <p:spPr>
          <a:xfrm rot="10800000">
            <a:off x="5829699" y="4639449"/>
            <a:ext cx="685800" cy="0"/>
          </a:xfrm>
          <a:prstGeom prst="straightConnector1">
            <a:avLst/>
          </a:prstGeom>
          <a:noFill/>
          <a:ln w="38100" cap="flat" cmpd="sng">
            <a:solidFill>
              <a:srgbClr val="FF0000"/>
            </a:solidFill>
            <a:prstDash val="solid"/>
            <a:round/>
            <a:headEnd type="none" w="sm" len="sm"/>
            <a:tailEnd type="stealth" w="med" len="med"/>
          </a:ln>
        </p:spPr>
      </p:cxnSp>
      <p:cxnSp>
        <p:nvCxnSpPr>
          <p:cNvPr id="308" name="Google Shape;308;p37" descr="Red arrow pointing to Contractor Directory"/>
          <p:cNvCxnSpPr/>
          <p:nvPr/>
        </p:nvCxnSpPr>
        <p:spPr>
          <a:xfrm rot="10800000">
            <a:off x="3064933" y="5056321"/>
            <a:ext cx="533400" cy="1500"/>
          </a:xfrm>
          <a:prstGeom prst="straightConnector1">
            <a:avLst/>
          </a:prstGeom>
          <a:noFill/>
          <a:ln w="38100" cap="flat" cmpd="sng">
            <a:solidFill>
              <a:srgbClr val="FF0000"/>
            </a:solidFill>
            <a:prstDash val="solid"/>
            <a:round/>
            <a:headEnd type="none" w="sm" len="sm"/>
            <a:tailEnd type="stealth" w="med" len="med"/>
          </a:ln>
        </p:spPr>
      </p:cxnSp>
      <p:cxnSp>
        <p:nvCxnSpPr>
          <p:cNvPr id="309" name="Google Shape;309;p37" descr="Red arrow pointing to Help"/>
          <p:cNvCxnSpPr/>
          <p:nvPr/>
        </p:nvCxnSpPr>
        <p:spPr>
          <a:xfrm rot="5400000" flipH="1">
            <a:off x="10016023" y="3515253"/>
            <a:ext cx="457200" cy="101700"/>
          </a:xfrm>
          <a:prstGeom prst="straightConnector1">
            <a:avLst/>
          </a:prstGeom>
          <a:noFill/>
          <a:ln w="38100" cap="flat" cmpd="sng">
            <a:solidFill>
              <a:srgbClr val="FF0000"/>
            </a:solidFill>
            <a:prstDash val="solid"/>
            <a:round/>
            <a:headEnd type="none" w="sm" len="sm"/>
            <a:tailEnd type="stealth" w="med" len="med"/>
          </a:ln>
        </p:spPr>
      </p:cxnSp>
      <p:cxnSp>
        <p:nvCxnSpPr>
          <p:cNvPr id="310" name="Google Shape;310;p37" descr="Red arrow pointing to &quot;View schedule contracts&quot;"/>
          <p:cNvCxnSpPr/>
          <p:nvPr/>
        </p:nvCxnSpPr>
        <p:spPr>
          <a:xfrm rot="10800000">
            <a:off x="9688600" y="4985750"/>
            <a:ext cx="533400" cy="150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077084" y="343232"/>
            <a:ext cx="10363200" cy="868400"/>
          </a:xfrm>
          <a:prstGeom prst="rect">
            <a:avLst/>
          </a:prstGeom>
          <a:noFill/>
          <a:ln>
            <a:noFill/>
          </a:ln>
        </p:spPr>
        <p:txBody>
          <a:bodyPr spcFirstLastPara="1" wrap="square" lIns="121900" tIns="121900" rIns="121900" bIns="121900" anchor="t" anchorCtr="0">
            <a:noAutofit/>
          </a:bodyPr>
          <a:lstStyle/>
          <a:p>
            <a:pPr>
              <a:buSzPts val="4400"/>
            </a:pPr>
            <a:r>
              <a:rPr lang="en" sz="4800" b="1" dirty="0">
                <a:latin typeface="Arial"/>
                <a:ea typeface="Arial"/>
                <a:cs typeface="Arial"/>
                <a:sym typeface="Arial"/>
              </a:rPr>
              <a:t>AGENCY OVERVIEW</a:t>
            </a:r>
            <a:endParaRPr sz="4800" b="1" dirty="0">
              <a:latin typeface="Arial"/>
              <a:ea typeface="Arial"/>
              <a:cs typeface="Arial"/>
              <a:sym typeface="Arial"/>
            </a:endParaRPr>
          </a:p>
        </p:txBody>
      </p:sp>
      <p:sp>
        <p:nvSpPr>
          <p:cNvPr id="107" name="Google Shape;107;p15" descr="Two people in business suits shaking hands. Business reports with bar graphs on a table."/>
          <p:cNvSpPr txBox="1"/>
          <p:nvPr/>
        </p:nvSpPr>
        <p:spPr>
          <a:xfrm>
            <a:off x="-1" y="1472540"/>
            <a:ext cx="6429376" cy="5385600"/>
          </a:xfrm>
          <a:prstGeom prst="rect">
            <a:avLst/>
          </a:prstGeom>
          <a:blipFill rotWithShape="1">
            <a:blip r:embed="rId3">
              <a:alphaModFix/>
            </a:blip>
            <a:stretch>
              <a:fillRect/>
            </a:stretch>
          </a:blipFill>
          <a:ln>
            <a:noFill/>
          </a:ln>
        </p:spPr>
        <p:txBody>
          <a:bodyPr spcFirstLastPara="1" wrap="square" lIns="121900" tIns="121900" rIns="121900" bIns="121900" anchor="t" anchorCtr="0">
            <a:noAutofit/>
          </a:bodyPr>
          <a:lstStyle/>
          <a:p>
            <a:pPr marL="33866" defTabSz="1219170">
              <a:buClr>
                <a:srgbClr val="000000"/>
              </a:buClr>
              <a:buSzPts val="3200"/>
            </a:pPr>
            <a:endParaRPr sz="2667" kern="0">
              <a:solidFill>
                <a:srgbClr val="000000"/>
              </a:solidFill>
              <a:latin typeface="Calibri"/>
              <a:ea typeface="Calibri"/>
              <a:cs typeface="Calibri"/>
              <a:sym typeface="Calibri"/>
            </a:endParaRPr>
          </a:p>
          <a:p>
            <a:pPr marL="609585" indent="-304792" defTabSz="1219170">
              <a:buClr>
                <a:srgbClr val="000000"/>
              </a:buClr>
              <a:buSzPts val="3200"/>
            </a:pPr>
            <a:endParaRPr sz="1867" kern="0">
              <a:solidFill>
                <a:srgbClr val="000000"/>
              </a:solidFill>
              <a:latin typeface="Arial"/>
              <a:ea typeface="Arial"/>
              <a:cs typeface="Arial"/>
              <a:sym typeface="Arial"/>
            </a:endParaRPr>
          </a:p>
          <a:p>
            <a:pPr marL="609585" indent="-304792" defTabSz="1219170">
              <a:buClr>
                <a:srgbClr val="000000"/>
              </a:buClr>
              <a:buSzPts val="3200"/>
            </a:pPr>
            <a:endParaRPr sz="1867" kern="0">
              <a:solidFill>
                <a:srgbClr val="000000"/>
              </a:solidFill>
              <a:latin typeface="Calibri"/>
              <a:ea typeface="Calibri"/>
              <a:cs typeface="Calibri"/>
              <a:sym typeface="Calibri"/>
            </a:endParaRPr>
          </a:p>
        </p:txBody>
      </p:sp>
      <p:sp>
        <p:nvSpPr>
          <p:cNvPr id="109" name="Google Shape;109;p15"/>
          <p:cNvSpPr txBox="1">
            <a:spLocks noGrp="1"/>
          </p:cNvSpPr>
          <p:nvPr>
            <p:ph type="body" idx="1"/>
          </p:nvPr>
        </p:nvSpPr>
        <p:spPr>
          <a:xfrm>
            <a:off x="6572251" y="1211630"/>
            <a:ext cx="5635749" cy="5646085"/>
          </a:xfrm>
          <a:prstGeom prst="rect">
            <a:avLst/>
          </a:prstGeom>
          <a:noFill/>
          <a:ln>
            <a:noFill/>
          </a:ln>
        </p:spPr>
        <p:txBody>
          <a:bodyPr spcFirstLastPara="1" wrap="square" lIns="121900" tIns="121900" rIns="121900" bIns="121900" anchor="t" anchorCtr="0">
            <a:noAutofit/>
          </a:bodyPr>
          <a:lstStyle/>
          <a:p>
            <a:pPr indent="-304792">
              <a:spcBef>
                <a:spcPts val="0"/>
              </a:spcBef>
              <a:buSzPts val="3200"/>
              <a:buNone/>
            </a:pPr>
            <a:endParaRPr sz="1867" dirty="0">
              <a:latin typeface="Arial"/>
              <a:ea typeface="Arial"/>
              <a:cs typeface="Arial"/>
              <a:sym typeface="Arial"/>
            </a:endParaRPr>
          </a:p>
          <a:p>
            <a:pPr marL="186262" indent="0">
              <a:spcBef>
                <a:spcPts val="0"/>
              </a:spcBef>
              <a:buSzPts val="1400"/>
              <a:buNone/>
            </a:pPr>
            <a:r>
              <a:rPr lang="en" sz="1600" dirty="0">
                <a:latin typeface="Arial"/>
                <a:ea typeface="Arial"/>
                <a:cs typeface="Arial"/>
                <a:sym typeface="Arial"/>
              </a:rPr>
              <a:t>The U.S. General Services Administration’s (GSA) mission is to deliver value and savings in real estate, acquisition, technology and other mission support services across the Federal government.</a:t>
            </a:r>
            <a:endParaRPr sz="1600" dirty="0">
              <a:latin typeface="Arial"/>
              <a:ea typeface="Arial"/>
              <a:cs typeface="Arial"/>
              <a:sym typeface="Arial"/>
            </a:endParaRPr>
          </a:p>
          <a:p>
            <a:pPr marL="304792" indent="0">
              <a:spcBef>
                <a:spcPts val="0"/>
              </a:spcBef>
              <a:buSzPts val="3200"/>
              <a:buNone/>
            </a:pPr>
            <a:endParaRPr sz="1600" dirty="0">
              <a:latin typeface="Arial"/>
              <a:ea typeface="Arial"/>
              <a:cs typeface="Arial"/>
              <a:sym typeface="Arial"/>
            </a:endParaRPr>
          </a:p>
          <a:p>
            <a:pPr marL="186262" indent="0">
              <a:spcBef>
                <a:spcPts val="0"/>
              </a:spcBef>
              <a:buSzPts val="1400"/>
              <a:buNone/>
            </a:pPr>
            <a:r>
              <a:rPr lang="en" sz="1600" dirty="0">
                <a:latin typeface="Arial"/>
                <a:ea typeface="Arial"/>
                <a:cs typeface="Arial"/>
                <a:sym typeface="Arial"/>
              </a:rPr>
              <a:t>GSA is the Federal government’s procurement expert, helping other agencies acquire space, products, and services needed from commercial sources.</a:t>
            </a:r>
            <a:endParaRPr sz="1600" dirty="0">
              <a:latin typeface="Arial"/>
              <a:ea typeface="Arial"/>
              <a:cs typeface="Arial"/>
              <a:sym typeface="Arial"/>
            </a:endParaRPr>
          </a:p>
          <a:p>
            <a:pPr marL="33866" indent="0">
              <a:spcBef>
                <a:spcPts val="0"/>
              </a:spcBef>
              <a:buSzPts val="3200"/>
              <a:buNone/>
            </a:pPr>
            <a:r>
              <a:rPr lang="en" sz="1600" dirty="0">
                <a:latin typeface="Arial"/>
                <a:ea typeface="Arial"/>
                <a:cs typeface="Arial"/>
                <a:sym typeface="Arial"/>
              </a:rPr>
              <a:t>    </a:t>
            </a:r>
            <a:endParaRPr sz="1600" dirty="0">
              <a:latin typeface="Arial"/>
              <a:ea typeface="Arial"/>
              <a:cs typeface="Arial"/>
              <a:sym typeface="Arial"/>
            </a:endParaRPr>
          </a:p>
          <a:p>
            <a:pPr marL="186262" indent="0">
              <a:spcBef>
                <a:spcPts val="0"/>
              </a:spcBef>
              <a:buSzPts val="1400"/>
              <a:buNone/>
            </a:pPr>
            <a:r>
              <a:rPr lang="en" sz="1600" dirty="0">
                <a:latin typeface="Arial"/>
                <a:ea typeface="Arial"/>
                <a:cs typeface="Arial"/>
                <a:sym typeface="Arial"/>
              </a:rPr>
              <a:t>The Public Buildings Service (PBS) </a:t>
            </a:r>
            <a:r>
              <a:rPr lang="en" sz="1600" dirty="0">
                <a:latin typeface="Arial"/>
                <a:ea typeface="Arial"/>
                <a:cs typeface="Arial"/>
                <a:sym typeface="Arial"/>
                <a:hlinkClick r:id="rId4"/>
              </a:rPr>
              <a:t>http://www.gsa.gov/pbs</a:t>
            </a:r>
            <a:r>
              <a:rPr lang="en" sz="1600" dirty="0">
                <a:latin typeface="Arial"/>
                <a:ea typeface="Arial"/>
                <a:cs typeface="Arial"/>
                <a:sym typeface="Arial"/>
              </a:rPr>
              <a:t>, provides real estate space, architecture, interior design, and construction to Federal agencies.</a:t>
            </a:r>
            <a:endParaRPr sz="1600" dirty="0">
              <a:latin typeface="Arial"/>
              <a:ea typeface="Arial"/>
              <a:cs typeface="Arial"/>
              <a:sym typeface="Arial"/>
            </a:endParaRPr>
          </a:p>
          <a:p>
            <a:pPr marL="304792" indent="0">
              <a:spcBef>
                <a:spcPts val="0"/>
              </a:spcBef>
              <a:buSzPts val="3200"/>
              <a:buNone/>
            </a:pPr>
            <a:endParaRPr sz="1600" dirty="0">
              <a:latin typeface="Arial"/>
              <a:ea typeface="Arial"/>
              <a:cs typeface="Arial"/>
              <a:sym typeface="Arial"/>
            </a:endParaRPr>
          </a:p>
          <a:p>
            <a:pPr marL="186262" indent="0">
              <a:spcBef>
                <a:spcPts val="0"/>
              </a:spcBef>
              <a:buSzPts val="1400"/>
              <a:buNone/>
            </a:pPr>
            <a:r>
              <a:rPr lang="en" sz="1600" dirty="0">
                <a:latin typeface="Arial"/>
                <a:ea typeface="Arial"/>
                <a:cs typeface="Arial"/>
                <a:sym typeface="Arial"/>
              </a:rPr>
              <a:t>Our Federal Acquisition Service (FAS) </a:t>
            </a:r>
            <a:r>
              <a:rPr lang="en" sz="1600" dirty="0">
                <a:latin typeface="Arial"/>
                <a:ea typeface="Arial"/>
                <a:cs typeface="Arial"/>
                <a:sym typeface="Arial"/>
                <a:hlinkClick r:id="rId5"/>
              </a:rPr>
              <a:t>http://www.gsa.gov/fas</a:t>
            </a:r>
            <a:r>
              <a:rPr lang="en" sz="1600" dirty="0">
                <a:latin typeface="Arial"/>
                <a:ea typeface="Arial"/>
                <a:cs typeface="Arial"/>
                <a:sym typeface="Arial"/>
              </a:rPr>
              <a:t> delivers a vast number of commercial goods and services, at the best value, across government and manages our Multiple Award Schedules program.</a:t>
            </a:r>
            <a:endParaRPr sz="160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1230385" y="29495"/>
            <a:ext cx="10250649" cy="1044636"/>
          </a:xfrm>
          <a:prstGeom prst="rect">
            <a:avLst/>
          </a:prstGeom>
        </p:spPr>
        <p:txBody>
          <a:bodyPr spcFirstLastPara="1" wrap="square" lIns="123167" tIns="123167" rIns="123167" bIns="123167" anchor="ctr" anchorCtr="0">
            <a:noAutofit/>
          </a:bodyPr>
          <a:lstStyle/>
          <a:p>
            <a:r>
              <a:rPr lang="en" sz="3600" b="1" dirty="0">
                <a:latin typeface="Arial"/>
                <a:ea typeface="Arial"/>
                <a:cs typeface="Arial"/>
                <a:sym typeface="Arial"/>
              </a:rPr>
              <a:t>GSA’s Forecast of</a:t>
            </a:r>
            <a:br>
              <a:rPr lang="en" sz="3600" b="1" dirty="0">
                <a:latin typeface="Arial"/>
                <a:ea typeface="Arial"/>
                <a:cs typeface="Arial"/>
                <a:sym typeface="Arial"/>
              </a:rPr>
            </a:br>
            <a:r>
              <a:rPr lang="en" sz="3600" b="1" dirty="0">
                <a:latin typeface="Arial"/>
                <a:ea typeface="Arial"/>
                <a:cs typeface="Arial"/>
                <a:sym typeface="Arial"/>
              </a:rPr>
              <a:t>Contracting Opportunities</a:t>
            </a:r>
            <a:endParaRPr sz="3600" b="1" dirty="0">
              <a:latin typeface="Arial"/>
              <a:ea typeface="Arial"/>
              <a:cs typeface="Arial"/>
              <a:sym typeface="Arial"/>
            </a:endParaRPr>
          </a:p>
        </p:txBody>
      </p:sp>
      <p:sp>
        <p:nvSpPr>
          <p:cNvPr id="215" name="Google Shape;215;p22"/>
          <p:cNvSpPr txBox="1"/>
          <p:nvPr/>
        </p:nvSpPr>
        <p:spPr>
          <a:xfrm>
            <a:off x="2672548" y="6424653"/>
            <a:ext cx="6846905"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dirty="0">
                <a:solidFill>
                  <a:srgbClr val="000000"/>
                </a:solidFill>
                <a:latin typeface="Calibri"/>
                <a:ea typeface="Calibri"/>
                <a:cs typeface="Calibri"/>
                <a:sym typeface="Calibri"/>
                <a:hlinkClick r:id="rId3"/>
              </a:rPr>
              <a:t>www.acquisitiongateway.gov/forecast</a:t>
            </a:r>
            <a:endParaRPr sz="1600" kern="0" dirty="0">
              <a:solidFill>
                <a:srgbClr val="000000"/>
              </a:solidFill>
              <a:latin typeface="Calibri"/>
              <a:ea typeface="Calibri"/>
              <a:cs typeface="Calibri"/>
              <a:sym typeface="Calibri"/>
            </a:endParaRPr>
          </a:p>
        </p:txBody>
      </p:sp>
      <p:sp>
        <p:nvSpPr>
          <p:cNvPr id="217" name="Google Shape;217;p22"/>
          <p:cNvSpPr txBox="1"/>
          <p:nvPr/>
        </p:nvSpPr>
        <p:spPr>
          <a:xfrm>
            <a:off x="2714067" y="1311970"/>
            <a:ext cx="6957200"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b="1" kern="0" dirty="0">
                <a:solidFill>
                  <a:srgbClr val="000000"/>
                </a:solidFill>
                <a:latin typeface="Arial"/>
                <a:ea typeface="Calibri"/>
                <a:cs typeface="Calibri"/>
                <a:sym typeface="Calibri"/>
              </a:rPr>
              <a:t>Forecast of Contracting Opportunities</a:t>
            </a:r>
            <a:endParaRPr sz="1867" b="1" kern="0" dirty="0">
              <a:solidFill>
                <a:srgbClr val="000000"/>
              </a:solidFill>
              <a:latin typeface="Arial"/>
              <a:ea typeface="Calibri"/>
              <a:cs typeface="Calibri"/>
              <a:sym typeface="Calibri"/>
            </a:endParaRPr>
          </a:p>
        </p:txBody>
      </p:sp>
      <p:pic>
        <p:nvPicPr>
          <p:cNvPr id="3" name="Picture 2" descr="Forecast Tool Acquisition Gateway web page showing Keyword Search, Filter Options, how to Download to Excel, and Search Results.">
            <a:extLst>
              <a:ext uri="{FF2B5EF4-FFF2-40B4-BE49-F238E27FC236}">
                <a16:creationId xmlns:a16="http://schemas.microsoft.com/office/drawing/2014/main" id="{587377F7-F0A5-1292-105F-3E10F9BF757C}"/>
              </a:ext>
            </a:extLst>
          </p:cNvPr>
          <p:cNvPicPr>
            <a:picLocks noChangeAspect="1"/>
          </p:cNvPicPr>
          <p:nvPr/>
        </p:nvPicPr>
        <p:blipFill>
          <a:blip r:embed="rId4"/>
          <a:stretch>
            <a:fillRect/>
          </a:stretch>
        </p:blipFill>
        <p:spPr>
          <a:xfrm>
            <a:off x="2122512" y="1433565"/>
            <a:ext cx="8264329" cy="5073143"/>
          </a:xfrm>
          <a:prstGeom prst="rect">
            <a:avLst/>
          </a:prstGeom>
        </p:spPr>
      </p:pic>
      <p:sp>
        <p:nvSpPr>
          <p:cNvPr id="4" name="Right Brace 3" descr="Right bracket around forecast tool filter options">
            <a:extLst>
              <a:ext uri="{FF2B5EF4-FFF2-40B4-BE49-F238E27FC236}">
                <a16:creationId xmlns:a16="http://schemas.microsoft.com/office/drawing/2014/main" id="{BE7115EE-8F10-B270-73C6-AC2F633DB0E0}"/>
              </a:ext>
            </a:extLst>
          </p:cNvPr>
          <p:cNvSpPr/>
          <p:nvPr/>
        </p:nvSpPr>
        <p:spPr>
          <a:xfrm>
            <a:off x="4204920" y="3135086"/>
            <a:ext cx="495611" cy="3371623"/>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5" name="TextBox 4">
            <a:extLst>
              <a:ext uri="{FF2B5EF4-FFF2-40B4-BE49-F238E27FC236}">
                <a16:creationId xmlns:a16="http://schemas.microsoft.com/office/drawing/2014/main" id="{B66F19D6-8698-480E-1136-043AF172C37F}"/>
              </a:ext>
            </a:extLst>
          </p:cNvPr>
          <p:cNvSpPr txBox="1"/>
          <p:nvPr/>
        </p:nvSpPr>
        <p:spPr>
          <a:xfrm>
            <a:off x="4700532" y="4626428"/>
            <a:ext cx="1554145" cy="297454"/>
          </a:xfrm>
          <a:prstGeom prst="rect">
            <a:avLst/>
          </a:prstGeom>
          <a:solidFill>
            <a:schemeClr val="bg1">
              <a:lumMod val="85000"/>
            </a:schemeClr>
          </a:solidFill>
        </p:spPr>
        <p:txBody>
          <a:bodyPr wrap="square" rtlCol="0">
            <a:spAutoFit/>
          </a:bodyPr>
          <a:lstStyle/>
          <a:p>
            <a:pPr defTabSz="1219170">
              <a:buClr>
                <a:srgbClr val="000000"/>
              </a:buClr>
            </a:pPr>
            <a:r>
              <a:rPr lang="en-US" sz="1333" b="1" kern="0" dirty="0">
                <a:solidFill>
                  <a:srgbClr val="000000"/>
                </a:solidFill>
                <a:latin typeface="Arial"/>
                <a:cs typeface="Arial"/>
                <a:sym typeface="Arial"/>
              </a:rPr>
              <a:t>Filter Options</a:t>
            </a:r>
          </a:p>
        </p:txBody>
      </p:sp>
      <p:sp>
        <p:nvSpPr>
          <p:cNvPr id="8" name="Right Brace 7" descr="Red bracket around Forecast Tool search results">
            <a:extLst>
              <a:ext uri="{FF2B5EF4-FFF2-40B4-BE49-F238E27FC236}">
                <a16:creationId xmlns:a16="http://schemas.microsoft.com/office/drawing/2014/main" id="{4A35DDAB-1C9A-3F25-3032-2EDC02A6F8B3}"/>
              </a:ext>
            </a:extLst>
          </p:cNvPr>
          <p:cNvSpPr/>
          <p:nvPr/>
        </p:nvSpPr>
        <p:spPr>
          <a:xfrm>
            <a:off x="9577482" y="2806002"/>
            <a:ext cx="398223" cy="1245996"/>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9" name="TextBox 8">
            <a:extLst>
              <a:ext uri="{FF2B5EF4-FFF2-40B4-BE49-F238E27FC236}">
                <a16:creationId xmlns:a16="http://schemas.microsoft.com/office/drawing/2014/main" id="{50571EDE-B2F5-2679-242C-56E7FA322CB9}"/>
              </a:ext>
            </a:extLst>
          </p:cNvPr>
          <p:cNvSpPr txBox="1"/>
          <p:nvPr/>
        </p:nvSpPr>
        <p:spPr>
          <a:xfrm>
            <a:off x="9975705" y="3264852"/>
            <a:ext cx="1505329" cy="297454"/>
          </a:xfrm>
          <a:prstGeom prst="rect">
            <a:avLst/>
          </a:prstGeom>
          <a:solidFill>
            <a:schemeClr val="bg1">
              <a:lumMod val="85000"/>
            </a:schemeClr>
          </a:solidFill>
        </p:spPr>
        <p:txBody>
          <a:bodyPr wrap="square" rtlCol="0">
            <a:spAutoFit/>
          </a:bodyPr>
          <a:lstStyle/>
          <a:p>
            <a:pPr defTabSz="1219170">
              <a:buClr>
                <a:srgbClr val="000000"/>
              </a:buClr>
            </a:pPr>
            <a:r>
              <a:rPr lang="en-US" sz="1333" b="1" kern="0" dirty="0">
                <a:solidFill>
                  <a:srgbClr val="000000"/>
                </a:solidFill>
                <a:latin typeface="Arial"/>
                <a:cs typeface="Arial"/>
                <a:sym typeface="Arial"/>
              </a:rPr>
              <a:t>Search Results</a:t>
            </a:r>
          </a:p>
        </p:txBody>
      </p:sp>
      <p:cxnSp>
        <p:nvCxnSpPr>
          <p:cNvPr id="11" name="Straight Arrow Connector 10" descr="Red Arrow showing forecast tool export to CSV feature">
            <a:extLst>
              <a:ext uri="{FF2B5EF4-FFF2-40B4-BE49-F238E27FC236}">
                <a16:creationId xmlns:a16="http://schemas.microsoft.com/office/drawing/2014/main" id="{74DAA26F-5CB5-3B94-0134-D20F2F8B803A}"/>
              </a:ext>
            </a:extLst>
          </p:cNvPr>
          <p:cNvCxnSpPr>
            <a:cxnSpLocks/>
          </p:cNvCxnSpPr>
          <p:nvPr/>
        </p:nvCxnSpPr>
        <p:spPr>
          <a:xfrm>
            <a:off x="5895034" y="2250831"/>
            <a:ext cx="60290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AF23DB-5837-08B3-B8A2-DA7CAE9D420D}"/>
              </a:ext>
            </a:extLst>
          </p:cNvPr>
          <p:cNvSpPr txBox="1"/>
          <p:nvPr/>
        </p:nvSpPr>
        <p:spPr>
          <a:xfrm>
            <a:off x="6497935" y="2083313"/>
            <a:ext cx="2049864" cy="297454"/>
          </a:xfrm>
          <a:prstGeom prst="rect">
            <a:avLst/>
          </a:prstGeom>
          <a:solidFill>
            <a:schemeClr val="bg1">
              <a:lumMod val="85000"/>
            </a:schemeClr>
          </a:solidFill>
        </p:spPr>
        <p:txBody>
          <a:bodyPr wrap="square" rtlCol="0">
            <a:spAutoFit/>
          </a:bodyPr>
          <a:lstStyle/>
          <a:p>
            <a:pPr defTabSz="1219170">
              <a:buClr>
                <a:srgbClr val="000000"/>
              </a:buClr>
            </a:pPr>
            <a:r>
              <a:rPr lang="en-US" sz="1333" b="1" kern="0" dirty="0">
                <a:solidFill>
                  <a:srgbClr val="000000"/>
                </a:solidFill>
                <a:latin typeface="Arial"/>
                <a:cs typeface="Arial"/>
                <a:sym typeface="Arial"/>
              </a:rPr>
              <a:t>Download to MS Excel</a:t>
            </a:r>
          </a:p>
        </p:txBody>
      </p:sp>
      <p:cxnSp>
        <p:nvCxnSpPr>
          <p:cNvPr id="14" name="Straight Arrow Connector 13" descr="Red arrow pointing to forecast tool keyword search feature.">
            <a:extLst>
              <a:ext uri="{FF2B5EF4-FFF2-40B4-BE49-F238E27FC236}">
                <a16:creationId xmlns:a16="http://schemas.microsoft.com/office/drawing/2014/main" id="{A8EF1683-00D8-AC7D-A09A-9B91283FC26A}"/>
              </a:ext>
            </a:extLst>
          </p:cNvPr>
          <p:cNvCxnSpPr>
            <a:cxnSpLocks/>
          </p:cNvCxnSpPr>
          <p:nvPr/>
        </p:nvCxnSpPr>
        <p:spPr>
          <a:xfrm flipH="1">
            <a:off x="2263601" y="2648352"/>
            <a:ext cx="576735" cy="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7BB18C-C86F-62AA-BA04-F8C2526B621C}"/>
              </a:ext>
            </a:extLst>
          </p:cNvPr>
          <p:cNvSpPr txBox="1"/>
          <p:nvPr/>
        </p:nvSpPr>
        <p:spPr>
          <a:xfrm>
            <a:off x="576106" y="2484205"/>
            <a:ext cx="1687495" cy="297454"/>
          </a:xfrm>
          <a:prstGeom prst="rect">
            <a:avLst/>
          </a:prstGeom>
          <a:solidFill>
            <a:schemeClr val="bg1">
              <a:lumMod val="85000"/>
            </a:schemeClr>
          </a:solidFill>
        </p:spPr>
        <p:txBody>
          <a:bodyPr wrap="square" rtlCol="0">
            <a:spAutoFit/>
          </a:bodyPr>
          <a:lstStyle/>
          <a:p>
            <a:pPr defTabSz="1219170">
              <a:buClr>
                <a:srgbClr val="000000"/>
              </a:buClr>
            </a:pPr>
            <a:r>
              <a:rPr lang="en-US" sz="1333" b="1" kern="0" dirty="0">
                <a:solidFill>
                  <a:srgbClr val="000000"/>
                </a:solidFill>
                <a:latin typeface="Arial"/>
                <a:cs typeface="Arial"/>
                <a:sym typeface="Arial"/>
              </a:rPr>
              <a:t>Keyword Search</a:t>
            </a:r>
          </a:p>
        </p:txBody>
      </p:sp>
    </p:spTree>
    <p:extLst>
      <p:ext uri="{BB962C8B-B14F-4D97-AF65-F5344CB8AC3E}">
        <p14:creationId xmlns:p14="http://schemas.microsoft.com/office/powerpoint/2010/main" val="135088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609600" y="-1"/>
            <a:ext cx="10972800" cy="1418000"/>
          </a:xfrm>
          <a:prstGeom prst="rect">
            <a:avLst/>
          </a:prstGeom>
        </p:spPr>
        <p:txBody>
          <a:bodyPr spcFirstLastPara="1" wrap="square" lIns="123167" tIns="123167" rIns="123167" bIns="123167" anchor="ctr" anchorCtr="0">
            <a:noAutofit/>
          </a:bodyPr>
          <a:lstStyle/>
          <a:p>
            <a:r>
              <a:rPr lang="en" sz="3200" b="1">
                <a:latin typeface="Arial"/>
                <a:ea typeface="Arial"/>
                <a:cs typeface="Arial"/>
                <a:sym typeface="Arial"/>
              </a:rPr>
              <a:t>Forecast of Opportunities</a:t>
            </a:r>
            <a:endParaRPr sz="3200" b="1">
              <a:latin typeface="Arial"/>
              <a:ea typeface="Arial"/>
              <a:cs typeface="Arial"/>
              <a:sym typeface="Arial"/>
            </a:endParaRPr>
          </a:p>
          <a:p>
            <a:r>
              <a:rPr lang="en" sz="3200" b="1">
                <a:latin typeface="Arial"/>
                <a:ea typeface="Arial"/>
                <a:cs typeface="Arial"/>
                <a:sym typeface="Arial"/>
              </a:rPr>
              <a:t>With Other Federal Agencies</a:t>
            </a:r>
            <a:endParaRPr sz="3200" b="1">
              <a:latin typeface="Arial"/>
              <a:ea typeface="Arial"/>
              <a:cs typeface="Arial"/>
              <a:sym typeface="Arial"/>
            </a:endParaRPr>
          </a:p>
        </p:txBody>
      </p:sp>
      <p:sp>
        <p:nvSpPr>
          <p:cNvPr id="224" name="Google Shape;224;p23"/>
          <p:cNvSpPr txBox="1"/>
          <p:nvPr/>
        </p:nvSpPr>
        <p:spPr>
          <a:xfrm>
            <a:off x="2350333" y="6324400"/>
            <a:ext cx="8046400"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u="sng" kern="0" dirty="0">
                <a:solidFill>
                  <a:srgbClr val="0000FF"/>
                </a:solidFill>
                <a:latin typeface="Calibri"/>
                <a:ea typeface="Calibri"/>
                <a:cs typeface="Calibri"/>
                <a:sym typeface="Calibri"/>
                <a:hlinkClick r:id="rId3"/>
              </a:rPr>
              <a:t>https://www.acquisition.gov/procurement-forecasts</a:t>
            </a:r>
            <a:r>
              <a:rPr lang="en" sz="1867" kern="0" dirty="0">
                <a:solidFill>
                  <a:srgbClr val="000000"/>
                </a:solidFill>
                <a:latin typeface="Calibri"/>
                <a:ea typeface="Calibri"/>
                <a:cs typeface="Calibri"/>
                <a:sym typeface="Calibri"/>
              </a:rPr>
              <a:t> </a:t>
            </a:r>
            <a:endParaRPr sz="1867" kern="0" dirty="0">
              <a:solidFill>
                <a:srgbClr val="000000"/>
              </a:solidFill>
              <a:latin typeface="Calibri"/>
              <a:ea typeface="Calibri"/>
              <a:cs typeface="Calibri"/>
              <a:sym typeface="Calibri"/>
            </a:endParaRPr>
          </a:p>
        </p:txBody>
      </p:sp>
      <p:pic>
        <p:nvPicPr>
          <p:cNvPr id="225" name="Google Shape;225;p23" descr="Acquisition.gov agency recurring procurement forecasts web page"/>
          <p:cNvPicPr preferRelativeResize="0"/>
          <p:nvPr/>
        </p:nvPicPr>
        <p:blipFill>
          <a:blip r:embed="rId4">
            <a:alphaModFix/>
          </a:blip>
          <a:stretch>
            <a:fillRect/>
          </a:stretch>
        </p:blipFill>
        <p:spPr>
          <a:xfrm>
            <a:off x="1287767" y="1507254"/>
            <a:ext cx="10528103" cy="49015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1109667" y="281527"/>
            <a:ext cx="10969943" cy="685200"/>
          </a:xfrm>
          <a:prstGeom prst="rect">
            <a:avLst/>
          </a:prstGeom>
          <a:noFill/>
          <a:ln>
            <a:noFill/>
          </a:ln>
        </p:spPr>
        <p:txBody>
          <a:bodyPr spcFirstLastPara="1" wrap="square" lIns="123151" tIns="123151" rIns="123151" bIns="123151" anchor="ctr" anchorCtr="0">
            <a:noAutofit/>
          </a:bodyPr>
          <a:lstStyle/>
          <a:p>
            <a:r>
              <a:rPr lang="en-US" sz="4400" b="1" dirty="0">
                <a:latin typeface="Arial"/>
                <a:ea typeface="Arial"/>
                <a:cs typeface="Arial"/>
                <a:sym typeface="Arial"/>
              </a:rPr>
              <a:t>Subcontracting Opportunities</a:t>
            </a:r>
            <a:r>
              <a:rPr lang="en-US" sz="5400" b="1" dirty="0">
                <a:latin typeface="Arial"/>
                <a:ea typeface="Arial"/>
                <a:cs typeface="Arial"/>
                <a:sym typeface="Arial"/>
              </a:rPr>
              <a:t> </a:t>
            </a:r>
            <a:endParaRPr sz="5400" b="1" dirty="0">
              <a:latin typeface="Arial"/>
              <a:ea typeface="Arial"/>
              <a:cs typeface="Arial"/>
              <a:sym typeface="Arial"/>
            </a:endParaRPr>
          </a:p>
        </p:txBody>
      </p:sp>
      <p:sp>
        <p:nvSpPr>
          <p:cNvPr id="256" name="Google Shape;256;p29"/>
          <p:cNvSpPr/>
          <p:nvPr/>
        </p:nvSpPr>
        <p:spPr>
          <a:xfrm>
            <a:off x="1280119" y="6305530"/>
            <a:ext cx="9631764" cy="500295"/>
          </a:xfrm>
          <a:prstGeom prst="rect">
            <a:avLst/>
          </a:prstGeom>
          <a:noFill/>
          <a:ln>
            <a:noFill/>
          </a:ln>
        </p:spPr>
        <p:txBody>
          <a:bodyPr spcFirstLastPara="1" wrap="square" lIns="123151" tIns="61551" rIns="123151" bIns="61551" anchor="t" anchorCtr="0">
            <a:noAutofit/>
          </a:bodyPr>
          <a:lstStyle/>
          <a:p>
            <a:pPr algn="ctr" defTabSz="914377">
              <a:buClr>
                <a:srgbClr val="000000"/>
              </a:buClr>
              <a:buSzPts val="3200"/>
            </a:pPr>
            <a:r>
              <a:rPr lang="en-US" sz="1867" b="1" kern="0" dirty="0">
                <a:solidFill>
                  <a:srgbClr val="000000"/>
                </a:solidFill>
                <a:latin typeface="Arial"/>
                <a:cs typeface="Arial"/>
                <a:sym typeface="Arial"/>
              </a:rPr>
              <a:t>For more details visit:  </a:t>
            </a:r>
            <a:r>
              <a:rPr lang="en-US" sz="1867" b="1" u="sng" kern="0" dirty="0">
                <a:solidFill>
                  <a:srgbClr val="0000FF"/>
                </a:solidFill>
                <a:latin typeface="Arial"/>
                <a:cs typeface="Arial"/>
                <a:sym typeface="Arial"/>
                <a:hlinkClick r:id="rId3"/>
              </a:rPr>
              <a:t>https://www.gsa.gov/subcontracting</a:t>
            </a:r>
            <a:endParaRPr sz="1867" b="1" kern="0" dirty="0">
              <a:solidFill>
                <a:srgbClr val="00345E"/>
              </a:solidFill>
              <a:latin typeface="Arial"/>
              <a:cs typeface="Arial"/>
              <a:sym typeface="Arial"/>
            </a:endParaRPr>
          </a:p>
          <a:p>
            <a:pPr defTabSz="914377">
              <a:buClr>
                <a:srgbClr val="000000"/>
              </a:buClr>
              <a:buSzPts val="3200"/>
            </a:pPr>
            <a:r>
              <a:rPr lang="en-US" sz="3200" b="1" kern="0" dirty="0">
                <a:solidFill>
                  <a:srgbClr val="00345E"/>
                </a:solidFill>
                <a:latin typeface="Calibri"/>
                <a:ea typeface="Calibri"/>
                <a:cs typeface="Calibri"/>
                <a:sym typeface="Calibri"/>
              </a:rPr>
              <a:t> </a:t>
            </a:r>
            <a:endParaRPr sz="3200" b="1" kern="0" dirty="0">
              <a:solidFill>
                <a:srgbClr val="00345E"/>
              </a:solidFill>
              <a:latin typeface="Calibri"/>
              <a:ea typeface="Calibri"/>
              <a:cs typeface="Calibri"/>
              <a:sym typeface="Calibri"/>
            </a:endParaRPr>
          </a:p>
        </p:txBody>
      </p:sp>
      <p:sp>
        <p:nvSpPr>
          <p:cNvPr id="257" name="Google Shape;257;p29"/>
          <p:cNvSpPr txBox="1">
            <a:spLocks noGrp="1"/>
          </p:cNvSpPr>
          <p:nvPr>
            <p:ph type="body" idx="1"/>
          </p:nvPr>
        </p:nvSpPr>
        <p:spPr>
          <a:xfrm>
            <a:off x="6352059" y="1978764"/>
            <a:ext cx="5399636" cy="4165985"/>
          </a:xfrm>
          <a:prstGeom prst="rect">
            <a:avLst/>
          </a:prstGeom>
          <a:noFill/>
          <a:ln>
            <a:noFill/>
          </a:ln>
        </p:spPr>
        <p:txBody>
          <a:bodyPr spcFirstLastPara="1" wrap="square" lIns="123151" tIns="123151" rIns="123151" bIns="123151" anchor="t" anchorCtr="0">
            <a:noAutofit/>
          </a:bodyPr>
          <a:lstStyle/>
          <a:p>
            <a:pPr marL="615925" indent="-581707"/>
            <a:r>
              <a:rPr lang="en-US" sz="1800" dirty="0">
                <a:latin typeface="Arial"/>
                <a:ea typeface="Arial"/>
                <a:cs typeface="Arial"/>
                <a:sym typeface="Arial"/>
              </a:rPr>
              <a:t>Subcontracting provides additional opportunities to obtain experien</a:t>
            </a:r>
            <a:r>
              <a:rPr lang="en-US" sz="1800" dirty="0">
                <a:solidFill>
                  <a:srgbClr val="000000"/>
                </a:solidFill>
                <a:latin typeface="Arial"/>
                <a:ea typeface="Arial"/>
                <a:cs typeface="Arial"/>
                <a:sym typeface="Arial"/>
              </a:rPr>
              <a:t>ce if you are not yet a Federal contractor.</a:t>
            </a:r>
            <a:endParaRPr sz="1800" dirty="0">
              <a:solidFill>
                <a:srgbClr val="000000"/>
              </a:solidFill>
              <a:latin typeface="Arial"/>
              <a:ea typeface="Arial"/>
              <a:cs typeface="Arial"/>
              <a:sym typeface="Arial"/>
            </a:endParaRPr>
          </a:p>
          <a:p>
            <a:pPr marL="615925" indent="-581707">
              <a:buClr>
                <a:srgbClr val="000000"/>
              </a:buClr>
            </a:pPr>
            <a:r>
              <a:rPr lang="en-US" sz="1800" dirty="0">
                <a:solidFill>
                  <a:srgbClr val="000000"/>
                </a:solidFill>
                <a:latin typeface="Arial"/>
                <a:ea typeface="Arial"/>
                <a:cs typeface="Arial"/>
                <a:sym typeface="Arial"/>
              </a:rPr>
              <a:t>Other-than-small businesses are required to submit a subcontracting plan for approval when:</a:t>
            </a:r>
            <a:endParaRPr sz="1800" dirty="0">
              <a:solidFill>
                <a:srgbClr val="000000"/>
              </a:solidFill>
            </a:endParaRPr>
          </a:p>
          <a:p>
            <a:pPr marL="1231849" lvl="1" indent="-547489">
              <a:buClr>
                <a:srgbClr val="000000"/>
              </a:buClr>
              <a:buSzPts val="1600"/>
              <a:buFont typeface="Noto Sans Symbols"/>
              <a:buChar char="❖"/>
            </a:pPr>
            <a:r>
              <a:rPr lang="en-US" sz="1800" dirty="0">
                <a:solidFill>
                  <a:srgbClr val="000000"/>
                </a:solidFill>
                <a:latin typeface="Arial"/>
                <a:ea typeface="Arial"/>
                <a:cs typeface="Arial"/>
                <a:sym typeface="Arial"/>
              </a:rPr>
              <a:t>The total value of the award is expected to exceed $750,000 (or $1.5 million for construction) and</a:t>
            </a:r>
            <a:endParaRPr sz="1800" dirty="0">
              <a:solidFill>
                <a:srgbClr val="000000"/>
              </a:solidFill>
            </a:endParaRPr>
          </a:p>
          <a:p>
            <a:pPr marL="1231849" lvl="1" indent="-547489">
              <a:buClr>
                <a:srgbClr val="000000"/>
              </a:buClr>
              <a:buSzPts val="1600"/>
              <a:buFont typeface="Noto Sans Symbols"/>
              <a:buChar char="❖"/>
            </a:pPr>
            <a:r>
              <a:rPr lang="en-US" sz="1800" dirty="0">
                <a:solidFill>
                  <a:srgbClr val="000000"/>
                </a:solidFill>
                <a:latin typeface="Arial"/>
                <a:ea typeface="Arial"/>
                <a:cs typeface="Arial"/>
                <a:sym typeface="Arial"/>
              </a:rPr>
              <a:t>Subcontracting opportunities exist. </a:t>
            </a:r>
            <a:endParaRPr sz="1800" dirty="0">
              <a:solidFill>
                <a:srgbClr val="000000"/>
              </a:solidFill>
            </a:endParaRPr>
          </a:p>
          <a:p>
            <a:pPr marL="1231849" lvl="1" indent="-547489">
              <a:buSzPts val="1600"/>
              <a:buFont typeface="Noto Sans Symbols"/>
              <a:buChar char="❖"/>
            </a:pPr>
            <a:r>
              <a:rPr lang="en-US" sz="1800" dirty="0">
                <a:solidFill>
                  <a:srgbClr val="000000"/>
                </a:solidFill>
                <a:latin typeface="Arial"/>
                <a:ea typeface="Arial"/>
                <a:cs typeface="Arial"/>
                <a:sym typeface="Arial"/>
              </a:rPr>
              <a:t>Plans must demonstrate “Maximum Practicable Opportunities” for small business concerns to participa</a:t>
            </a:r>
            <a:r>
              <a:rPr lang="en-US" sz="1800" dirty="0">
                <a:latin typeface="Arial"/>
                <a:ea typeface="Arial"/>
                <a:cs typeface="Arial"/>
                <a:sym typeface="Arial"/>
              </a:rPr>
              <a:t>te </a:t>
            </a:r>
            <a:endParaRPr sz="1800" dirty="0">
              <a:latin typeface="Arial"/>
              <a:ea typeface="Arial"/>
              <a:cs typeface="Arial"/>
              <a:sym typeface="Arial"/>
            </a:endParaRPr>
          </a:p>
        </p:txBody>
      </p:sp>
      <p:cxnSp>
        <p:nvCxnSpPr>
          <p:cNvPr id="258" name="Google Shape;258;p29">
            <a:extLst>
              <a:ext uri="{C183D7F6-B498-43B3-948B-1728B52AA6E4}">
                <adec:decorative xmlns:adec="http://schemas.microsoft.com/office/drawing/2017/decorative" val="1"/>
              </a:ext>
            </a:extLst>
          </p:cNvPr>
          <p:cNvCxnSpPr/>
          <p:nvPr/>
        </p:nvCxnSpPr>
        <p:spPr>
          <a:xfrm>
            <a:off x="6096001" y="1424519"/>
            <a:ext cx="0" cy="4726903"/>
          </a:xfrm>
          <a:prstGeom prst="straightConnector1">
            <a:avLst/>
          </a:prstGeom>
          <a:noFill/>
          <a:ln w="38100" cap="flat" cmpd="sng">
            <a:solidFill>
              <a:srgbClr val="4A7DBA"/>
            </a:solidFill>
            <a:prstDash val="solid"/>
            <a:round/>
            <a:headEnd type="none" w="sm" len="sm"/>
            <a:tailEnd type="none" w="sm" len="sm"/>
          </a:ln>
        </p:spPr>
      </p:cxnSp>
      <p:cxnSp>
        <p:nvCxnSpPr>
          <p:cNvPr id="259" name="Google Shape;259;p29">
            <a:extLst>
              <a:ext uri="{C183D7F6-B498-43B3-948B-1728B52AA6E4}">
                <adec:decorative xmlns:adec="http://schemas.microsoft.com/office/drawing/2017/decorative" val="1"/>
              </a:ext>
            </a:extLst>
          </p:cNvPr>
          <p:cNvCxnSpPr/>
          <p:nvPr/>
        </p:nvCxnSpPr>
        <p:spPr>
          <a:xfrm rot="10800000">
            <a:off x="1589" y="1985667"/>
            <a:ext cx="12188827" cy="0"/>
          </a:xfrm>
          <a:prstGeom prst="straightConnector1">
            <a:avLst/>
          </a:prstGeom>
          <a:noFill/>
          <a:ln w="38100" cap="flat" cmpd="sng">
            <a:solidFill>
              <a:srgbClr val="4A7DBA"/>
            </a:solidFill>
            <a:prstDash val="solid"/>
            <a:round/>
            <a:headEnd type="none" w="sm" len="sm"/>
            <a:tailEnd type="none" w="sm" len="sm"/>
          </a:ln>
        </p:spPr>
      </p:cxnSp>
      <p:sp>
        <p:nvSpPr>
          <p:cNvPr id="260" name="Google Shape;260;p29"/>
          <p:cNvSpPr txBox="1"/>
          <p:nvPr/>
        </p:nvSpPr>
        <p:spPr>
          <a:xfrm>
            <a:off x="6785901" y="1404151"/>
            <a:ext cx="4416471" cy="369332"/>
          </a:xfrm>
          <a:prstGeom prst="rect">
            <a:avLst/>
          </a:prstGeom>
          <a:noFill/>
          <a:ln>
            <a:noFill/>
          </a:ln>
        </p:spPr>
        <p:txBody>
          <a:bodyPr spcFirstLastPara="1" wrap="square" lIns="123151" tIns="61551" rIns="123151" bIns="61551" anchor="t" anchorCtr="0">
            <a:noAutofit/>
          </a:bodyPr>
          <a:lstStyle/>
          <a:p>
            <a:pPr algn="ctr" defTabSz="914377">
              <a:buClr>
                <a:srgbClr val="000000"/>
              </a:buClr>
              <a:buSzPts val="2400"/>
            </a:pPr>
            <a:r>
              <a:rPr lang="en-US" sz="2400" b="1" kern="0" dirty="0">
                <a:solidFill>
                  <a:srgbClr val="000000"/>
                </a:solidFill>
                <a:latin typeface="Arial"/>
                <a:cs typeface="Arial"/>
                <a:sym typeface="Arial"/>
              </a:rPr>
              <a:t>Subcontracting Criteria: </a:t>
            </a:r>
            <a:endParaRPr sz="2400" b="1" kern="0" dirty="0">
              <a:solidFill>
                <a:srgbClr val="000000"/>
              </a:solidFill>
              <a:latin typeface="Arial"/>
              <a:cs typeface="Arial"/>
              <a:sym typeface="Arial"/>
            </a:endParaRPr>
          </a:p>
        </p:txBody>
      </p:sp>
      <p:sp>
        <p:nvSpPr>
          <p:cNvPr id="261" name="Google Shape;261;p29"/>
          <p:cNvSpPr txBox="1"/>
          <p:nvPr/>
        </p:nvSpPr>
        <p:spPr>
          <a:xfrm>
            <a:off x="476479" y="1547154"/>
            <a:ext cx="5271271" cy="369332"/>
          </a:xfrm>
          <a:prstGeom prst="rect">
            <a:avLst/>
          </a:prstGeom>
          <a:noFill/>
          <a:ln>
            <a:noFill/>
          </a:ln>
        </p:spPr>
        <p:txBody>
          <a:bodyPr spcFirstLastPara="1" wrap="square" lIns="123151" tIns="61551" rIns="123151" bIns="61551" anchor="t" anchorCtr="0">
            <a:noAutofit/>
          </a:bodyPr>
          <a:lstStyle/>
          <a:p>
            <a:pPr algn="ctr" defTabSz="914377">
              <a:buClr>
                <a:srgbClr val="000000"/>
              </a:buClr>
              <a:buSzPts val="2400"/>
            </a:pPr>
            <a:r>
              <a:rPr lang="en-US" sz="2400" b="1" kern="0">
                <a:solidFill>
                  <a:srgbClr val="000000"/>
                </a:solidFill>
                <a:latin typeface="Arial"/>
                <a:cs typeface="Arial"/>
                <a:sym typeface="Arial"/>
              </a:rPr>
              <a:t>GSA’s Subcontracting Directory: </a:t>
            </a:r>
            <a:endParaRPr sz="2400" b="1" kern="0">
              <a:solidFill>
                <a:srgbClr val="000000"/>
              </a:solidFill>
              <a:latin typeface="Arial"/>
              <a:cs typeface="Arial"/>
              <a:sym typeface="Arial"/>
            </a:endParaRPr>
          </a:p>
        </p:txBody>
      </p:sp>
      <p:pic>
        <p:nvPicPr>
          <p:cNvPr id="3" name="Picture 2" descr="GSA subcontracting directory webpage on gsa.gov">
            <a:extLst>
              <a:ext uri="{FF2B5EF4-FFF2-40B4-BE49-F238E27FC236}">
                <a16:creationId xmlns:a16="http://schemas.microsoft.com/office/drawing/2014/main" id="{A96141AA-4721-AB53-C2F1-02517B4BEF51}"/>
              </a:ext>
            </a:extLst>
          </p:cNvPr>
          <p:cNvPicPr>
            <a:picLocks noChangeAspect="1"/>
          </p:cNvPicPr>
          <p:nvPr/>
        </p:nvPicPr>
        <p:blipFill>
          <a:blip r:embed="rId4"/>
          <a:stretch>
            <a:fillRect/>
          </a:stretch>
        </p:blipFill>
        <p:spPr>
          <a:xfrm>
            <a:off x="117704" y="2011397"/>
            <a:ext cx="5795632" cy="4266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9" name="Google Shape;379;p32"/>
          <p:cNvSpPr/>
          <p:nvPr/>
        </p:nvSpPr>
        <p:spPr>
          <a:xfrm>
            <a:off x="577851" y="1517650"/>
            <a:ext cx="4127500" cy="5179286"/>
          </a:xfrm>
          <a:prstGeom prst="rect">
            <a:avLst/>
          </a:prstGeom>
          <a:solidFill>
            <a:srgbClr val="002060"/>
          </a:solidFill>
          <a:ln>
            <a:noFill/>
          </a:ln>
          <a:scene3d>
            <a:camera prst="orthographicFront"/>
            <a:lightRig rig="threePt" dir="t"/>
          </a:scene3d>
          <a:sp3d>
            <a:bevelT/>
          </a:sp3d>
        </p:spPr>
        <p:txBody>
          <a:bodyPr spcFirstLastPara="1" wrap="square" lIns="68569" tIns="34275" rIns="68569" bIns="34275" anchor="t" anchorCtr="0">
            <a:noAutofit/>
          </a:bodyPr>
          <a:lstStyle/>
          <a:p>
            <a:pPr marL="214313" indent="-214313">
              <a:buClr>
                <a:srgbClr val="002060"/>
              </a:buClr>
              <a:buSzPts val="1800"/>
              <a:buFont typeface="Arial"/>
              <a:buChar char="•"/>
            </a:pPr>
            <a:endParaRPr lang="en-US" sz="1200" kern="0" dirty="0">
              <a:solidFill>
                <a:srgbClr val="002060"/>
              </a:solidFill>
              <a:latin typeface="Arial"/>
              <a:cs typeface="Arial"/>
              <a:sym typeface="Arial"/>
            </a:endParaRPr>
          </a:p>
          <a:p>
            <a:pPr marL="214313" indent="-128588">
              <a:buClr>
                <a:srgbClr val="000000"/>
              </a:buClr>
              <a:buSzPts val="1800"/>
            </a:pPr>
            <a:endParaRPr sz="1200" kern="0" dirty="0">
              <a:solidFill>
                <a:srgbClr val="002060"/>
              </a:solidFill>
              <a:latin typeface="Arial"/>
              <a:cs typeface="Arial"/>
              <a:sym typeface="Arial"/>
            </a:endParaRPr>
          </a:p>
          <a:p>
            <a:pPr marL="214313" indent="-214313">
              <a:buClr>
                <a:srgbClr val="002060"/>
              </a:buClr>
              <a:buSzPts val="1800"/>
              <a:buFont typeface="Arial"/>
              <a:buChar char="•"/>
            </a:pPr>
            <a:r>
              <a:rPr lang="en-US" kern="0" dirty="0">
                <a:solidFill>
                  <a:srgbClr val="FFFFFF"/>
                </a:solidFill>
                <a:cs typeface="Arial"/>
                <a:sym typeface="Arial"/>
              </a:rPr>
              <a:t>When a large business receives a </a:t>
            </a:r>
          </a:p>
          <a:p>
            <a:pPr marL="214313" indent="-214313">
              <a:buClr>
                <a:srgbClr val="002060"/>
              </a:buClr>
              <a:buSzPts val="1800"/>
              <a:buFont typeface="Arial"/>
              <a:buChar char="•"/>
            </a:pPr>
            <a:r>
              <a:rPr lang="en-US" kern="0" dirty="0">
                <a:solidFill>
                  <a:srgbClr val="FFFFFF"/>
                </a:solidFill>
                <a:cs typeface="Arial"/>
                <a:sym typeface="Arial"/>
              </a:rPr>
              <a:t>federal contract over $750,000 </a:t>
            </a:r>
          </a:p>
          <a:p>
            <a:pPr marL="214313" indent="-214313">
              <a:buClr>
                <a:srgbClr val="002060"/>
              </a:buClr>
              <a:buSzPts val="1800"/>
              <a:buFont typeface="Arial"/>
              <a:buChar char="•"/>
            </a:pPr>
            <a:r>
              <a:rPr lang="en-US" kern="0" dirty="0">
                <a:solidFill>
                  <a:srgbClr val="FFFFFF"/>
                </a:solidFill>
                <a:cs typeface="Arial"/>
                <a:sym typeface="Arial"/>
              </a:rPr>
              <a:t> ($1.5 million for construction contracts) </a:t>
            </a:r>
            <a:endParaRPr kern="0" dirty="0">
              <a:solidFill>
                <a:srgbClr val="FFFFFF"/>
              </a:solidFill>
              <a:cs typeface="Arial"/>
              <a:sym typeface="Arial"/>
            </a:endParaRPr>
          </a:p>
          <a:p>
            <a:pPr marL="214313" indent="-128588">
              <a:buClr>
                <a:srgbClr val="000000"/>
              </a:buClr>
              <a:buSzPts val="1800"/>
            </a:pPr>
            <a:endParaRPr kern="0" dirty="0">
              <a:solidFill>
                <a:srgbClr val="FFFFFF"/>
              </a:solidFill>
              <a:cs typeface="Arial"/>
              <a:sym typeface="Arial"/>
            </a:endParaRPr>
          </a:p>
          <a:p>
            <a:pPr marL="214313" indent="-128588">
              <a:buClr>
                <a:srgbClr val="000000"/>
              </a:buClr>
              <a:buSzPts val="1800"/>
            </a:pPr>
            <a:endParaRPr lang="en-US" kern="0" dirty="0">
              <a:solidFill>
                <a:srgbClr val="FFFFFF"/>
              </a:solidFill>
              <a:cs typeface="Arial"/>
              <a:sym typeface="Arial"/>
            </a:endParaRPr>
          </a:p>
          <a:p>
            <a:pPr marL="214313" indent="-214313">
              <a:buClr>
                <a:srgbClr val="002060"/>
              </a:buClr>
              <a:buSzPts val="1800"/>
              <a:buFont typeface="Arial"/>
              <a:buChar char="•"/>
            </a:pPr>
            <a:r>
              <a:rPr lang="en-US" kern="0" dirty="0">
                <a:solidFill>
                  <a:srgbClr val="FFFFFF"/>
                </a:solidFill>
                <a:cs typeface="Arial"/>
                <a:sym typeface="Arial"/>
              </a:rPr>
              <a:t>Utilize GSA's Subcontracting Directory and </a:t>
            </a:r>
            <a:r>
              <a:rPr lang="en-US" u="sng" kern="0" dirty="0">
                <a:solidFill>
                  <a:srgbClr val="FFFFFF"/>
                </a:solidFill>
                <a:cs typeface="Arial"/>
                <a:sym typeface="Arial"/>
                <a:hlinkClick r:id="rId3">
                  <a:extLst>
                    <a:ext uri="{A12FA001-AC4F-418D-AE19-62706E023703}">
                      <ahyp:hlinkClr xmlns:ahyp="http://schemas.microsoft.com/office/drawing/2018/hyperlinkcolor" val="tx"/>
                    </a:ext>
                  </a:extLst>
                </a:hlinkClick>
              </a:rPr>
              <a:t>GSA’s </a:t>
            </a:r>
            <a:r>
              <a:rPr lang="en-US" u="sng" kern="0" dirty="0" err="1">
                <a:solidFill>
                  <a:srgbClr val="FFFFFF"/>
                </a:solidFill>
                <a:cs typeface="Arial"/>
                <a:sym typeface="Arial"/>
                <a:hlinkClick r:id="rId3">
                  <a:extLst>
                    <a:ext uri="{A12FA001-AC4F-418D-AE19-62706E023703}">
                      <ahyp:hlinkClr xmlns:ahyp="http://schemas.microsoft.com/office/drawing/2018/hyperlinkcolor" val="tx"/>
                    </a:ext>
                  </a:extLst>
                </a:hlinkClick>
              </a:rPr>
              <a:t>eLibrary</a:t>
            </a:r>
            <a:r>
              <a:rPr lang="en-US" kern="0" dirty="0">
                <a:solidFill>
                  <a:srgbClr val="FFFFFF"/>
                </a:solidFill>
                <a:cs typeface="Arial"/>
                <a:sym typeface="Arial"/>
              </a:rPr>
              <a:t> to find potential large prime business contractors.</a:t>
            </a:r>
          </a:p>
          <a:p>
            <a:pPr marL="214313" indent="-214313">
              <a:buClr>
                <a:srgbClr val="002060"/>
              </a:buClr>
              <a:buSzPts val="1800"/>
              <a:buFont typeface="Arial"/>
              <a:buChar char="•"/>
            </a:pPr>
            <a:endParaRPr lang="en-US" kern="0" dirty="0">
              <a:solidFill>
                <a:srgbClr val="FFFFFF"/>
              </a:solidFill>
              <a:cs typeface="Arial"/>
              <a:sym typeface="Arial"/>
            </a:endParaRPr>
          </a:p>
          <a:p>
            <a:pPr marL="214313" indent="-214313">
              <a:buClr>
                <a:srgbClr val="002060"/>
              </a:buClr>
              <a:buSzPts val="1800"/>
              <a:buFont typeface="Arial"/>
              <a:buChar char="•"/>
            </a:pPr>
            <a:r>
              <a:rPr lang="en-US" kern="0" dirty="0">
                <a:solidFill>
                  <a:srgbClr val="FFFFFF"/>
                </a:solidFill>
                <a:cs typeface="Arial"/>
                <a:sym typeface="Arial"/>
              </a:rPr>
              <a:t>Small businesses must contact </a:t>
            </a:r>
          </a:p>
          <a:p>
            <a:pPr marL="214313" indent="-214313">
              <a:buClr>
                <a:srgbClr val="002060"/>
              </a:buClr>
              <a:buSzPts val="1800"/>
              <a:buFont typeface="Arial"/>
              <a:buChar char="•"/>
            </a:pPr>
            <a:r>
              <a:rPr lang="en-US" kern="0" dirty="0">
                <a:solidFill>
                  <a:srgbClr val="FFFFFF"/>
                </a:solidFill>
                <a:cs typeface="Arial"/>
                <a:sym typeface="Arial"/>
              </a:rPr>
              <a:t>prime contractors directly </a:t>
            </a:r>
          </a:p>
          <a:p>
            <a:pPr marL="214313">
              <a:buClr>
                <a:srgbClr val="000000"/>
              </a:buClr>
              <a:buSzPts val="1800"/>
            </a:pPr>
            <a:r>
              <a:rPr lang="en-US" kern="0" dirty="0">
                <a:solidFill>
                  <a:srgbClr val="FFFFFF"/>
                </a:solidFill>
                <a:ea typeface="Calibri"/>
                <a:cs typeface="Calibri"/>
                <a:sym typeface="Calibri"/>
                <a:hlinkClick r:id="rId4">
                  <a:extLst>
                    <a:ext uri="{A12FA001-AC4F-418D-AE19-62706E023703}">
                      <ahyp:hlinkClr xmlns:ahyp="http://schemas.microsoft.com/office/drawing/2018/hyperlinkcolor" val="tx"/>
                    </a:ext>
                  </a:extLst>
                </a:hlinkClick>
              </a:rPr>
              <a:t>www.gsa.gov/subdirectory.gov</a:t>
            </a:r>
            <a:endParaRPr lang="en-US" kern="0" dirty="0">
              <a:solidFill>
                <a:srgbClr val="FFFFFF"/>
              </a:solidFill>
              <a:ea typeface="Calibri"/>
              <a:cs typeface="Calibri"/>
              <a:sym typeface="Calibri"/>
            </a:endParaRPr>
          </a:p>
          <a:p>
            <a:pPr marL="214313" indent="-128588">
              <a:buClr>
                <a:srgbClr val="000000"/>
              </a:buClr>
              <a:buSzPts val="1800"/>
            </a:pPr>
            <a:endParaRPr sz="1350" kern="0" dirty="0">
              <a:solidFill>
                <a:srgbClr val="FFFFFF"/>
              </a:solidFill>
              <a:latin typeface="Calibri"/>
              <a:ea typeface="Calibri"/>
              <a:cs typeface="Calibri"/>
              <a:sym typeface="Calibri"/>
            </a:endParaRPr>
          </a:p>
        </p:txBody>
      </p:sp>
      <p:pic>
        <p:nvPicPr>
          <p:cNvPr id="5" name="Picture 4" descr="GSA's subcontracting directory webpage">
            <a:extLst>
              <a:ext uri="{FF2B5EF4-FFF2-40B4-BE49-F238E27FC236}">
                <a16:creationId xmlns:a16="http://schemas.microsoft.com/office/drawing/2014/main" id="{0DDB9043-FB23-3F4A-56F7-F3347A9CDD8D}"/>
              </a:ext>
            </a:extLst>
          </p:cNvPr>
          <p:cNvPicPr>
            <a:picLocks noChangeAspect="1"/>
          </p:cNvPicPr>
          <p:nvPr/>
        </p:nvPicPr>
        <p:blipFill>
          <a:blip r:embed="rId5"/>
          <a:stretch>
            <a:fillRect/>
          </a:stretch>
        </p:blipFill>
        <p:spPr>
          <a:xfrm>
            <a:off x="4800600" y="1517650"/>
            <a:ext cx="7137399" cy="5179286"/>
          </a:xfrm>
          <a:prstGeom prst="rect">
            <a:avLst/>
          </a:prstGeom>
        </p:spPr>
      </p:pic>
      <p:sp>
        <p:nvSpPr>
          <p:cNvPr id="6" name="Google Shape;227;p24">
            <a:extLst>
              <a:ext uri="{FF2B5EF4-FFF2-40B4-BE49-F238E27FC236}">
                <a16:creationId xmlns:a16="http://schemas.microsoft.com/office/drawing/2014/main" id="{275DC59E-CB31-77A9-1FE9-CA1CBF171DA2}"/>
              </a:ext>
            </a:extLst>
          </p:cNvPr>
          <p:cNvSpPr txBox="1">
            <a:spLocks noGrp="1"/>
          </p:cNvSpPr>
          <p:nvPr>
            <p:ph type="title" idx="4294967295"/>
          </p:nvPr>
        </p:nvSpPr>
        <p:spPr>
          <a:xfrm>
            <a:off x="2641601" y="195128"/>
            <a:ext cx="7518399" cy="931138"/>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GSA SUBCONTRACTING (NATIONWIDE)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txBox="1">
            <a:spLocks noGrp="1"/>
          </p:cNvSpPr>
          <p:nvPr>
            <p:ph type="title"/>
          </p:nvPr>
        </p:nvSpPr>
        <p:spPr>
          <a:xfrm>
            <a:off x="1524000" y="366294"/>
            <a:ext cx="9144000" cy="833562"/>
          </a:xfrm>
          <a:prstGeom prst="rect">
            <a:avLst/>
          </a:prstGeom>
          <a:noFill/>
          <a:ln>
            <a:noFill/>
          </a:ln>
        </p:spPr>
        <p:txBody>
          <a:bodyPr spcFirstLastPara="1" wrap="square" lIns="0" tIns="12700" rIns="0" bIns="0" anchor="ctr" anchorCtr="0">
            <a:spAutoFit/>
          </a:bodyPr>
          <a:lstStyle/>
          <a:p>
            <a:pPr>
              <a:spcBef>
                <a:spcPts val="805"/>
              </a:spcBef>
              <a:spcAft>
                <a:spcPts val="805"/>
              </a:spcAft>
            </a:pPr>
            <a:r>
              <a:rPr lang="en-US" sz="4000" b="1" dirty="0">
                <a:solidFill>
                  <a:srgbClr val="1B1B1B"/>
                </a:solidFill>
                <a:latin typeface="Arial"/>
                <a:ea typeface="Arial"/>
                <a:cs typeface="Arial"/>
                <a:sym typeface="Arial"/>
              </a:rPr>
              <a:t>GSA </a:t>
            </a:r>
            <a:r>
              <a:rPr lang="en-US" sz="4000" b="1" dirty="0" err="1">
                <a:solidFill>
                  <a:srgbClr val="1B1B1B"/>
                </a:solidFill>
                <a:latin typeface="Arial"/>
                <a:ea typeface="Arial"/>
                <a:cs typeface="Arial"/>
                <a:sym typeface="Arial"/>
              </a:rPr>
              <a:t>eTool</a:t>
            </a:r>
            <a:r>
              <a:rPr lang="en-US" sz="4000" b="1" dirty="0">
                <a:solidFill>
                  <a:srgbClr val="1B1B1B"/>
                </a:solidFill>
                <a:latin typeface="Arial"/>
                <a:ea typeface="Arial"/>
                <a:cs typeface="Arial"/>
                <a:sym typeface="Arial"/>
              </a:rPr>
              <a:t> Sites:</a:t>
            </a:r>
            <a:endParaRPr sz="4000" b="1" dirty="0">
              <a:latin typeface="Arial"/>
              <a:ea typeface="Arial"/>
              <a:cs typeface="Arial"/>
              <a:sym typeface="Arial"/>
            </a:endParaRPr>
          </a:p>
        </p:txBody>
      </p:sp>
      <p:sp>
        <p:nvSpPr>
          <p:cNvPr id="437" name="Google Shape;437;p49"/>
          <p:cNvSpPr txBox="1"/>
          <p:nvPr/>
        </p:nvSpPr>
        <p:spPr>
          <a:xfrm>
            <a:off x="1524000" y="1464859"/>
            <a:ext cx="9144000" cy="3416279"/>
          </a:xfrm>
          <a:prstGeom prst="rect">
            <a:avLst/>
          </a:prstGeom>
          <a:noFill/>
          <a:ln>
            <a:noFill/>
          </a:ln>
        </p:spPr>
        <p:txBody>
          <a:bodyPr spcFirstLastPara="1" wrap="square" lIns="91425" tIns="45700" rIns="91425" bIns="45700" anchor="t" anchorCtr="0">
            <a:spAutoFit/>
          </a:bodyPr>
          <a:lstStyle/>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System for Award Management (SAM) - </a:t>
            </a:r>
            <a:r>
              <a:rPr lang="en-US" sz="1600" u="sng" kern="0" dirty="0">
                <a:solidFill>
                  <a:srgbClr val="0000FF"/>
                </a:solidFill>
                <a:latin typeface="Arial"/>
                <a:cs typeface="Arial"/>
                <a:sym typeface="Arial"/>
              </a:rPr>
              <a:t>https://sam.gov/content/home</a:t>
            </a:r>
            <a:endParaRPr sz="1600" kern="0" dirty="0">
              <a:solidFill>
                <a:srgbClr val="1B1B1B"/>
              </a:solidFill>
              <a:latin typeface="Arial"/>
              <a:cs typeface="Arial"/>
              <a:sym typeface="Arial"/>
            </a:endParaRP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Federal Procurement Data System (FPDS) - </a:t>
            </a:r>
            <a:r>
              <a:rPr lang="en-US" sz="1600" u="sng" kern="0" dirty="0">
                <a:solidFill>
                  <a:srgbClr val="0000FF"/>
                </a:solidFill>
                <a:latin typeface="Arial"/>
                <a:cs typeface="Arial"/>
                <a:sym typeface="Arial"/>
                <a:hlinkClick r:id="rId3"/>
              </a:rPr>
              <a:t>https://www.fpds.gov/fpdsng_cms/index.php/en/</a:t>
            </a:r>
            <a:endParaRPr lang="en-US" sz="1600" u="sng" kern="0" dirty="0">
              <a:solidFill>
                <a:srgbClr val="0000FF"/>
              </a:solidFill>
              <a:latin typeface="Arial"/>
              <a:cs typeface="Arial"/>
              <a:sym typeface="Arial"/>
            </a:endParaRP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USA Spending.gov - </a:t>
            </a:r>
            <a:r>
              <a:rPr lang="en-US" sz="1600" u="sng" kern="0" dirty="0">
                <a:solidFill>
                  <a:srgbClr val="0000FF"/>
                </a:solidFill>
                <a:latin typeface="Arial"/>
                <a:cs typeface="Arial"/>
                <a:sym typeface="Arial"/>
                <a:hlinkClick r:id="rId4"/>
              </a:rPr>
              <a:t>http://www.usaspending.gov</a:t>
            </a:r>
            <a:endParaRPr lang="en-US" sz="1600" u="sng" kern="0" dirty="0">
              <a:solidFill>
                <a:srgbClr val="0000FF"/>
              </a:solidFill>
              <a:latin typeface="Arial"/>
              <a:cs typeface="Arial"/>
              <a:sym typeface="Arial"/>
            </a:endParaRPr>
          </a:p>
          <a:p>
            <a:pPr marL="457200" indent="-330200">
              <a:lnSpc>
                <a:spcPct val="150000"/>
              </a:lnSpc>
              <a:buClr>
                <a:srgbClr val="000000"/>
              </a:buClr>
              <a:buSzPts val="1600"/>
              <a:buFont typeface="Arial"/>
              <a:buChar char="●"/>
            </a:pPr>
            <a:r>
              <a:rPr lang="en-US" sz="1600" kern="0" dirty="0">
                <a:solidFill>
                  <a:srgbClr val="1B1B1B"/>
                </a:solidFill>
                <a:latin typeface="Arial"/>
                <a:cs typeface="Arial"/>
                <a:sym typeface="Arial"/>
              </a:rPr>
              <a:t>GSA e-Buy - </a:t>
            </a:r>
            <a:r>
              <a:rPr lang="en-US" sz="1600" u="sng" kern="0" dirty="0">
                <a:solidFill>
                  <a:srgbClr val="0000FF"/>
                </a:solidFill>
                <a:latin typeface="Arial"/>
                <a:cs typeface="Arial"/>
                <a:sym typeface="Arial"/>
                <a:hlinkClick r:id="rId5"/>
              </a:rPr>
              <a:t>http://www.gsa.gov/ebuy</a:t>
            </a:r>
            <a:r>
              <a:rPr lang="en-US" sz="1600" kern="0" dirty="0">
                <a:solidFill>
                  <a:srgbClr val="1B1B1B"/>
                </a:solidFill>
                <a:latin typeface="Arial"/>
                <a:cs typeface="Arial"/>
                <a:sym typeface="Arial"/>
              </a:rPr>
              <a:t> </a:t>
            </a: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GSA </a:t>
            </a:r>
            <a:r>
              <a:rPr lang="en-US" sz="1600" kern="0" dirty="0" err="1">
                <a:solidFill>
                  <a:srgbClr val="000000"/>
                </a:solidFill>
                <a:latin typeface="Arial"/>
                <a:cs typeface="Arial"/>
                <a:sym typeface="Arial"/>
              </a:rPr>
              <a:t>eLibrary</a:t>
            </a:r>
            <a:r>
              <a:rPr lang="en-US" sz="1600" kern="0" dirty="0">
                <a:solidFill>
                  <a:srgbClr val="000000"/>
                </a:solidFill>
                <a:latin typeface="Arial"/>
                <a:cs typeface="Arial"/>
                <a:sym typeface="Arial"/>
              </a:rPr>
              <a:t> – </a:t>
            </a:r>
            <a:r>
              <a:rPr lang="en-US" sz="1600" u="sng" kern="0" dirty="0">
                <a:solidFill>
                  <a:srgbClr val="0000FF"/>
                </a:solidFill>
                <a:latin typeface="Arial"/>
                <a:cs typeface="Arial"/>
                <a:sym typeface="Arial"/>
                <a:hlinkClick r:id="rId6"/>
              </a:rPr>
              <a:t>http://www.gsaelibrary.gsa.gov</a:t>
            </a:r>
            <a:endParaRPr lang="en-US" sz="1600" kern="0" dirty="0">
              <a:solidFill>
                <a:srgbClr val="000000"/>
              </a:solidFill>
              <a:latin typeface="Arial"/>
              <a:cs typeface="Arial"/>
              <a:sym typeface="Arial"/>
            </a:endParaRP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Forecast of Contracting Opportunities Tool – </a:t>
            </a:r>
            <a:r>
              <a:rPr lang="en-US" sz="1600" kern="0" dirty="0">
                <a:solidFill>
                  <a:srgbClr val="000000"/>
                </a:solidFill>
                <a:latin typeface="Arial"/>
                <a:cs typeface="Arial"/>
                <a:sym typeface="Arial"/>
                <a:hlinkClick r:id="rId7"/>
              </a:rPr>
              <a:t>https://www.acquisitiongateway.gov/forecast</a:t>
            </a:r>
            <a:endParaRPr sz="1600" kern="0" dirty="0">
              <a:solidFill>
                <a:srgbClr val="000000"/>
              </a:solidFill>
              <a:latin typeface="Arial"/>
              <a:cs typeface="Arial"/>
              <a:sym typeface="Arial"/>
            </a:endParaRP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Forecasting Tool Factsheet &amp; Video: </a:t>
            </a:r>
            <a:r>
              <a:rPr lang="en-US" sz="1600" kern="0" dirty="0">
                <a:solidFill>
                  <a:srgbClr val="000000"/>
                </a:solidFill>
                <a:latin typeface="Arial"/>
                <a:cs typeface="Arial"/>
                <a:sym typeface="Arial"/>
                <a:hlinkClick r:id="rId8"/>
              </a:rPr>
              <a:t>https://www.gsa.gov/small-business/forecast-of-contracting-opportunities?topnav=small-business</a:t>
            </a:r>
            <a:r>
              <a:rPr lang="en-US" sz="1600" kern="0" dirty="0">
                <a:solidFill>
                  <a:srgbClr val="000000"/>
                </a:solidFill>
                <a:latin typeface="Arial"/>
                <a:cs typeface="Arial"/>
                <a:sym typeface="Arial"/>
              </a:rPr>
              <a:t> </a:t>
            </a:r>
          </a:p>
          <a:p>
            <a:pPr marL="457200" indent="-330200">
              <a:lnSpc>
                <a:spcPct val="150000"/>
              </a:lnSpc>
              <a:buClr>
                <a:srgbClr val="000000"/>
              </a:buClr>
              <a:buSzPts val="1600"/>
              <a:buFont typeface="Arial"/>
              <a:buChar char="●"/>
            </a:pPr>
            <a:r>
              <a:rPr lang="en-US" sz="1600" kern="0" dirty="0">
                <a:solidFill>
                  <a:srgbClr val="000000"/>
                </a:solidFill>
                <a:latin typeface="Arial"/>
                <a:cs typeface="Arial"/>
                <a:sym typeface="Arial"/>
              </a:rPr>
              <a:t>Federal Agency Procurement Forecasts - </a:t>
            </a:r>
            <a:r>
              <a:rPr lang="en-US" sz="1600" u="sng" kern="0" dirty="0">
                <a:solidFill>
                  <a:srgbClr val="0000FF"/>
                </a:solidFill>
                <a:latin typeface="Arial"/>
                <a:cs typeface="Arial"/>
                <a:sym typeface="Arial"/>
                <a:hlinkClick r:id="rId9"/>
              </a:rPr>
              <a:t>https://www.acquisition.gov/procurement-forecasts</a:t>
            </a:r>
            <a:endParaRPr sz="1600" kern="0" dirty="0">
              <a:solidFill>
                <a:srgbClr val="000000"/>
              </a:solidFill>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611031" y="354806"/>
            <a:ext cx="10969943" cy="1142903"/>
          </a:xfrm>
          <a:prstGeom prst="rect">
            <a:avLst/>
          </a:prstGeom>
        </p:spPr>
        <p:txBody>
          <a:bodyPr spcFirstLastPara="1" wrap="square" lIns="123135" tIns="123135" rIns="123135" bIns="123135" anchor="ctr" anchorCtr="0">
            <a:noAutofit/>
          </a:bodyPr>
          <a:lstStyle/>
          <a:p>
            <a:r>
              <a:rPr lang="en" sz="3999" b="1" dirty="0">
                <a:latin typeface="Arial"/>
                <a:ea typeface="Arial"/>
                <a:cs typeface="Arial"/>
                <a:sym typeface="Arial"/>
              </a:rPr>
              <a:t>Additional GSA OSDBU Information</a:t>
            </a:r>
            <a:endParaRPr sz="3999" b="1" dirty="0">
              <a:latin typeface="Arial"/>
              <a:ea typeface="Arial"/>
              <a:cs typeface="Arial"/>
              <a:sym typeface="Arial"/>
            </a:endParaRPr>
          </a:p>
        </p:txBody>
      </p:sp>
      <p:sp>
        <p:nvSpPr>
          <p:cNvPr id="258" name="Google Shape;258;p26"/>
          <p:cNvSpPr txBox="1">
            <a:spLocks noGrp="1"/>
          </p:cNvSpPr>
          <p:nvPr>
            <p:ph type="body" idx="1"/>
          </p:nvPr>
        </p:nvSpPr>
        <p:spPr>
          <a:xfrm>
            <a:off x="611031" y="1600710"/>
            <a:ext cx="10969943" cy="5619487"/>
          </a:xfrm>
          <a:prstGeom prst="rect">
            <a:avLst/>
          </a:prstGeom>
        </p:spPr>
        <p:txBody>
          <a:bodyPr spcFirstLastPara="1" wrap="square" lIns="123135" tIns="123135" rIns="123135" bIns="123135" anchor="t" anchorCtr="0">
            <a:noAutofit/>
          </a:bodyPr>
          <a:lstStyle/>
          <a:p>
            <a:pPr marL="1218864" lvl="1" indent="-490932">
              <a:lnSpc>
                <a:spcPct val="115000"/>
              </a:lnSpc>
              <a:spcBef>
                <a:spcPts val="0"/>
              </a:spcBef>
              <a:buSzPts val="2200"/>
              <a:buFont typeface="Arial" panose="020B0604020202020204" pitchFamily="34" charset="0"/>
              <a:buChar char="•"/>
            </a:pPr>
            <a:r>
              <a:rPr lang="en-US" sz="2399" u="sng" dirty="0">
                <a:solidFill>
                  <a:srgbClr val="1155CC"/>
                </a:solidFill>
                <a:latin typeface="Arial"/>
                <a:ea typeface="Arial"/>
                <a:cs typeface="Arial"/>
                <a:sym typeface="Arial"/>
                <a:hlinkClick r:id="rId3"/>
              </a:rPr>
              <a:t>www.gsa.gov/small-business</a:t>
            </a:r>
            <a:endParaRPr lang="en-US" sz="2399" u="sng" dirty="0">
              <a:solidFill>
                <a:srgbClr val="1155CC"/>
              </a:solidFill>
              <a:latin typeface="Arial"/>
              <a:ea typeface="Arial"/>
              <a:cs typeface="Arial"/>
              <a:sym typeface="Arial"/>
            </a:endParaRPr>
          </a:p>
          <a:p>
            <a:pPr marL="1218864" lvl="1" indent="-490932">
              <a:lnSpc>
                <a:spcPct val="115000"/>
              </a:lnSpc>
              <a:spcBef>
                <a:spcPts val="0"/>
              </a:spcBef>
              <a:buSzPts val="2200"/>
              <a:buFont typeface="Arial" panose="020B0604020202020204" pitchFamily="34" charset="0"/>
              <a:buChar char="•"/>
            </a:pPr>
            <a:r>
              <a:rPr lang="en-US" sz="2399" dirty="0">
                <a:latin typeface="Arial"/>
                <a:ea typeface="Arial"/>
                <a:cs typeface="Arial"/>
                <a:sym typeface="Arial"/>
                <a:hlinkClick r:id="rId4"/>
              </a:rPr>
              <a:t>www.gsa.gov/small-business/small-business-resources</a:t>
            </a:r>
            <a:endParaRPr sz="2399" dirty="0">
              <a:latin typeface="Arial"/>
              <a:ea typeface="Arial"/>
              <a:cs typeface="Arial"/>
              <a:sym typeface="Arial"/>
            </a:endParaRPr>
          </a:p>
          <a:p>
            <a:pPr marL="1218864" lvl="1" indent="-490932">
              <a:lnSpc>
                <a:spcPct val="115000"/>
              </a:lnSpc>
              <a:spcBef>
                <a:spcPts val="0"/>
              </a:spcBef>
              <a:buSzPts val="2200"/>
              <a:buFont typeface="Arial" panose="020B0604020202020204" pitchFamily="34" charset="0"/>
              <a:buChar char="•"/>
            </a:pPr>
            <a:r>
              <a:rPr lang="en-US" sz="2399" u="sng" dirty="0">
                <a:solidFill>
                  <a:srgbClr val="1155CC"/>
                </a:solidFill>
                <a:latin typeface="Arial"/>
                <a:ea typeface="Arial"/>
                <a:cs typeface="Arial"/>
                <a:sym typeface="Arial"/>
                <a:hlinkClick r:id="rId5"/>
              </a:rPr>
              <a:t>www.gsa.gov/osdbufactsheets</a:t>
            </a:r>
            <a:endParaRPr sz="2399" dirty="0">
              <a:latin typeface="Arial"/>
              <a:ea typeface="Arial"/>
              <a:cs typeface="Arial"/>
              <a:sym typeface="Arial"/>
            </a:endParaRPr>
          </a:p>
          <a:p>
            <a:pPr marL="1218864" lvl="1" indent="-490932">
              <a:lnSpc>
                <a:spcPct val="115000"/>
              </a:lnSpc>
              <a:spcBef>
                <a:spcPts val="0"/>
              </a:spcBef>
              <a:buSzPts val="2200"/>
              <a:buFont typeface="Arial" panose="020B0604020202020204" pitchFamily="34" charset="0"/>
              <a:buChar char="•"/>
            </a:pPr>
            <a:r>
              <a:rPr lang="en-US" sz="2399" u="sng" dirty="0">
                <a:solidFill>
                  <a:srgbClr val="1155CC"/>
                </a:solidFill>
                <a:latin typeface="Arial"/>
                <a:ea typeface="Arial"/>
                <a:cs typeface="Arial"/>
                <a:sym typeface="Arial"/>
                <a:hlinkClick r:id="rId6"/>
              </a:rPr>
              <a:t>www.gsa.gov/osdbuevents</a:t>
            </a:r>
            <a:r>
              <a:rPr lang="en" sz="2399" dirty="0">
                <a:latin typeface="Arial"/>
                <a:ea typeface="Arial"/>
                <a:cs typeface="Arial"/>
                <a:sym typeface="Arial"/>
              </a:rPr>
              <a:t> specific to the OSDBU hosted events</a:t>
            </a:r>
            <a:endParaRPr sz="2399" dirty="0">
              <a:latin typeface="Arial"/>
              <a:ea typeface="Arial"/>
              <a:cs typeface="Arial"/>
              <a:sym typeface="Arial"/>
            </a:endParaRPr>
          </a:p>
          <a:p>
            <a:pPr marL="1218864" lvl="1" indent="-490932">
              <a:lnSpc>
                <a:spcPct val="115000"/>
              </a:lnSpc>
              <a:spcBef>
                <a:spcPts val="0"/>
              </a:spcBef>
              <a:buSzPts val="2200"/>
              <a:buFont typeface="Arial" panose="020B0604020202020204" pitchFamily="34" charset="0"/>
              <a:buChar char="•"/>
            </a:pPr>
            <a:r>
              <a:rPr lang="en-US" sz="2399" u="sng" dirty="0">
                <a:solidFill>
                  <a:srgbClr val="1155CC"/>
                </a:solidFill>
                <a:latin typeface="Arial"/>
                <a:ea typeface="Arial"/>
                <a:cs typeface="Arial"/>
                <a:sym typeface="Arial"/>
                <a:hlinkClick r:id="rId7"/>
              </a:rPr>
              <a:t>https://www.gsa.gov/events</a:t>
            </a:r>
            <a:r>
              <a:rPr lang="en" sz="2399" dirty="0">
                <a:latin typeface="Arial"/>
                <a:ea typeface="Arial"/>
                <a:cs typeface="Arial"/>
                <a:sym typeface="Arial"/>
              </a:rPr>
              <a:t> GSA wide agency events</a:t>
            </a:r>
            <a:endParaRPr sz="2399" dirty="0">
              <a:latin typeface="Arial"/>
              <a:ea typeface="Arial"/>
              <a:cs typeface="Arial"/>
              <a:sym typeface="Arial"/>
            </a:endParaRPr>
          </a:p>
          <a:p>
            <a:pPr marL="1218864" indent="0">
              <a:lnSpc>
                <a:spcPct val="115000"/>
              </a:lnSpc>
              <a:spcBef>
                <a:spcPts val="0"/>
              </a:spcBef>
              <a:buNone/>
            </a:pPr>
            <a:endParaRPr sz="2933" dirty="0">
              <a:latin typeface="Arial"/>
              <a:ea typeface="Arial"/>
              <a:cs typeface="Arial"/>
              <a:sym typeface="Arial"/>
            </a:endParaRPr>
          </a:p>
          <a:p>
            <a:pPr marL="1218864" indent="0">
              <a:lnSpc>
                <a:spcPct val="115000"/>
              </a:lnSpc>
              <a:spcBef>
                <a:spcPts val="0"/>
              </a:spcBef>
              <a:buNone/>
            </a:pPr>
            <a:endParaRPr dirty="0"/>
          </a:p>
        </p:txBody>
      </p:sp>
      <p:pic>
        <p:nvPicPr>
          <p:cNvPr id="3" name="Picture 2" descr="QR code linking to OSDBU gsa.gov webpage">
            <a:extLst>
              <a:ext uri="{FF2B5EF4-FFF2-40B4-BE49-F238E27FC236}">
                <a16:creationId xmlns:a16="http://schemas.microsoft.com/office/drawing/2014/main" id="{8F4EB073-C687-E2B6-988A-699A33687F7D}"/>
              </a:ext>
            </a:extLst>
          </p:cNvPr>
          <p:cNvPicPr>
            <a:picLocks noChangeAspect="1"/>
          </p:cNvPicPr>
          <p:nvPr/>
        </p:nvPicPr>
        <p:blipFill>
          <a:blip r:embed="rId8"/>
          <a:stretch>
            <a:fillRect/>
          </a:stretch>
        </p:blipFill>
        <p:spPr>
          <a:xfrm>
            <a:off x="4724980" y="4112652"/>
            <a:ext cx="2177635" cy="2185357"/>
          </a:xfrm>
          <a:prstGeom prst="rect">
            <a:avLst/>
          </a:prstGeom>
        </p:spPr>
      </p:pic>
      <p:sp>
        <p:nvSpPr>
          <p:cNvPr id="4" name="TextBox 3">
            <a:extLst>
              <a:ext uri="{FF2B5EF4-FFF2-40B4-BE49-F238E27FC236}">
                <a16:creationId xmlns:a16="http://schemas.microsoft.com/office/drawing/2014/main" id="{CAE1EADD-84E2-4733-AB04-7C7D8AE6919F}"/>
              </a:ext>
            </a:extLst>
          </p:cNvPr>
          <p:cNvSpPr txBox="1"/>
          <p:nvPr/>
        </p:nvSpPr>
        <p:spPr>
          <a:xfrm>
            <a:off x="4352933" y="6298010"/>
            <a:ext cx="2921732" cy="379656"/>
          </a:xfrm>
          <a:prstGeom prst="rect">
            <a:avLst/>
          </a:prstGeom>
          <a:noFill/>
        </p:spPr>
        <p:txBody>
          <a:bodyPr wrap="square" rtlCol="0">
            <a:spAutoFit/>
          </a:bodyPr>
          <a:lstStyle/>
          <a:p>
            <a:pPr defTabSz="914377">
              <a:buClr>
                <a:srgbClr val="000000"/>
              </a:buClr>
            </a:pPr>
            <a:r>
              <a:rPr lang="en-US" sz="1867" b="1" kern="0" dirty="0">
                <a:solidFill>
                  <a:srgbClr val="000000"/>
                </a:solidFill>
                <a:latin typeface="Arial"/>
                <a:cs typeface="Arial"/>
                <a:sym typeface="Arial"/>
              </a:rPr>
              <a:t>Small Business | GSA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1" descr="GSA Starmark"/>
          <p:cNvPicPr preferRelativeResize="0"/>
          <p:nvPr/>
        </p:nvPicPr>
        <p:blipFill rotWithShape="1">
          <a:blip r:embed="rId3">
            <a:alphaModFix/>
          </a:blip>
          <a:srcRect/>
          <a:stretch/>
        </p:blipFill>
        <p:spPr>
          <a:xfrm>
            <a:off x="103166" y="76205"/>
            <a:ext cx="1320455" cy="990599"/>
          </a:xfrm>
          <a:prstGeom prst="rect">
            <a:avLst/>
          </a:prstGeom>
          <a:noFill/>
          <a:ln>
            <a:noFill/>
          </a:ln>
        </p:spPr>
      </p:pic>
      <p:pic>
        <p:nvPicPr>
          <p:cNvPr id="285" name="Google Shape;285;p31" descr="SBA U.S. Small Business Administration logo">
            <a:hlinkClick r:id="rId4"/>
          </p:cNvPr>
          <p:cNvPicPr preferRelativeResize="0"/>
          <p:nvPr/>
        </p:nvPicPr>
        <p:blipFill rotWithShape="1">
          <a:blip r:embed="rId5">
            <a:alphaModFix/>
          </a:blip>
          <a:srcRect/>
          <a:stretch/>
        </p:blipFill>
        <p:spPr>
          <a:xfrm>
            <a:off x="389037" y="1567539"/>
            <a:ext cx="4208307" cy="1071387"/>
          </a:xfrm>
          <a:prstGeom prst="rect">
            <a:avLst/>
          </a:prstGeom>
          <a:noFill/>
          <a:ln>
            <a:noFill/>
          </a:ln>
        </p:spPr>
      </p:pic>
      <p:pic>
        <p:nvPicPr>
          <p:cNvPr id="286" name="Google Shape;286;p31" descr="Association of Procurement Technical Assistance Centers APTAC logo">
            <a:hlinkClick r:id="rId6"/>
          </p:cNvPr>
          <p:cNvPicPr preferRelativeResize="0"/>
          <p:nvPr/>
        </p:nvPicPr>
        <p:blipFill rotWithShape="1">
          <a:blip r:embed="rId7">
            <a:alphaModFix/>
          </a:blip>
          <a:srcRect/>
          <a:stretch/>
        </p:blipFill>
        <p:spPr>
          <a:xfrm>
            <a:off x="8289246" y="5169013"/>
            <a:ext cx="3576759" cy="726179"/>
          </a:xfrm>
          <a:prstGeom prst="rect">
            <a:avLst/>
          </a:prstGeom>
          <a:noFill/>
          <a:ln>
            <a:noFill/>
          </a:ln>
        </p:spPr>
      </p:pic>
      <p:pic>
        <p:nvPicPr>
          <p:cNvPr id="287" name="Google Shape;287;p31" descr="Minority Business Development Agency U.S. Department of Commerce logo">
            <a:hlinkClick r:id="rId8"/>
          </p:cNvPr>
          <p:cNvPicPr preferRelativeResize="0"/>
          <p:nvPr/>
        </p:nvPicPr>
        <p:blipFill rotWithShape="1">
          <a:blip r:embed="rId9">
            <a:alphaModFix/>
          </a:blip>
          <a:srcRect/>
          <a:stretch/>
        </p:blipFill>
        <p:spPr>
          <a:xfrm>
            <a:off x="103164" y="4052647"/>
            <a:ext cx="3062539" cy="1747647"/>
          </a:xfrm>
          <a:prstGeom prst="rect">
            <a:avLst/>
          </a:prstGeom>
          <a:noFill/>
          <a:ln>
            <a:noFill/>
          </a:ln>
        </p:spPr>
      </p:pic>
      <p:sp>
        <p:nvSpPr>
          <p:cNvPr id="288" name="Google Shape;288;p31"/>
          <p:cNvSpPr txBox="1"/>
          <p:nvPr/>
        </p:nvSpPr>
        <p:spPr>
          <a:xfrm>
            <a:off x="3072389" y="4483940"/>
            <a:ext cx="6541251" cy="477475"/>
          </a:xfrm>
          <a:prstGeom prst="rect">
            <a:avLst/>
          </a:prstGeom>
          <a:noFill/>
          <a:ln>
            <a:noFill/>
          </a:ln>
        </p:spPr>
        <p:txBody>
          <a:bodyPr spcFirstLastPara="1" wrap="square" lIns="123151" tIns="123151" rIns="123151" bIns="123151" anchor="t" anchorCtr="0">
            <a:noAutofit/>
          </a:bodyPr>
          <a:lstStyle/>
          <a:p>
            <a:pPr defTabSz="914377">
              <a:buClr>
                <a:srgbClr val="000000"/>
              </a:buClr>
              <a:buSzPts val="2400"/>
            </a:pPr>
            <a:r>
              <a:rPr lang="en-US" u="sng" kern="0" dirty="0">
                <a:solidFill>
                  <a:srgbClr val="0000FF"/>
                </a:solidFill>
                <a:latin typeface="Arial"/>
                <a:cs typeface="Arial"/>
                <a:sym typeface="Arial"/>
                <a:hlinkClick r:id="rId10"/>
              </a:rPr>
              <a:t>https://www.gsa.gov/small-business/small-business-resources</a:t>
            </a:r>
            <a:r>
              <a:rPr lang="en-US" sz="2400" b="1" kern="0" dirty="0">
                <a:solidFill>
                  <a:srgbClr val="266BA6"/>
                </a:solidFill>
                <a:latin typeface="Arial"/>
                <a:cs typeface="Arial"/>
                <a:sym typeface="Arial"/>
              </a:rPr>
              <a:t> </a:t>
            </a:r>
            <a:endParaRPr sz="2400" b="1" kern="0" dirty="0">
              <a:solidFill>
                <a:srgbClr val="266BA6"/>
              </a:solidFill>
              <a:latin typeface="Arial"/>
              <a:cs typeface="Arial"/>
              <a:sym typeface="Arial"/>
            </a:endParaRPr>
          </a:p>
          <a:p>
            <a:pPr defTabSz="914377">
              <a:buClr>
                <a:srgbClr val="000000"/>
              </a:buClr>
              <a:buSzPts val="1900"/>
            </a:pPr>
            <a:endParaRPr sz="1900" kern="0" dirty="0">
              <a:solidFill>
                <a:srgbClr val="000000"/>
              </a:solidFill>
              <a:latin typeface="Arial"/>
              <a:cs typeface="Arial"/>
              <a:sym typeface="Arial"/>
            </a:endParaRPr>
          </a:p>
        </p:txBody>
      </p:sp>
      <p:pic>
        <p:nvPicPr>
          <p:cNvPr id="289" name="Google Shape;289;p31" descr="GSA Doing Business with GSA">
            <a:hlinkClick r:id="rId11"/>
          </p:cNvPr>
          <p:cNvPicPr preferRelativeResize="0"/>
          <p:nvPr/>
        </p:nvPicPr>
        <p:blipFill rotWithShape="1">
          <a:blip r:embed="rId12">
            <a:alphaModFix/>
          </a:blip>
          <a:srcRect l="9790" t="31690" r="13721" b="30219"/>
          <a:stretch/>
        </p:blipFill>
        <p:spPr>
          <a:xfrm>
            <a:off x="3751263" y="3318659"/>
            <a:ext cx="4021428" cy="744064"/>
          </a:xfrm>
          <a:prstGeom prst="rect">
            <a:avLst/>
          </a:prstGeom>
          <a:noFill/>
          <a:ln>
            <a:noFill/>
          </a:ln>
        </p:spPr>
      </p:pic>
      <p:sp>
        <p:nvSpPr>
          <p:cNvPr id="290" name="Google Shape;290;p31"/>
          <p:cNvSpPr txBox="1"/>
          <p:nvPr/>
        </p:nvSpPr>
        <p:spPr>
          <a:xfrm>
            <a:off x="4597343" y="4107378"/>
            <a:ext cx="2704931" cy="439911"/>
          </a:xfrm>
          <a:prstGeom prst="rect">
            <a:avLst/>
          </a:prstGeom>
          <a:noFill/>
          <a:ln>
            <a:noFill/>
          </a:ln>
        </p:spPr>
        <p:txBody>
          <a:bodyPr spcFirstLastPara="1" wrap="square" lIns="123151" tIns="123151" rIns="123151" bIns="123151" anchor="t" anchorCtr="0">
            <a:noAutofit/>
          </a:bodyPr>
          <a:lstStyle/>
          <a:p>
            <a:pPr defTabSz="914377">
              <a:buClr>
                <a:srgbClr val="000000"/>
              </a:buClr>
              <a:buSzPts val="2400"/>
            </a:pPr>
            <a:r>
              <a:rPr lang="en-US" u="sng" kern="0" dirty="0">
                <a:solidFill>
                  <a:srgbClr val="0000FF"/>
                </a:solidFill>
                <a:latin typeface="Arial"/>
                <a:cs typeface="Arial"/>
                <a:sym typeface="Arial"/>
                <a:hlinkClick r:id="rId13"/>
              </a:rPr>
              <a:t>www.gsa.gov/events</a:t>
            </a:r>
            <a:br>
              <a:rPr lang="en-US" sz="1900" kern="0" dirty="0">
                <a:solidFill>
                  <a:srgbClr val="000000"/>
                </a:solidFill>
                <a:latin typeface="Arial"/>
                <a:cs typeface="Arial"/>
                <a:sym typeface="Arial"/>
              </a:rPr>
            </a:br>
            <a:endParaRPr sz="800" kern="0" dirty="0">
              <a:solidFill>
                <a:srgbClr val="000000"/>
              </a:solidFill>
              <a:latin typeface="Arial"/>
              <a:cs typeface="Arial"/>
              <a:sym typeface="Arial"/>
            </a:endParaRPr>
          </a:p>
        </p:txBody>
      </p:sp>
      <p:sp>
        <p:nvSpPr>
          <p:cNvPr id="291" name="Google Shape;291;p31"/>
          <p:cNvSpPr txBox="1">
            <a:spLocks noGrp="1"/>
          </p:cNvSpPr>
          <p:nvPr>
            <p:ph type="title" idx="4294967295"/>
          </p:nvPr>
        </p:nvSpPr>
        <p:spPr>
          <a:xfrm>
            <a:off x="712603" y="46037"/>
            <a:ext cx="10969943" cy="1143000"/>
          </a:xfrm>
          <a:prstGeom prst="rect">
            <a:avLst/>
          </a:prstGeom>
          <a:noFill/>
          <a:ln>
            <a:noFill/>
            <a:prstDash/>
          </a:ln>
          <a:effectLst/>
        </p:spPr>
        <p:txBody>
          <a:bodyPr rot="0" spcFirstLastPara="1" vertOverflow="overflow" horzOverflow="overflow" vert="horz" wrap="square" lIns="123151" tIns="123151" rIns="123151" bIns="123151"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000000"/>
              </a:buClr>
              <a:buSzPts val="5900"/>
              <a:buFontTx/>
              <a:buNone/>
              <a:tabLst/>
              <a:defRPr/>
            </a:pPr>
            <a:r>
              <a:rPr kumimoji="0" lang="en-US" sz="5900" b="1" i="0" u="none" strike="noStrike" kern="0" cap="none" spc="0" normalizeH="0" baseline="0" noProof="0" dirty="0">
                <a:ln>
                  <a:noFill/>
                </a:ln>
                <a:solidFill>
                  <a:srgbClr val="000000"/>
                </a:solidFill>
                <a:effectLst/>
                <a:uLnTx/>
                <a:uFillTx/>
                <a:latin typeface="Calibri"/>
                <a:ea typeface="Calibri"/>
                <a:cs typeface="Calibri"/>
                <a:sym typeface="Calibri"/>
              </a:rPr>
              <a:t>Additional Resources </a:t>
            </a:r>
          </a:p>
        </p:txBody>
      </p:sp>
      <p:pic>
        <p:nvPicPr>
          <p:cNvPr id="3" name="Picture 2" descr="APEX Accelerators logo">
            <a:hlinkClick r:id="rId14"/>
            <a:extLst>
              <a:ext uri="{FF2B5EF4-FFF2-40B4-BE49-F238E27FC236}">
                <a16:creationId xmlns:a16="http://schemas.microsoft.com/office/drawing/2014/main" id="{A6D11F09-7D1B-5A2A-3E9F-DB3B1A89D394}"/>
              </a:ext>
            </a:extLst>
          </p:cNvPr>
          <p:cNvPicPr>
            <a:picLocks noChangeAspect="1"/>
          </p:cNvPicPr>
          <p:nvPr/>
        </p:nvPicPr>
        <p:blipFill>
          <a:blip r:embed="rId15"/>
          <a:stretch>
            <a:fillRect/>
          </a:stretch>
        </p:blipFill>
        <p:spPr>
          <a:xfrm>
            <a:off x="8289246" y="1567539"/>
            <a:ext cx="3714767" cy="1245429"/>
          </a:xfrm>
          <a:prstGeom prst="rect">
            <a:avLst/>
          </a:prstGeom>
        </p:spPr>
      </p:pic>
      <p:sp>
        <p:nvSpPr>
          <p:cNvPr id="4" name="TextBox 3">
            <a:extLst>
              <a:ext uri="{FF2B5EF4-FFF2-40B4-BE49-F238E27FC236}">
                <a16:creationId xmlns:a16="http://schemas.microsoft.com/office/drawing/2014/main" id="{ACA23DD0-CB27-8214-B312-DB184C1E94F6}"/>
              </a:ext>
            </a:extLst>
          </p:cNvPr>
          <p:cNvSpPr txBox="1"/>
          <p:nvPr/>
        </p:nvSpPr>
        <p:spPr>
          <a:xfrm>
            <a:off x="509591" y="2641762"/>
            <a:ext cx="1754637" cy="369332"/>
          </a:xfrm>
          <a:prstGeom prst="rect">
            <a:avLst/>
          </a:prstGeom>
          <a:noFill/>
        </p:spPr>
        <p:txBody>
          <a:bodyPr wrap="square" rtlCol="0">
            <a:spAutoFit/>
          </a:bodyPr>
          <a:lstStyle/>
          <a:p>
            <a:pPr defTabSz="914377">
              <a:buClr>
                <a:srgbClr val="000000"/>
              </a:buClr>
            </a:pPr>
            <a:r>
              <a:rPr lang="en-US" kern="0" dirty="0">
                <a:solidFill>
                  <a:srgbClr val="000000"/>
                </a:solidFill>
                <a:latin typeface="Arial"/>
                <a:cs typeface="Arial"/>
                <a:sym typeface="Arial"/>
                <a:hlinkClick r:id="rId16"/>
              </a:rPr>
              <a:t>www.sba.gov</a:t>
            </a:r>
            <a:endParaRPr lang="en-US"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A5E05B1D-2C47-7C9C-0EB4-5DD2211FBC8D}"/>
              </a:ext>
            </a:extLst>
          </p:cNvPr>
          <p:cNvSpPr txBox="1"/>
          <p:nvPr/>
        </p:nvSpPr>
        <p:spPr>
          <a:xfrm>
            <a:off x="509590" y="5800294"/>
            <a:ext cx="2009197" cy="369332"/>
          </a:xfrm>
          <a:prstGeom prst="rect">
            <a:avLst/>
          </a:prstGeom>
          <a:noFill/>
        </p:spPr>
        <p:txBody>
          <a:bodyPr wrap="square" rtlCol="0">
            <a:spAutoFit/>
          </a:bodyPr>
          <a:lstStyle/>
          <a:p>
            <a:pPr defTabSz="914377">
              <a:buClr>
                <a:srgbClr val="000000"/>
              </a:buClr>
            </a:pPr>
            <a:r>
              <a:rPr lang="en-US" kern="0" dirty="0">
                <a:solidFill>
                  <a:srgbClr val="000000"/>
                </a:solidFill>
                <a:latin typeface="Arial"/>
                <a:cs typeface="Arial"/>
                <a:sym typeface="Arial"/>
                <a:hlinkClick r:id="rId17"/>
              </a:rPr>
              <a:t>www.mbda.gov</a:t>
            </a:r>
            <a:endParaRPr lang="en-US" kern="0" dirty="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7627054C-0403-0274-FEA0-29C2ACCD648B}"/>
              </a:ext>
            </a:extLst>
          </p:cNvPr>
          <p:cNvSpPr txBox="1"/>
          <p:nvPr/>
        </p:nvSpPr>
        <p:spPr>
          <a:xfrm>
            <a:off x="8289247" y="2794774"/>
            <a:ext cx="3869059" cy="369332"/>
          </a:xfrm>
          <a:prstGeom prst="rect">
            <a:avLst/>
          </a:prstGeom>
          <a:noFill/>
        </p:spPr>
        <p:txBody>
          <a:bodyPr wrap="square" rtlCol="0">
            <a:spAutoFit/>
          </a:bodyPr>
          <a:lstStyle/>
          <a:p>
            <a:pPr defTabSz="914377">
              <a:buClr>
                <a:srgbClr val="000000"/>
              </a:buClr>
            </a:pPr>
            <a:r>
              <a:rPr lang="en-US" kern="0" dirty="0">
                <a:solidFill>
                  <a:srgbClr val="000000"/>
                </a:solidFill>
                <a:latin typeface="Arial"/>
                <a:cs typeface="Arial"/>
                <a:sym typeface="Arial"/>
                <a:hlinkClick r:id="rId14"/>
              </a:rPr>
              <a:t>https://www.apexaccelerators.us/#/</a:t>
            </a:r>
            <a:endParaRPr lang="en-US" kern="0" dirty="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36AA173F-22DC-F537-6E52-77DF9D50335E}"/>
              </a:ext>
            </a:extLst>
          </p:cNvPr>
          <p:cNvSpPr txBox="1"/>
          <p:nvPr/>
        </p:nvSpPr>
        <p:spPr>
          <a:xfrm>
            <a:off x="8375788" y="5895191"/>
            <a:ext cx="3306625" cy="369332"/>
          </a:xfrm>
          <a:prstGeom prst="rect">
            <a:avLst/>
          </a:prstGeom>
          <a:noFill/>
        </p:spPr>
        <p:txBody>
          <a:bodyPr wrap="square" rtlCol="0">
            <a:spAutoFit/>
          </a:bodyPr>
          <a:lstStyle/>
          <a:p>
            <a:pPr defTabSz="914377">
              <a:buClr>
                <a:srgbClr val="000000"/>
              </a:buClr>
            </a:pPr>
            <a:r>
              <a:rPr lang="en-US" kern="0" dirty="0">
                <a:solidFill>
                  <a:srgbClr val="000000"/>
                </a:solidFill>
                <a:latin typeface="Arial"/>
                <a:cs typeface="Arial"/>
                <a:sym typeface="Arial"/>
                <a:hlinkClick r:id="rId6"/>
              </a:rPr>
              <a:t>https://www.aptac-us.org/</a:t>
            </a:r>
            <a:endParaRPr lang="en-US" kern="0" dirty="0">
              <a:solidFill>
                <a:srgbClr val="000000"/>
              </a:solidFill>
              <a:latin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27"/>
          <p:cNvSpPr txBox="1">
            <a:spLocks noGrp="1"/>
          </p:cNvSpPr>
          <p:nvPr>
            <p:ph type="title" idx="4294967295"/>
          </p:nvPr>
        </p:nvSpPr>
        <p:spPr>
          <a:xfrm>
            <a:off x="706803" y="1500728"/>
            <a:ext cx="10778392" cy="1163829"/>
          </a:xfrm>
          <a:prstGeom prst="rect">
            <a:avLst/>
          </a:prstGeom>
          <a:noFill/>
          <a:ln>
            <a:noFill/>
            <a:prstDash/>
          </a:ln>
          <a:effectLst/>
        </p:spPr>
        <p:txBody>
          <a:bodyPr rot="0" spcFirstLastPara="1" vertOverflow="overflow" horzOverflow="overflow" vert="horz" wrap="square" lIns="121868" tIns="121868" rIns="121868" bIns="121868"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r>
              <a:rPr kumimoji="0" lang="en-US" sz="5333" b="1" i="0" u="none" strike="noStrike" kern="0" cap="none" spc="0" normalizeH="0" baseline="0" noProof="0" dirty="0">
                <a:ln>
                  <a:noFill/>
                </a:ln>
                <a:solidFill>
                  <a:srgbClr val="000000"/>
                </a:solidFill>
                <a:effectLst/>
                <a:uLnTx/>
                <a:uFillTx/>
                <a:latin typeface="Arial"/>
                <a:ea typeface="+mn-ea"/>
                <a:cs typeface="Arial"/>
                <a:sym typeface="Arial"/>
              </a:rPr>
              <a:t>Questions???</a:t>
            </a: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endParaRPr kumimoji="0" lang="en-US" sz="26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endParaRPr kumimoji="0" lang="en-US" sz="26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endParaRPr kumimoji="0" lang="en-US" sz="2667"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r>
              <a:rPr kumimoji="0" lang="en-US" sz="4000" b="1" i="0" u="none" strike="noStrike" kern="0" cap="none" spc="0" normalizeH="0" baseline="0" noProof="0" dirty="0" err="1">
                <a:ln>
                  <a:noFill/>
                </a:ln>
                <a:solidFill>
                  <a:srgbClr val="000000"/>
                </a:solidFill>
                <a:effectLst/>
                <a:uLnTx/>
                <a:uFillTx/>
                <a:latin typeface="Arial"/>
                <a:ea typeface="+mn-ea"/>
                <a:cs typeface="Arial"/>
                <a:sym typeface="Arial"/>
              </a:rPr>
              <a:t>Jemeek</a:t>
            </a:r>
            <a:r>
              <a:rPr kumimoji="0" lang="en-US" sz="4000" b="1" i="0" u="none" strike="noStrike" kern="0" cap="none" spc="0" normalizeH="0" baseline="0" noProof="0" dirty="0">
                <a:ln>
                  <a:noFill/>
                </a:ln>
                <a:solidFill>
                  <a:srgbClr val="000000"/>
                </a:solidFill>
                <a:effectLst/>
                <a:uLnTx/>
                <a:uFillTx/>
                <a:latin typeface="Arial"/>
                <a:ea typeface="+mn-ea"/>
                <a:cs typeface="Arial"/>
                <a:sym typeface="Arial"/>
              </a:rPr>
              <a:t> Morris</a:t>
            </a: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ctr" defTabSz="914377" rtl="0" eaLnBrk="1" fontAlgn="auto" latinLnBrk="0" hangingPunct="1">
              <a:lnSpc>
                <a:spcPct val="100000"/>
              </a:lnSpc>
              <a:spcBef>
                <a:spcPts val="0"/>
              </a:spcBef>
              <a:spcAft>
                <a:spcPts val="0"/>
              </a:spcAft>
              <a:buClr>
                <a:srgbClr val="000000"/>
              </a:buClr>
              <a:buSzPts val="7200"/>
              <a:buFontTx/>
              <a:buNone/>
              <a:tabLst/>
              <a:defRPr/>
            </a:pP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Procurement Analyst / Small Business Technical Advisor</a:t>
            </a:r>
            <a:endParaRPr kumimoji="0" lang="en-US" sz="42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1333"/>
              </a:spcBef>
              <a:spcAft>
                <a:spcPts val="0"/>
              </a:spcAft>
              <a:buClr>
                <a:srgbClr val="000000"/>
              </a:buClr>
              <a:buSzPts val="7200"/>
              <a:buFontTx/>
              <a:buNone/>
              <a:tabLst/>
              <a:defRPr/>
            </a:pPr>
            <a:r>
              <a:rPr kumimoji="0" lang="en-US" sz="2667" b="1" i="0" u="none" strike="noStrike" kern="0" cap="none" spc="0" normalizeH="0" baseline="0" noProof="0" dirty="0">
                <a:ln>
                  <a:noFill/>
                </a:ln>
                <a:solidFill>
                  <a:srgbClr val="000000"/>
                </a:solidFill>
                <a:effectLst/>
                <a:uLnTx/>
                <a:uFillTx/>
                <a:latin typeface="Arial"/>
                <a:ea typeface="+mn-ea"/>
                <a:cs typeface="Arial"/>
                <a:sym typeface="Arial"/>
              </a:rPr>
              <a:t>Email:</a:t>
            </a: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667" b="0" i="0" u="sng" strike="noStrike" kern="0" cap="none" spc="0" normalizeH="0" baseline="0" noProof="0" dirty="0">
                <a:ln>
                  <a:noFill/>
                </a:ln>
                <a:solidFill>
                  <a:srgbClr val="0000FF"/>
                </a:solidFill>
                <a:effectLst/>
                <a:uLnTx/>
                <a:uFillTx/>
                <a:latin typeface="Arial"/>
                <a:ea typeface="+mn-ea"/>
                <a:cs typeface="Arial"/>
                <a:sym typeface="Arial"/>
                <a:hlinkClick r:id="rId3"/>
              </a:rPr>
              <a:t>Jemeek.Morris@gsa.gov</a:t>
            </a:r>
            <a:endParaRPr kumimoji="0" lang="en-US" sz="26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377" rtl="0" eaLnBrk="1" fontAlgn="auto" latinLnBrk="0" hangingPunct="1">
              <a:lnSpc>
                <a:spcPct val="100000"/>
              </a:lnSpc>
              <a:spcBef>
                <a:spcPts val="1333"/>
              </a:spcBef>
              <a:spcAft>
                <a:spcPts val="1333"/>
              </a:spcAft>
              <a:buClr>
                <a:srgbClr val="000000"/>
              </a:buClr>
              <a:buSzPts val="7200"/>
              <a:buFontTx/>
              <a:buNone/>
              <a:tabLst/>
              <a:defRPr/>
            </a:pPr>
            <a:r>
              <a:rPr kumimoji="0" lang="en-US" sz="2667" b="1" i="0" u="none" strike="noStrike" kern="0" cap="none" spc="0" normalizeH="0" baseline="0" noProof="0" dirty="0">
                <a:ln>
                  <a:noFill/>
                </a:ln>
                <a:solidFill>
                  <a:srgbClr val="000000"/>
                </a:solidFill>
                <a:effectLst/>
                <a:uLnTx/>
                <a:uFillTx/>
                <a:latin typeface="Arial"/>
                <a:ea typeface="+mn-ea"/>
                <a:cs typeface="Arial"/>
                <a:sym typeface="Arial"/>
              </a:rPr>
              <a:t>Phone:</a:t>
            </a: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 917-969-7963</a:t>
            </a:r>
          </a:p>
        </p:txBody>
      </p:sp>
      <p:sp>
        <p:nvSpPr>
          <p:cNvPr id="2" name="TextBox 1">
            <a:extLst>
              <a:ext uri="{FF2B5EF4-FFF2-40B4-BE49-F238E27FC236}">
                <a16:creationId xmlns:a16="http://schemas.microsoft.com/office/drawing/2014/main" id="{2DCF496B-3DBC-4B1F-4A9D-058BDC9449BC}"/>
              </a:ext>
            </a:extLst>
          </p:cNvPr>
          <p:cNvSpPr txBox="1"/>
          <p:nvPr/>
        </p:nvSpPr>
        <p:spPr>
          <a:xfrm>
            <a:off x="1632855" y="2857622"/>
            <a:ext cx="8926287" cy="830997"/>
          </a:xfrm>
          <a:prstGeom prst="rect">
            <a:avLst/>
          </a:prstGeom>
          <a:noFill/>
        </p:spPr>
        <p:txBody>
          <a:bodyPr wrap="square" rtlCol="0">
            <a:spAutoFit/>
          </a:bodyPr>
          <a:lstStyle/>
          <a:p>
            <a:pPr algn="ctr" defTabSz="914377">
              <a:buClr>
                <a:srgbClr val="000000"/>
              </a:buClr>
              <a:buSzPts val="7200"/>
              <a:defRPr/>
            </a:pPr>
            <a:r>
              <a:rPr lang="en-US" sz="4800" b="1" kern="0" dirty="0">
                <a:solidFill>
                  <a:srgbClr val="000000"/>
                </a:solidFill>
                <a:latin typeface="Arial"/>
                <a:cs typeface="Arial"/>
                <a:sym typeface="Arial"/>
              </a:rPr>
              <a:t>For More Information</a:t>
            </a:r>
            <a:endParaRPr lang="en-US" sz="4800" kern="0" dirty="0">
              <a:solidFill>
                <a:srgbClr val="000000"/>
              </a:solidFill>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7254-221B-0E37-F900-B94E5CF4C686}"/>
              </a:ext>
            </a:extLst>
          </p:cNvPr>
          <p:cNvSpPr>
            <a:spLocks noGrp="1"/>
          </p:cNvSpPr>
          <p:nvPr>
            <p:ph type="title"/>
          </p:nvPr>
        </p:nvSpPr>
        <p:spPr>
          <a:xfrm>
            <a:off x="1981200" y="150776"/>
            <a:ext cx="8229600" cy="1143000"/>
          </a:xfrm>
        </p:spPr>
        <p:txBody>
          <a:bodyPr/>
          <a:lstStyle/>
          <a:p>
            <a:r>
              <a:rPr lang="en-US" sz="4000" b="1" dirty="0">
                <a:latin typeface="Arial" panose="020B0604020202020204" pitchFamily="34" charset="0"/>
                <a:cs typeface="Arial" panose="020B0604020202020204" pitchFamily="34" charset="0"/>
              </a:rPr>
              <a:t>Survey</a:t>
            </a:r>
          </a:p>
        </p:txBody>
      </p:sp>
      <p:sp>
        <p:nvSpPr>
          <p:cNvPr id="4" name="TextBox 3">
            <a:extLst>
              <a:ext uri="{FF2B5EF4-FFF2-40B4-BE49-F238E27FC236}">
                <a16:creationId xmlns:a16="http://schemas.microsoft.com/office/drawing/2014/main" id="{E7F43119-BDE1-1A77-5DF2-EB3326A38E77}"/>
              </a:ext>
            </a:extLst>
          </p:cNvPr>
          <p:cNvSpPr txBox="1"/>
          <p:nvPr/>
        </p:nvSpPr>
        <p:spPr>
          <a:xfrm>
            <a:off x="2280138" y="1943101"/>
            <a:ext cx="7763608" cy="2554545"/>
          </a:xfrm>
          <a:prstGeom prst="rect">
            <a:avLst/>
          </a:prstGeom>
          <a:noFill/>
        </p:spPr>
        <p:txBody>
          <a:bodyPr wrap="square">
            <a:spAutoFit/>
          </a:bodyPr>
          <a:lstStyle/>
          <a:p>
            <a:r>
              <a:rPr lang="en-US" sz="2000" dirty="0">
                <a:solidFill>
                  <a:srgbClr val="000000"/>
                </a:solidFill>
                <a:latin typeface="Arial" panose="020B0604020202020204" pitchFamily="34" charset="0"/>
              </a:rPr>
              <a:t>Your feedback is valuable to us. Please take a moment to share your thoughts by completing a brief survey. Your input helps us improve and tailor our future sessions. Thank you in advance for your time!</a:t>
            </a:r>
            <a:endParaRPr lang="en-US" sz="2000" dirty="0"/>
          </a:p>
          <a:p>
            <a:endParaRPr lang="en-US" sz="2000" dirty="0">
              <a:solidFill>
                <a:srgbClr val="000000"/>
              </a:solidFill>
              <a:latin typeface="Arial" panose="020B0604020202020204" pitchFamily="34" charset="0"/>
            </a:endParaRPr>
          </a:p>
          <a:p>
            <a:pPr algn="ctr"/>
            <a:r>
              <a:rPr lang="en-US" sz="2000" dirty="0">
                <a:solidFill>
                  <a:srgbClr val="000000"/>
                </a:solidFill>
                <a:latin typeface="Arial" panose="020B0604020202020204" pitchFamily="34" charset="0"/>
                <a:cs typeface="Arial" panose="020B0604020202020204" pitchFamily="34" charset="0"/>
              </a:rPr>
              <a:t>SURVEY LINK:</a:t>
            </a:r>
            <a:endParaRPr lang="en-US" sz="2000" u="sng" dirty="0">
              <a:solidFill>
                <a:srgbClr val="1155CC"/>
              </a:solidFill>
              <a:latin typeface="Arial" panose="020B0604020202020204" pitchFamily="34" charset="0"/>
              <a:cs typeface="Arial" panose="020B0604020202020204" pitchFamily="34" charset="0"/>
            </a:endParaRPr>
          </a:p>
          <a:p>
            <a:pPr algn="ctr"/>
            <a:r>
              <a:rPr lang="en-US" sz="2000" b="0" i="0" u="sng" strike="noStrike" dirty="0">
                <a:solidFill>
                  <a:srgbClr val="1155CC"/>
                </a:solidFill>
                <a:effectLst/>
                <a:latin typeface="Arial" panose="020B0604020202020204" pitchFamily="34" charset="0"/>
                <a:hlinkClick r:id="rId2"/>
              </a:rPr>
              <a:t>https://feedback.gsa.gov/jfe/form/SV_77XKEDn6qb6RKMS</a:t>
            </a:r>
            <a:endParaRPr lang="en-US" sz="2000" dirty="0">
              <a:solidFill>
                <a:srgbClr val="000000"/>
              </a:solidFill>
              <a:highlight>
                <a:srgbClr val="FFFF00"/>
              </a:highlight>
              <a:latin typeface="Arial" panose="020B0604020202020204" pitchFamily="34" charset="0"/>
              <a:cs typeface="Arial" panose="020B0604020202020204" pitchFamily="34" charset="0"/>
            </a:endParaRPr>
          </a:p>
          <a:p>
            <a:pPr algn="ctr"/>
            <a:endParaRPr lang="en-US"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04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4140-50AE-14B6-843C-A192AD56086B}"/>
              </a:ext>
            </a:extLst>
          </p:cNvPr>
          <p:cNvSpPr>
            <a:spLocks noGrp="1"/>
          </p:cNvSpPr>
          <p:nvPr>
            <p:ph type="title"/>
          </p:nvPr>
        </p:nvSpPr>
        <p:spPr/>
        <p:txBody>
          <a:bodyPr/>
          <a:lstStyle/>
          <a:p>
            <a:r>
              <a:rPr lang="en-US" sz="4000" b="1" dirty="0">
                <a:latin typeface="+mj-lt"/>
              </a:rPr>
              <a:t>AGENCY OVERVIEW: PBS</a:t>
            </a:r>
          </a:p>
        </p:txBody>
      </p:sp>
      <p:sp>
        <p:nvSpPr>
          <p:cNvPr id="6" name="Text Placeholder 5">
            <a:extLst>
              <a:ext uri="{FF2B5EF4-FFF2-40B4-BE49-F238E27FC236}">
                <a16:creationId xmlns:a16="http://schemas.microsoft.com/office/drawing/2014/main" id="{E4DAD408-F937-597E-7649-C7B42158C84E}"/>
              </a:ext>
            </a:extLst>
          </p:cNvPr>
          <p:cNvSpPr>
            <a:spLocks noGrp="1"/>
          </p:cNvSpPr>
          <p:nvPr>
            <p:ph type="body" idx="4"/>
          </p:nvPr>
        </p:nvSpPr>
        <p:spPr>
          <a:xfrm>
            <a:off x="4641908" y="1561099"/>
            <a:ext cx="2908184" cy="5296901"/>
          </a:xfrm>
          <a:solidFill>
            <a:schemeClr val="accent6">
              <a:lumMod val="20000"/>
              <a:lumOff val="80000"/>
            </a:schemeClr>
          </a:solidFill>
          <a:ln w="25400">
            <a:noFill/>
          </a:ln>
        </p:spPr>
        <p:txBody>
          <a:bodyPr/>
          <a:lstStyle/>
          <a:p>
            <a:pPr marL="152396" indent="0">
              <a:spcAft>
                <a:spcPts val="1600"/>
              </a:spcAft>
              <a:buNone/>
            </a:pPr>
            <a:r>
              <a:rPr lang="en-US" sz="1600" b="1" dirty="0">
                <a:latin typeface="+mn-lt"/>
              </a:rPr>
              <a:t>What Does PBS Procure?</a:t>
            </a:r>
          </a:p>
          <a:p>
            <a:pPr>
              <a:spcAft>
                <a:spcPts val="800"/>
              </a:spcAft>
            </a:pPr>
            <a:r>
              <a:rPr lang="pt-BR" sz="1600" dirty="0">
                <a:latin typeface="+mn-lt"/>
              </a:rPr>
              <a:t>Construction</a:t>
            </a:r>
          </a:p>
          <a:p>
            <a:pPr>
              <a:spcAft>
                <a:spcPts val="800"/>
              </a:spcAft>
            </a:pPr>
            <a:r>
              <a:rPr lang="pt-BR" sz="1600" dirty="0">
                <a:latin typeface="+mn-lt"/>
              </a:rPr>
              <a:t>A&amp;E Services</a:t>
            </a:r>
          </a:p>
          <a:p>
            <a:pPr>
              <a:spcAft>
                <a:spcPts val="800"/>
              </a:spcAft>
            </a:pPr>
            <a:r>
              <a:rPr lang="pt-BR" sz="1600" dirty="0">
                <a:latin typeface="+mn-lt"/>
              </a:rPr>
              <a:t>Janitorial</a:t>
            </a:r>
          </a:p>
          <a:p>
            <a:pPr>
              <a:spcAft>
                <a:spcPts val="800"/>
              </a:spcAft>
            </a:pPr>
            <a:r>
              <a:rPr lang="pt-BR" sz="1600" dirty="0">
                <a:latin typeface="+mn-lt"/>
              </a:rPr>
              <a:t>Landscape</a:t>
            </a:r>
          </a:p>
          <a:p>
            <a:pPr>
              <a:spcAft>
                <a:spcPts val="800"/>
              </a:spcAft>
            </a:pPr>
            <a:r>
              <a:rPr lang="pt-BR" sz="1600" dirty="0">
                <a:latin typeface="+mn-lt"/>
              </a:rPr>
              <a:t>Interior Design</a:t>
            </a:r>
          </a:p>
          <a:p>
            <a:pPr>
              <a:spcAft>
                <a:spcPts val="800"/>
              </a:spcAft>
            </a:pPr>
            <a:r>
              <a:rPr lang="pt-BR" sz="1600" dirty="0">
                <a:latin typeface="+mn-lt"/>
              </a:rPr>
              <a:t>Asbestos Removal</a:t>
            </a:r>
          </a:p>
          <a:p>
            <a:pPr>
              <a:spcAft>
                <a:spcPts val="800"/>
              </a:spcAft>
            </a:pPr>
            <a:r>
              <a:rPr lang="pt-BR" sz="1600" dirty="0">
                <a:latin typeface="+mn-lt"/>
              </a:rPr>
              <a:t>HVAC</a:t>
            </a:r>
          </a:p>
          <a:p>
            <a:pPr>
              <a:spcAft>
                <a:spcPts val="800"/>
              </a:spcAft>
            </a:pPr>
            <a:r>
              <a:rPr lang="pt-BR" sz="1600" dirty="0">
                <a:latin typeface="+mn-lt"/>
              </a:rPr>
              <a:t>Lighting</a:t>
            </a:r>
          </a:p>
          <a:p>
            <a:pPr>
              <a:spcAft>
                <a:spcPts val="800"/>
              </a:spcAft>
            </a:pPr>
            <a:r>
              <a:rPr lang="pt-BR" sz="1600" dirty="0">
                <a:latin typeface="+mn-lt"/>
              </a:rPr>
              <a:t>Security</a:t>
            </a:r>
          </a:p>
          <a:p>
            <a:pPr>
              <a:spcAft>
                <a:spcPts val="800"/>
              </a:spcAft>
            </a:pPr>
            <a:r>
              <a:rPr lang="pt-BR" sz="1600" dirty="0">
                <a:latin typeface="+mn-lt"/>
              </a:rPr>
              <a:t>Window Washing</a:t>
            </a:r>
          </a:p>
          <a:p>
            <a:pPr>
              <a:spcAft>
                <a:spcPts val="800"/>
              </a:spcAft>
            </a:pPr>
            <a:r>
              <a:rPr lang="pt-BR" sz="1600" dirty="0">
                <a:latin typeface="+mn-lt"/>
              </a:rPr>
              <a:t>Painting</a:t>
            </a:r>
          </a:p>
          <a:p>
            <a:pPr>
              <a:spcAft>
                <a:spcPts val="800"/>
              </a:spcAft>
            </a:pPr>
            <a:r>
              <a:rPr lang="pt-BR" sz="1600" dirty="0">
                <a:latin typeface="+mn-lt"/>
              </a:rPr>
              <a:t>Electrical</a:t>
            </a:r>
          </a:p>
          <a:p>
            <a:pPr>
              <a:spcAft>
                <a:spcPts val="800"/>
              </a:spcAft>
            </a:pPr>
            <a:r>
              <a:rPr lang="pt-BR" sz="1600" dirty="0">
                <a:latin typeface="+mn-lt"/>
              </a:rPr>
              <a:t>Lease</a:t>
            </a:r>
          </a:p>
          <a:p>
            <a:pPr>
              <a:spcAft>
                <a:spcPts val="800"/>
              </a:spcAft>
            </a:pPr>
            <a:r>
              <a:rPr lang="pt-BR" sz="1600" dirty="0">
                <a:latin typeface="+mn-lt"/>
              </a:rPr>
              <a:t>And More</a:t>
            </a:r>
          </a:p>
          <a:p>
            <a:pPr marL="152396" indent="0">
              <a:spcAft>
                <a:spcPts val="800"/>
              </a:spcAft>
              <a:buNone/>
            </a:pPr>
            <a:endParaRPr lang="en-US" sz="2400" dirty="0"/>
          </a:p>
        </p:txBody>
      </p:sp>
      <p:sp>
        <p:nvSpPr>
          <p:cNvPr id="13" name="TextBox 12">
            <a:extLst>
              <a:ext uri="{FF2B5EF4-FFF2-40B4-BE49-F238E27FC236}">
                <a16:creationId xmlns:a16="http://schemas.microsoft.com/office/drawing/2014/main" id="{BDC22EB3-3ED9-5D0A-429C-631BBE07EA3E}"/>
              </a:ext>
            </a:extLst>
          </p:cNvPr>
          <p:cNvSpPr txBox="1"/>
          <p:nvPr/>
        </p:nvSpPr>
        <p:spPr>
          <a:xfrm>
            <a:off x="308008" y="1561099"/>
            <a:ext cx="3734601" cy="4237057"/>
          </a:xfrm>
          <a:prstGeom prst="rect">
            <a:avLst/>
          </a:prstGeom>
          <a:solidFill>
            <a:schemeClr val="bg2">
              <a:lumMod val="20000"/>
              <a:lumOff val="80000"/>
            </a:schemeClr>
          </a:solidFill>
        </p:spPr>
        <p:txBody>
          <a:bodyPr wrap="square" rtlCol="0">
            <a:spAutoFit/>
          </a:bodyPr>
          <a:lstStyle/>
          <a:p>
            <a:pPr algn="ctr" defTabSz="1219170">
              <a:spcAft>
                <a:spcPts val="1600"/>
              </a:spcAft>
              <a:buClr>
                <a:srgbClr val="000000"/>
              </a:buClr>
            </a:pPr>
            <a:r>
              <a:rPr lang="en-US" sz="1600" b="1" kern="0" dirty="0">
                <a:solidFill>
                  <a:srgbClr val="000000"/>
                </a:solidFill>
                <a:latin typeface="Arial"/>
                <a:cs typeface="Arial"/>
                <a:sym typeface="Arial"/>
              </a:rPr>
              <a:t>Public Building Service (PBS)</a:t>
            </a: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rPr>
              <a:t>As the Landlord for the civilian federal government, PBS acquires space on behalf of the federal government through new construction and leasing, and acts as a caretaker for federal properties across the country. </a:t>
            </a:r>
          </a:p>
          <a:p>
            <a:pPr marL="228594" indent="-228594" defTabSz="1219170">
              <a:buClr>
                <a:srgbClr val="000000"/>
              </a:buClr>
              <a:buFont typeface="Arial" panose="020B0604020202020204" pitchFamily="34" charset="0"/>
              <a:buChar char="•"/>
            </a:pP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rPr>
              <a:t>PBS owns or leases 8,800 assets, maintains an inventory of more than 370 million square feet of workspace, and preserves more than 500 historic properties.</a:t>
            </a:r>
          </a:p>
          <a:p>
            <a:pPr defTabSz="1219170">
              <a:buClr>
                <a:srgbClr val="000000"/>
              </a:buClr>
            </a:pP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hlinkClick r:id="rId3"/>
              </a:rPr>
              <a:t>http://www.gsa.gov/pbs</a:t>
            </a:r>
            <a:endParaRPr lang="en-US" sz="1600" kern="0" dirty="0">
              <a:solidFill>
                <a:srgbClr val="000000"/>
              </a:solidFill>
              <a:latin typeface="Arial"/>
              <a:cs typeface="Arial"/>
              <a:sym typeface="Arial"/>
            </a:endParaRPr>
          </a:p>
        </p:txBody>
      </p:sp>
      <p:sp>
        <p:nvSpPr>
          <p:cNvPr id="20" name="TextBox 19">
            <a:extLst>
              <a:ext uri="{FF2B5EF4-FFF2-40B4-BE49-F238E27FC236}">
                <a16:creationId xmlns:a16="http://schemas.microsoft.com/office/drawing/2014/main" id="{AA2EDA3A-640F-53B3-6885-9E3DC5778B1F}"/>
              </a:ext>
            </a:extLst>
          </p:cNvPr>
          <p:cNvSpPr txBox="1"/>
          <p:nvPr/>
        </p:nvSpPr>
        <p:spPr>
          <a:xfrm>
            <a:off x="7975134" y="1561099"/>
            <a:ext cx="3908860" cy="3580467"/>
          </a:xfrm>
          <a:prstGeom prst="rect">
            <a:avLst/>
          </a:prstGeom>
          <a:noFill/>
        </p:spPr>
        <p:txBody>
          <a:bodyPr wrap="square" rtlCol="0">
            <a:spAutoFit/>
          </a:bodyPr>
          <a:lstStyle/>
          <a:p>
            <a:pPr defTabSz="1219170">
              <a:spcAft>
                <a:spcPts val="1600"/>
              </a:spcAft>
              <a:buClr>
                <a:srgbClr val="000000"/>
              </a:buClr>
            </a:pPr>
            <a:r>
              <a:rPr lang="en-US" sz="1600" b="1" kern="0" dirty="0">
                <a:solidFill>
                  <a:srgbClr val="000000"/>
                </a:solidFill>
                <a:latin typeface="Arial"/>
                <a:cs typeface="Arial"/>
                <a:sym typeface="Arial"/>
              </a:rPr>
              <a:t>Where are the PBS Opportunities?</a:t>
            </a:r>
            <a:endParaRPr lang="en-US" sz="1600" kern="0" dirty="0">
              <a:solidFill>
                <a:srgbClr val="000000"/>
              </a:solidFill>
              <a:latin typeface="Arial"/>
              <a:cs typeface="Arial"/>
              <a:sym typeface="Arial"/>
            </a:endParaRP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Forecast</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Subcontracting</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Sam.gov</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Multiple Award Schedules (MAS)</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Indefinite Delivery Indefinite</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Quantities (IDIQ)</a:t>
            </a:r>
          </a:p>
          <a:p>
            <a:pPr marL="228594" indent="-228594" defTabSz="1219170">
              <a:spcAft>
                <a:spcPts val="800"/>
              </a:spcAft>
              <a:buClr>
                <a:srgbClr val="000000"/>
              </a:buClr>
              <a:buFont typeface="Arial" panose="020B0604020202020204" pitchFamily="34" charset="0"/>
              <a:buChar char="•"/>
            </a:pPr>
            <a:endParaRPr lang="en-US" sz="1600" kern="0" dirty="0">
              <a:solidFill>
                <a:srgbClr val="000000"/>
              </a:solidFill>
              <a:latin typeface="Arial"/>
              <a:cs typeface="Arial"/>
              <a:sym typeface="Arial"/>
            </a:endParaRPr>
          </a:p>
          <a:p>
            <a:pPr algn="ctr" defTabSz="1219170">
              <a:spcAft>
                <a:spcPts val="800"/>
              </a:spcAft>
              <a:buClr>
                <a:srgbClr val="000000"/>
              </a:buClr>
            </a:pPr>
            <a:r>
              <a:rPr lang="en-US" sz="1600" kern="0" dirty="0">
                <a:solidFill>
                  <a:srgbClr val="000000"/>
                </a:solidFill>
                <a:latin typeface="Arial"/>
                <a:cs typeface="Arial"/>
                <a:sym typeface="Arial"/>
                <a:hlinkClick r:id="rId4"/>
              </a:rPr>
              <a:t>www.gsaauctions.gov</a:t>
            </a:r>
            <a:endParaRPr lang="en-US" sz="1600" kern="0" dirty="0">
              <a:solidFill>
                <a:srgbClr val="000000"/>
              </a:solidFill>
              <a:latin typeface="Arial"/>
              <a:cs typeface="Arial"/>
              <a:sym typeface="Arial"/>
            </a:endParaRPr>
          </a:p>
          <a:p>
            <a:pPr defTabSz="1219170">
              <a:spcAft>
                <a:spcPts val="800"/>
              </a:spcAft>
              <a:buClr>
                <a:srgbClr val="000000"/>
              </a:buClr>
            </a:pPr>
            <a:endParaRPr lang="en-US" sz="1600" kern="0" dirty="0">
              <a:solidFill>
                <a:srgbClr val="000000"/>
              </a:solidFill>
              <a:latin typeface="Arial"/>
              <a:cs typeface="Arial"/>
              <a:sym typeface="Arial"/>
            </a:endParaRPr>
          </a:p>
        </p:txBody>
      </p:sp>
    </p:spTree>
    <p:extLst>
      <p:ext uri="{BB962C8B-B14F-4D97-AF65-F5344CB8AC3E}">
        <p14:creationId xmlns:p14="http://schemas.microsoft.com/office/powerpoint/2010/main" val="414612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4140-50AE-14B6-843C-A192AD56086B}"/>
              </a:ext>
            </a:extLst>
          </p:cNvPr>
          <p:cNvSpPr>
            <a:spLocks noGrp="1"/>
          </p:cNvSpPr>
          <p:nvPr>
            <p:ph type="title"/>
          </p:nvPr>
        </p:nvSpPr>
        <p:spPr/>
        <p:txBody>
          <a:bodyPr/>
          <a:lstStyle/>
          <a:p>
            <a:r>
              <a:rPr lang="en-US" sz="4000" b="1" dirty="0">
                <a:latin typeface="+mj-lt"/>
              </a:rPr>
              <a:t>AGENCY OVERVIEW: FAS</a:t>
            </a:r>
          </a:p>
        </p:txBody>
      </p:sp>
      <p:sp>
        <p:nvSpPr>
          <p:cNvPr id="6" name="Text Placeholder 5">
            <a:extLst>
              <a:ext uri="{FF2B5EF4-FFF2-40B4-BE49-F238E27FC236}">
                <a16:creationId xmlns:a16="http://schemas.microsoft.com/office/drawing/2014/main" id="{E4DAD408-F937-597E-7649-C7B42158C84E}"/>
              </a:ext>
            </a:extLst>
          </p:cNvPr>
          <p:cNvSpPr>
            <a:spLocks noGrp="1"/>
          </p:cNvSpPr>
          <p:nvPr>
            <p:ph type="body" idx="4"/>
          </p:nvPr>
        </p:nvSpPr>
        <p:spPr>
          <a:xfrm>
            <a:off x="4567702" y="1614401"/>
            <a:ext cx="3056596" cy="5142931"/>
          </a:xfrm>
          <a:solidFill>
            <a:schemeClr val="accent6">
              <a:lumMod val="20000"/>
              <a:lumOff val="80000"/>
            </a:schemeClr>
          </a:solidFill>
          <a:ln w="25400">
            <a:noFill/>
          </a:ln>
        </p:spPr>
        <p:txBody>
          <a:bodyPr/>
          <a:lstStyle/>
          <a:p>
            <a:pPr marL="152396" indent="0">
              <a:spcAft>
                <a:spcPts val="1600"/>
              </a:spcAft>
              <a:buNone/>
            </a:pPr>
            <a:r>
              <a:rPr lang="en-US" sz="1600" b="1" dirty="0">
                <a:latin typeface="+mn-lt"/>
              </a:rPr>
              <a:t>What Does FAS Procure?</a:t>
            </a:r>
          </a:p>
          <a:p>
            <a:pPr>
              <a:spcAft>
                <a:spcPts val="400"/>
              </a:spcAft>
            </a:pPr>
            <a:r>
              <a:rPr lang="en-US" sz="1600" dirty="0">
                <a:latin typeface="+mn-lt"/>
              </a:rPr>
              <a:t>Environmental</a:t>
            </a:r>
          </a:p>
          <a:p>
            <a:pPr>
              <a:spcAft>
                <a:spcPts val="400"/>
              </a:spcAft>
            </a:pPr>
            <a:r>
              <a:rPr lang="en-US" sz="1600" dirty="0">
                <a:latin typeface="+mn-lt"/>
              </a:rPr>
              <a:t>Moving Services</a:t>
            </a:r>
          </a:p>
          <a:p>
            <a:pPr>
              <a:spcAft>
                <a:spcPts val="400"/>
              </a:spcAft>
            </a:pPr>
            <a:r>
              <a:rPr lang="en-US" sz="1600" dirty="0">
                <a:latin typeface="+mn-lt"/>
              </a:rPr>
              <a:t>Staffing</a:t>
            </a:r>
          </a:p>
          <a:p>
            <a:pPr>
              <a:spcAft>
                <a:spcPts val="400"/>
              </a:spcAft>
            </a:pPr>
            <a:r>
              <a:rPr lang="en-US" sz="1600" dirty="0">
                <a:latin typeface="+mn-lt"/>
              </a:rPr>
              <a:t>Information Technology</a:t>
            </a:r>
          </a:p>
          <a:p>
            <a:pPr>
              <a:spcAft>
                <a:spcPts val="400"/>
              </a:spcAft>
            </a:pPr>
            <a:r>
              <a:rPr lang="en-US" sz="1600" dirty="0">
                <a:latin typeface="+mn-lt"/>
              </a:rPr>
              <a:t>Transportation</a:t>
            </a:r>
          </a:p>
          <a:p>
            <a:pPr>
              <a:spcAft>
                <a:spcPts val="400"/>
              </a:spcAft>
            </a:pPr>
            <a:r>
              <a:rPr lang="en-US" sz="1600" dirty="0">
                <a:latin typeface="+mn-lt"/>
              </a:rPr>
              <a:t>Law Enforcement</a:t>
            </a:r>
          </a:p>
          <a:p>
            <a:pPr>
              <a:spcAft>
                <a:spcPts val="400"/>
              </a:spcAft>
            </a:pPr>
            <a:r>
              <a:rPr lang="en-US" sz="1600" dirty="0">
                <a:latin typeface="+mn-lt"/>
              </a:rPr>
              <a:t>Equipment</a:t>
            </a:r>
          </a:p>
          <a:p>
            <a:pPr>
              <a:spcAft>
                <a:spcPts val="400"/>
              </a:spcAft>
            </a:pPr>
            <a:r>
              <a:rPr lang="en-US" sz="1600" dirty="0">
                <a:latin typeface="+mn-lt"/>
              </a:rPr>
              <a:t>Furniture</a:t>
            </a:r>
          </a:p>
          <a:p>
            <a:pPr>
              <a:spcAft>
                <a:spcPts val="400"/>
              </a:spcAft>
            </a:pPr>
            <a:r>
              <a:rPr lang="en-US" sz="1600" dirty="0">
                <a:latin typeface="+mn-lt"/>
              </a:rPr>
              <a:t>Professional Training</a:t>
            </a:r>
          </a:p>
          <a:p>
            <a:pPr>
              <a:spcAft>
                <a:spcPts val="400"/>
              </a:spcAft>
            </a:pPr>
            <a:r>
              <a:rPr lang="en-US" sz="1600" dirty="0">
                <a:latin typeface="+mn-lt"/>
              </a:rPr>
              <a:t>Telecom &amp; Network Services</a:t>
            </a:r>
          </a:p>
          <a:p>
            <a:pPr>
              <a:spcAft>
                <a:spcPts val="400"/>
              </a:spcAft>
            </a:pPr>
            <a:r>
              <a:rPr lang="en-US" sz="1600" dirty="0">
                <a:latin typeface="+mn-lt"/>
              </a:rPr>
              <a:t>Travel Services</a:t>
            </a:r>
          </a:p>
          <a:p>
            <a:pPr>
              <a:spcAft>
                <a:spcPts val="400"/>
              </a:spcAft>
            </a:pPr>
            <a:r>
              <a:rPr lang="en-US" sz="1600" dirty="0">
                <a:latin typeface="+mn-lt"/>
              </a:rPr>
              <a:t>Emergency Preparedness</a:t>
            </a:r>
          </a:p>
          <a:p>
            <a:pPr>
              <a:spcAft>
                <a:spcPts val="400"/>
              </a:spcAft>
            </a:pPr>
            <a:r>
              <a:rPr lang="en-US" sz="1600" dirty="0">
                <a:latin typeface="+mn-lt"/>
              </a:rPr>
              <a:t>&amp; Response Equipment</a:t>
            </a:r>
          </a:p>
          <a:p>
            <a:pPr>
              <a:spcAft>
                <a:spcPts val="400"/>
              </a:spcAft>
            </a:pPr>
            <a:r>
              <a:rPr lang="en-US" sz="1600" dirty="0">
                <a:latin typeface="+mn-lt"/>
              </a:rPr>
              <a:t>And Much More…</a:t>
            </a:r>
          </a:p>
          <a:p>
            <a:pPr marL="152396" indent="0">
              <a:spcAft>
                <a:spcPts val="800"/>
              </a:spcAft>
              <a:buNone/>
            </a:pPr>
            <a:endParaRPr lang="en-US" sz="2400" dirty="0"/>
          </a:p>
        </p:txBody>
      </p:sp>
      <p:sp>
        <p:nvSpPr>
          <p:cNvPr id="13" name="TextBox 12">
            <a:extLst>
              <a:ext uri="{FF2B5EF4-FFF2-40B4-BE49-F238E27FC236}">
                <a16:creationId xmlns:a16="http://schemas.microsoft.com/office/drawing/2014/main" id="{BDC22EB3-3ED9-5D0A-429C-631BBE07EA3E}"/>
              </a:ext>
            </a:extLst>
          </p:cNvPr>
          <p:cNvSpPr txBox="1"/>
          <p:nvPr/>
        </p:nvSpPr>
        <p:spPr>
          <a:xfrm>
            <a:off x="327022" y="1715070"/>
            <a:ext cx="3734601" cy="3252172"/>
          </a:xfrm>
          <a:prstGeom prst="rect">
            <a:avLst/>
          </a:prstGeom>
          <a:solidFill>
            <a:schemeClr val="bg2">
              <a:lumMod val="20000"/>
              <a:lumOff val="80000"/>
            </a:schemeClr>
          </a:solidFill>
        </p:spPr>
        <p:txBody>
          <a:bodyPr wrap="square" rtlCol="0">
            <a:spAutoFit/>
          </a:bodyPr>
          <a:lstStyle/>
          <a:p>
            <a:pPr defTabSz="1219170">
              <a:spcAft>
                <a:spcPts val="1600"/>
              </a:spcAft>
              <a:buClr>
                <a:srgbClr val="000000"/>
              </a:buClr>
            </a:pPr>
            <a:r>
              <a:rPr lang="en-US" sz="1600" b="1" kern="0" dirty="0">
                <a:solidFill>
                  <a:srgbClr val="000000"/>
                </a:solidFill>
                <a:latin typeface="Arial"/>
                <a:cs typeface="Arial"/>
                <a:sym typeface="Arial"/>
              </a:rPr>
              <a:t>Federal Acquisition Services (FAS)</a:t>
            </a: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rPr>
              <a:t>GSA is America's only source solely dedicated to procuring goods and services for government. </a:t>
            </a:r>
          </a:p>
          <a:p>
            <a:pPr marL="228594" indent="-228594" defTabSz="1219170">
              <a:buClr>
                <a:srgbClr val="000000"/>
              </a:buClr>
              <a:buFont typeface="Arial" panose="020B0604020202020204" pitchFamily="34" charset="0"/>
              <a:buChar char="•"/>
            </a:pP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rPr>
              <a:t>As an integral part of GSA, FAS possesses unrivaled capability to deliver comprehensive products and services across government at the best value possible.</a:t>
            </a:r>
          </a:p>
          <a:p>
            <a:pPr marL="228594" indent="-228594" defTabSz="1219170">
              <a:buClr>
                <a:srgbClr val="000000"/>
              </a:buClr>
              <a:buFont typeface="Arial" panose="020B0604020202020204" pitchFamily="34" charset="0"/>
              <a:buChar char="•"/>
            </a:pPr>
            <a:endParaRPr lang="en-US" sz="1600" kern="0" dirty="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r>
              <a:rPr lang="en-US" sz="1600" kern="0" dirty="0">
                <a:solidFill>
                  <a:srgbClr val="000000"/>
                </a:solidFill>
                <a:latin typeface="Arial"/>
                <a:cs typeface="Arial"/>
                <a:sym typeface="Arial"/>
                <a:hlinkClick r:id="rId3"/>
              </a:rPr>
              <a:t>http://www.gsa.gov/fas</a:t>
            </a:r>
            <a:endParaRPr lang="en-US" sz="1600" kern="0" dirty="0">
              <a:solidFill>
                <a:srgbClr val="000000"/>
              </a:solidFill>
              <a:latin typeface="Arial"/>
              <a:cs typeface="Arial"/>
              <a:sym typeface="Arial"/>
            </a:endParaRPr>
          </a:p>
        </p:txBody>
      </p:sp>
      <p:sp>
        <p:nvSpPr>
          <p:cNvPr id="20" name="TextBox 19">
            <a:extLst>
              <a:ext uri="{FF2B5EF4-FFF2-40B4-BE49-F238E27FC236}">
                <a16:creationId xmlns:a16="http://schemas.microsoft.com/office/drawing/2014/main" id="{AA2EDA3A-640F-53B3-6885-9E3DC5778B1F}"/>
              </a:ext>
            </a:extLst>
          </p:cNvPr>
          <p:cNvSpPr txBox="1"/>
          <p:nvPr/>
        </p:nvSpPr>
        <p:spPr>
          <a:xfrm>
            <a:off x="8008989" y="1614402"/>
            <a:ext cx="3763564" cy="3929281"/>
          </a:xfrm>
          <a:prstGeom prst="rect">
            <a:avLst/>
          </a:prstGeom>
          <a:noFill/>
        </p:spPr>
        <p:txBody>
          <a:bodyPr wrap="square" rtlCol="0">
            <a:spAutoFit/>
          </a:bodyPr>
          <a:lstStyle/>
          <a:p>
            <a:pPr algn="ctr" defTabSz="1219170">
              <a:spcAft>
                <a:spcPts val="1600"/>
              </a:spcAft>
              <a:buClr>
                <a:srgbClr val="000000"/>
              </a:buClr>
            </a:pPr>
            <a:r>
              <a:rPr lang="en-US" sz="1600" b="1" kern="0" dirty="0">
                <a:solidFill>
                  <a:srgbClr val="000000"/>
                </a:solidFill>
                <a:latin typeface="Arial"/>
                <a:cs typeface="Arial"/>
                <a:sym typeface="Arial"/>
              </a:rPr>
              <a:t>Where are the FAS Opportunities?</a:t>
            </a:r>
            <a:endParaRPr lang="en-US" sz="1600" kern="0" dirty="0">
              <a:solidFill>
                <a:srgbClr val="000000"/>
              </a:solidFill>
              <a:latin typeface="Arial"/>
              <a:cs typeface="Arial"/>
              <a:sym typeface="Arial"/>
            </a:endParaRP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Forecast</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Subcontracting</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Sam.gov</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GSA Multiple Award Schedules</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(MAS)</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Indefinite Delivery Indefinite</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Quantities (IDIQ)</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Governmentwide Acquisition</a:t>
            </a:r>
          </a:p>
          <a:p>
            <a:pPr marL="228594" indent="-228594"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Contracts (GWAC)</a:t>
            </a:r>
          </a:p>
          <a:p>
            <a:pPr defTabSz="1219170">
              <a:spcAft>
                <a:spcPts val="800"/>
              </a:spcAft>
              <a:buClr>
                <a:srgbClr val="000000"/>
              </a:buClr>
            </a:pPr>
            <a:endParaRPr lang="en-US" sz="1600" kern="0" dirty="0">
              <a:solidFill>
                <a:srgbClr val="000000"/>
              </a:solidFill>
              <a:latin typeface="Arial"/>
              <a:cs typeface="Arial"/>
              <a:sym typeface="Arial"/>
            </a:endParaRPr>
          </a:p>
        </p:txBody>
      </p:sp>
    </p:spTree>
    <p:extLst>
      <p:ext uri="{BB962C8B-B14F-4D97-AF65-F5344CB8AC3E}">
        <p14:creationId xmlns:p14="http://schemas.microsoft.com/office/powerpoint/2010/main" val="275829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09601" y="274604"/>
            <a:ext cx="10972800" cy="1143200"/>
          </a:xfrm>
          <a:prstGeom prst="rect">
            <a:avLst/>
          </a:prstGeom>
        </p:spPr>
        <p:txBody>
          <a:bodyPr spcFirstLastPara="1" wrap="square" lIns="123167" tIns="123167" rIns="123167" bIns="123167" anchor="ctr" anchorCtr="0">
            <a:noAutofit/>
          </a:bodyPr>
          <a:lstStyle/>
          <a:p>
            <a:r>
              <a:rPr lang="en" sz="4800" b="1" dirty="0">
                <a:latin typeface="Arial"/>
                <a:ea typeface="Arial"/>
                <a:cs typeface="Arial"/>
                <a:sym typeface="Arial"/>
              </a:rPr>
              <a:t>OSDBU OVERVIEW</a:t>
            </a:r>
            <a:endParaRPr sz="4800" b="1" dirty="0">
              <a:latin typeface="Arial"/>
              <a:ea typeface="Arial"/>
              <a:cs typeface="Arial"/>
              <a:sym typeface="Arial"/>
            </a:endParaRPr>
          </a:p>
        </p:txBody>
      </p:sp>
      <p:sp>
        <p:nvSpPr>
          <p:cNvPr id="100" name="Google Shape;100;p14"/>
          <p:cNvSpPr txBox="1">
            <a:spLocks noGrp="1"/>
          </p:cNvSpPr>
          <p:nvPr>
            <p:ph type="body" idx="1"/>
          </p:nvPr>
        </p:nvSpPr>
        <p:spPr>
          <a:xfrm>
            <a:off x="609600" y="1600200"/>
            <a:ext cx="10972800" cy="4174957"/>
          </a:xfrm>
          <a:prstGeom prst="rect">
            <a:avLst/>
          </a:prstGeom>
        </p:spPr>
        <p:txBody>
          <a:bodyPr spcFirstLastPara="1" wrap="square" lIns="123167" tIns="123167" rIns="123167" bIns="123167" anchor="t" anchorCtr="0">
            <a:noAutofit/>
          </a:bodyPr>
          <a:lstStyle/>
          <a:p>
            <a:pPr marL="0" indent="0" algn="ctr">
              <a:spcBef>
                <a:spcPts val="0"/>
              </a:spcBef>
              <a:buNone/>
            </a:pPr>
            <a:r>
              <a:rPr lang="en" sz="2133" b="1" dirty="0">
                <a:latin typeface="Arial"/>
                <a:ea typeface="Arial"/>
                <a:cs typeface="Arial"/>
                <a:sym typeface="Arial"/>
              </a:rPr>
              <a:t>Office of Small &amp; Disadvantaged Business Utilization (OSDBU)</a:t>
            </a:r>
            <a:endParaRPr sz="2133" b="1" dirty="0">
              <a:latin typeface="Arial"/>
              <a:ea typeface="Arial"/>
              <a:cs typeface="Arial"/>
              <a:sym typeface="Arial"/>
            </a:endParaRPr>
          </a:p>
          <a:p>
            <a:pPr marL="0" indent="0">
              <a:spcBef>
                <a:spcPts val="0"/>
              </a:spcBef>
              <a:buNone/>
            </a:pPr>
            <a:endParaRPr sz="2133" dirty="0">
              <a:latin typeface="Arial"/>
              <a:ea typeface="Arial"/>
              <a:cs typeface="Arial"/>
              <a:sym typeface="Arial"/>
            </a:endParaRPr>
          </a:p>
          <a:p>
            <a:pPr marL="0" indent="0">
              <a:spcBef>
                <a:spcPts val="0"/>
              </a:spcBef>
              <a:buSzPts val="3200"/>
              <a:buNone/>
            </a:pPr>
            <a:r>
              <a:rPr lang="en" sz="1867" dirty="0">
                <a:latin typeface="Arial"/>
                <a:ea typeface="Arial"/>
                <a:cs typeface="Arial"/>
                <a:sym typeface="Arial"/>
              </a:rPr>
              <a:t>According to the Small Business Act as amended by Public Law 95-507, the Office of Small &amp; Disadvantaged Business was established to:</a:t>
            </a:r>
            <a:br>
              <a:rPr lang="en" sz="1867" dirty="0">
                <a:latin typeface="Arial"/>
                <a:ea typeface="Arial"/>
                <a:cs typeface="Arial"/>
                <a:sym typeface="Arial"/>
              </a:rPr>
            </a:br>
            <a:endParaRPr sz="1867" dirty="0">
              <a:latin typeface="Arial"/>
              <a:ea typeface="Arial"/>
              <a:cs typeface="Arial"/>
              <a:sym typeface="Arial"/>
            </a:endParaRPr>
          </a:p>
          <a:p>
            <a:pPr marL="1334503" lvl="1" indent="-502215">
              <a:spcBef>
                <a:spcPts val="647"/>
              </a:spcBef>
              <a:buSzPts val="1600"/>
              <a:buFont typeface="Calibri"/>
              <a:buChar char="–"/>
            </a:pPr>
            <a:r>
              <a:rPr lang="en" sz="1867" dirty="0">
                <a:latin typeface="Arial"/>
                <a:ea typeface="Arial"/>
                <a:cs typeface="Arial"/>
                <a:sym typeface="Arial"/>
              </a:rPr>
              <a:t>Advocate, within each Federal Executive Agency, for the </a:t>
            </a:r>
            <a:r>
              <a:rPr lang="en" sz="1867" b="1" u="sng" dirty="0">
                <a:latin typeface="Arial"/>
                <a:ea typeface="Arial"/>
                <a:cs typeface="Arial"/>
                <a:sym typeface="Arial"/>
              </a:rPr>
              <a:t>maximum practicable</a:t>
            </a:r>
            <a:r>
              <a:rPr lang="en" sz="1867" dirty="0">
                <a:latin typeface="Arial"/>
                <a:ea typeface="Arial"/>
                <a:cs typeface="Arial"/>
                <a:sym typeface="Arial"/>
              </a:rPr>
              <a:t> use of all designated small business categories within the Federal Acquisition process.</a:t>
            </a:r>
            <a:br>
              <a:rPr lang="en" sz="1867" dirty="0">
                <a:latin typeface="Arial"/>
                <a:ea typeface="Arial"/>
                <a:cs typeface="Arial"/>
                <a:sym typeface="Arial"/>
              </a:rPr>
            </a:br>
            <a:endParaRPr sz="1867" dirty="0">
              <a:latin typeface="Arial"/>
              <a:ea typeface="Arial"/>
              <a:cs typeface="Arial"/>
              <a:sym typeface="Arial"/>
            </a:endParaRPr>
          </a:p>
          <a:p>
            <a:pPr marL="1334503" lvl="1" indent="-502215">
              <a:spcBef>
                <a:spcPts val="647"/>
              </a:spcBef>
              <a:buSzPts val="1600"/>
              <a:buFont typeface="Calibri"/>
              <a:buChar char="–"/>
            </a:pPr>
            <a:r>
              <a:rPr lang="en" sz="1867" dirty="0">
                <a:latin typeface="Arial"/>
                <a:ea typeface="Arial"/>
                <a:cs typeface="Arial"/>
                <a:sym typeface="Arial"/>
              </a:rPr>
              <a:t>Ensure inclusion of small businesses as sources for goods and services in federal acquisitions as </a:t>
            </a:r>
            <a:r>
              <a:rPr lang="en" sz="1867" b="1" u="sng" dirty="0">
                <a:latin typeface="Arial"/>
                <a:ea typeface="Arial"/>
                <a:cs typeface="Arial"/>
                <a:sym typeface="Arial"/>
              </a:rPr>
              <a:t>prime contractors </a:t>
            </a:r>
            <a:r>
              <a:rPr lang="en" sz="1867" dirty="0">
                <a:latin typeface="Arial"/>
                <a:ea typeface="Arial"/>
                <a:cs typeface="Arial"/>
                <a:sym typeface="Arial"/>
              </a:rPr>
              <a:t>and </a:t>
            </a:r>
            <a:r>
              <a:rPr lang="en" sz="1867" b="1" u="sng" dirty="0">
                <a:latin typeface="Arial"/>
                <a:ea typeface="Arial"/>
                <a:cs typeface="Arial"/>
                <a:sym typeface="Arial"/>
              </a:rPr>
              <a:t>subcontractors</a:t>
            </a:r>
            <a:r>
              <a:rPr lang="en" sz="1867" u="sng" dirty="0">
                <a:latin typeface="Arial"/>
                <a:ea typeface="Arial"/>
                <a:cs typeface="Arial"/>
                <a:sym typeface="Arial"/>
              </a:rPr>
              <a:t>.</a:t>
            </a:r>
            <a:endParaRPr sz="1867" u="sng" dirty="0">
              <a:latin typeface="Arial"/>
              <a:ea typeface="Arial"/>
              <a:cs typeface="Arial"/>
              <a:sym typeface="Arial"/>
            </a:endParaRPr>
          </a:p>
          <a:p>
            <a:pPr marL="0" indent="0">
              <a:spcBef>
                <a:spcPts val="647"/>
              </a:spcBef>
              <a:buSzPts val="1800"/>
              <a:buNone/>
            </a:pPr>
            <a:endParaRPr sz="1867" dirty="0">
              <a:latin typeface="Arial"/>
              <a:ea typeface="Arial"/>
              <a:cs typeface="Arial"/>
              <a:sym typeface="Arial"/>
            </a:endParaRPr>
          </a:p>
          <a:p>
            <a:pPr marL="1334503" lvl="1" indent="-502215">
              <a:spcBef>
                <a:spcPts val="647"/>
              </a:spcBef>
              <a:buSzPts val="1600"/>
              <a:buFont typeface="Calibri"/>
              <a:buChar char="–"/>
            </a:pPr>
            <a:r>
              <a:rPr lang="en" sz="1867" b="1" u="sng" dirty="0">
                <a:latin typeface="Arial"/>
                <a:ea typeface="Arial"/>
                <a:cs typeface="Arial"/>
                <a:sym typeface="Arial"/>
              </a:rPr>
              <a:t>Manage the small business utilization programs </a:t>
            </a:r>
            <a:r>
              <a:rPr lang="en" sz="1867" dirty="0">
                <a:latin typeface="Arial"/>
                <a:ea typeface="Arial"/>
                <a:cs typeface="Arial"/>
                <a:sym typeface="Arial"/>
              </a:rPr>
              <a:t>for each respective organization.</a:t>
            </a:r>
            <a:endParaRPr sz="1867" dirty="0">
              <a:latin typeface="Arial"/>
              <a:ea typeface="Arial"/>
              <a:cs typeface="Arial"/>
              <a:sym typeface="Arial"/>
            </a:endParaRPr>
          </a:p>
          <a:p>
            <a:pPr marL="0" indent="0">
              <a:buNone/>
            </a:pPr>
            <a:endParaRPr sz="2133" dirty="0"/>
          </a:p>
        </p:txBody>
      </p:sp>
      <p:sp>
        <p:nvSpPr>
          <p:cNvPr id="2" name="TextBox 1">
            <a:extLst>
              <a:ext uri="{FF2B5EF4-FFF2-40B4-BE49-F238E27FC236}">
                <a16:creationId xmlns:a16="http://schemas.microsoft.com/office/drawing/2014/main" id="{6BBCBD52-4375-FCC6-E41A-B078E0AC9A74}"/>
              </a:ext>
            </a:extLst>
          </p:cNvPr>
          <p:cNvSpPr txBox="1"/>
          <p:nvPr/>
        </p:nvSpPr>
        <p:spPr>
          <a:xfrm>
            <a:off x="4032986" y="6173027"/>
            <a:ext cx="4126029"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hlinkClick r:id="rId3"/>
              </a:rPr>
              <a:t>https://www.gsa.gov/small-business</a:t>
            </a:r>
            <a:endParaRPr lang="en-US" sz="1867" kern="0" dirty="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0CD2-23FB-18FE-D031-8E0B45235798}"/>
              </a:ext>
            </a:extLst>
          </p:cNvPr>
          <p:cNvSpPr>
            <a:spLocks noGrp="1"/>
          </p:cNvSpPr>
          <p:nvPr>
            <p:ph type="title"/>
          </p:nvPr>
        </p:nvSpPr>
        <p:spPr/>
        <p:txBody>
          <a:bodyPr/>
          <a:lstStyle/>
          <a:p>
            <a:r>
              <a:rPr lang="en" sz="3733" b="1" dirty="0">
                <a:solidFill>
                  <a:srgbClr val="000000"/>
                </a:solidFill>
                <a:latin typeface="Arial"/>
                <a:ea typeface="Arial"/>
                <a:cs typeface="Arial"/>
                <a:sym typeface="Arial"/>
              </a:rPr>
              <a:t>OSDBU OVERVIEW CONT’D</a:t>
            </a:r>
            <a:endParaRPr lang="en-US" dirty="0"/>
          </a:p>
        </p:txBody>
      </p:sp>
      <p:sp>
        <p:nvSpPr>
          <p:cNvPr id="5" name="TextBox 4">
            <a:extLst>
              <a:ext uri="{FF2B5EF4-FFF2-40B4-BE49-F238E27FC236}">
                <a16:creationId xmlns:a16="http://schemas.microsoft.com/office/drawing/2014/main" id="{79430C9C-25AB-708A-FF18-AB422B3EE357}"/>
              </a:ext>
            </a:extLst>
          </p:cNvPr>
          <p:cNvSpPr txBox="1"/>
          <p:nvPr/>
        </p:nvSpPr>
        <p:spPr>
          <a:xfrm>
            <a:off x="474845" y="1617902"/>
            <a:ext cx="11524649" cy="4421852"/>
          </a:xfrm>
          <a:prstGeom prst="rect">
            <a:avLst/>
          </a:prstGeom>
          <a:noFill/>
        </p:spPr>
        <p:txBody>
          <a:bodyPr wrap="square" rtlCol="0">
            <a:spAutoFit/>
          </a:bodyPr>
          <a:lstStyle/>
          <a:p>
            <a:pPr defTabSz="1219170">
              <a:buClr>
                <a:srgbClr val="000000"/>
              </a:buClr>
            </a:pPr>
            <a:r>
              <a:rPr lang="en-US" sz="1600" kern="0" dirty="0">
                <a:solidFill>
                  <a:srgbClr val="000000"/>
                </a:solidFill>
                <a:latin typeface="Arial"/>
                <a:cs typeface="Arial"/>
                <a:sym typeface="Arial"/>
              </a:rPr>
              <a:t>OSDBU engages in activities that make it possible for the small business community to meet key contracting experts and be counseled on the procurement process. OSDBU monitors and implements small business policies and manages a range of programs mandated by law. These programs include:</a:t>
            </a:r>
          </a:p>
          <a:p>
            <a:pPr defTabSz="1219170">
              <a:buClr>
                <a:srgbClr val="000000"/>
              </a:buClr>
            </a:pPr>
            <a:endParaRPr lang="en-US" sz="1600" kern="0" dirty="0">
              <a:solidFill>
                <a:srgbClr val="000000"/>
              </a:solidFill>
              <a:latin typeface="Arial"/>
              <a:cs typeface="Arial"/>
              <a:sym typeface="Arial"/>
            </a:endParaRPr>
          </a:p>
          <a:p>
            <a:pPr marL="380990" indent="-380990"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Small Business Goaling Program</a:t>
            </a:r>
          </a:p>
          <a:p>
            <a:pPr marL="380990" indent="-380990"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*Small Disadvantaged Business (SDB) Program (which includes the 8(a) businesses)*</a:t>
            </a:r>
          </a:p>
          <a:p>
            <a:pPr marL="380990" indent="-380990"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*8(a) Business Development Program*</a:t>
            </a:r>
          </a:p>
          <a:p>
            <a:pPr marL="380990" indent="-380990"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*Women-owned Small Business Program*</a:t>
            </a:r>
            <a:endParaRPr lang="en-US" sz="1600" b="1" kern="0" dirty="0">
              <a:solidFill>
                <a:srgbClr val="000000"/>
              </a:solidFill>
              <a:latin typeface="Arial"/>
              <a:cs typeface="Arial"/>
              <a:sym typeface="Arial"/>
            </a:endParaRPr>
          </a:p>
          <a:p>
            <a:pPr marL="380990" indent="-380990" defTabSz="1219170">
              <a:spcAft>
                <a:spcPts val="800"/>
              </a:spcAft>
              <a:buClr>
                <a:srgbClr val="000000"/>
              </a:buClr>
              <a:buFont typeface="Arial" panose="020B0604020202020204" pitchFamily="34" charset="0"/>
              <a:buChar char="•"/>
            </a:pPr>
            <a:r>
              <a:rPr lang="en-US" sz="1600" kern="0" dirty="0">
                <a:solidFill>
                  <a:srgbClr val="000000"/>
                </a:solidFill>
                <a:latin typeface="Arial"/>
                <a:cs typeface="Arial"/>
                <a:sym typeface="Arial"/>
              </a:rPr>
              <a:t>*Historically Underutilized Business Zone (HUBZone) Program* </a:t>
            </a:r>
          </a:p>
          <a:p>
            <a:pPr marL="380990" indent="-380990" defTabSz="1219170">
              <a:spcAft>
                <a:spcPts val="1600"/>
              </a:spcAft>
              <a:buClr>
                <a:srgbClr val="000000"/>
              </a:buClr>
              <a:buFont typeface="Arial" panose="020B0604020202020204" pitchFamily="34" charset="0"/>
              <a:buChar char="•"/>
            </a:pPr>
            <a:r>
              <a:rPr lang="en-US" sz="1600" u="sng" kern="0" dirty="0">
                <a:solidFill>
                  <a:srgbClr val="000000"/>
                </a:solidFill>
                <a:latin typeface="Arial"/>
                <a:cs typeface="Arial"/>
                <a:sym typeface="Arial"/>
              </a:rPr>
              <a:t>*Service Disabled Veteran-owned*</a:t>
            </a:r>
            <a:r>
              <a:rPr lang="en-US" sz="1600" kern="0" dirty="0">
                <a:solidFill>
                  <a:srgbClr val="000000"/>
                </a:solidFill>
                <a:latin typeface="Arial"/>
                <a:cs typeface="Arial"/>
                <a:sym typeface="Arial"/>
              </a:rPr>
              <a:t> &amp; </a:t>
            </a:r>
            <a:r>
              <a:rPr lang="en-US" sz="1600" u="sng" kern="0" dirty="0">
                <a:solidFill>
                  <a:srgbClr val="000000"/>
                </a:solidFill>
                <a:latin typeface="Arial"/>
                <a:cs typeface="Arial"/>
                <a:sym typeface="Arial"/>
              </a:rPr>
              <a:t>Veteran</a:t>
            </a:r>
            <a:r>
              <a:rPr lang="en-US" sz="1600" kern="0" dirty="0">
                <a:solidFill>
                  <a:srgbClr val="000000"/>
                </a:solidFill>
                <a:latin typeface="Arial"/>
                <a:cs typeface="Arial"/>
                <a:sym typeface="Arial"/>
              </a:rPr>
              <a:t>-owned Small Business Small Business Programs Subcontracting Program </a:t>
            </a:r>
          </a:p>
          <a:p>
            <a:pPr algn="ctr" defTabSz="1219170">
              <a:spcAft>
                <a:spcPts val="800"/>
              </a:spcAft>
              <a:buClr>
                <a:srgbClr val="000000"/>
              </a:buClr>
            </a:pPr>
            <a:r>
              <a:rPr lang="en-US" sz="2400" b="1" kern="0" dirty="0">
                <a:solidFill>
                  <a:srgbClr val="000000"/>
                </a:solidFill>
                <a:latin typeface="Arial"/>
                <a:cs typeface="Arial"/>
                <a:sym typeface="Arial"/>
              </a:rPr>
              <a:t>*</a:t>
            </a:r>
            <a:r>
              <a:rPr lang="en-US" sz="2400" kern="0" dirty="0">
                <a:solidFill>
                  <a:srgbClr val="000000"/>
                </a:solidFill>
                <a:latin typeface="Arial"/>
                <a:cs typeface="Arial"/>
                <a:sym typeface="Arial"/>
              </a:rPr>
              <a:t>SBA’s federally recognized socio-economic categories</a:t>
            </a:r>
            <a:r>
              <a:rPr lang="en-US" sz="2400" b="1" kern="0" dirty="0">
                <a:solidFill>
                  <a:srgbClr val="000000"/>
                </a:solidFill>
                <a:latin typeface="Arial"/>
                <a:cs typeface="Arial"/>
                <a:sym typeface="Arial"/>
              </a:rPr>
              <a:t>*</a:t>
            </a:r>
            <a:endParaRPr lang="en-US" sz="1867" kern="0" dirty="0">
              <a:solidFill>
                <a:srgbClr val="000000"/>
              </a:solidFill>
              <a:latin typeface="Arial"/>
              <a:cs typeface="Arial"/>
              <a:sym typeface="Arial"/>
              <a:hlinkClick r:id="" action="ppaction://noaction"/>
            </a:endParaRPr>
          </a:p>
          <a:p>
            <a:pPr algn="ctr" defTabSz="1219170">
              <a:spcAft>
                <a:spcPts val="800"/>
              </a:spcAft>
              <a:buClr>
                <a:srgbClr val="000000"/>
              </a:buClr>
            </a:pPr>
            <a:r>
              <a:rPr lang="en-US" sz="1867" kern="0" dirty="0">
                <a:solidFill>
                  <a:srgbClr val="000000"/>
                </a:solidFill>
                <a:latin typeface="Arial"/>
                <a:cs typeface="Arial"/>
                <a:sym typeface="Arial"/>
                <a:hlinkClick r:id="" action="ppaction://noaction"/>
              </a:rPr>
              <a:t>https://www.sba.gov/partners/contracting-officials/small-business-procurement/set-aside-procurement</a:t>
            </a:r>
            <a:endParaRPr lang="en-US" sz="1867" kern="0" dirty="0">
              <a:solidFill>
                <a:srgbClr val="000000"/>
              </a:solidFill>
              <a:latin typeface="Arial"/>
              <a:cs typeface="Arial"/>
              <a:sym typeface="Arial"/>
            </a:endParaRPr>
          </a:p>
          <a:p>
            <a:pPr algn="ctr" defTabSz="1219170">
              <a:spcAft>
                <a:spcPts val="800"/>
              </a:spcAft>
              <a:buClr>
                <a:srgbClr val="000000"/>
              </a:buClr>
            </a:pPr>
            <a:r>
              <a:rPr lang="en-US" sz="1867" kern="0" dirty="0">
                <a:solidFill>
                  <a:srgbClr val="000000"/>
                </a:solidFill>
                <a:latin typeface="Arial"/>
                <a:cs typeface="Arial"/>
                <a:sym typeface="Arial"/>
                <a:hlinkClick r:id="rId3"/>
              </a:rPr>
              <a:t>https://www.sba.gov/federal-contracting/contracting-assistance-programs</a:t>
            </a:r>
            <a:endParaRPr lang="en-US" sz="1867" kern="0" dirty="0">
              <a:solidFill>
                <a:srgbClr val="000000"/>
              </a:solidFill>
              <a:latin typeface="Arial"/>
              <a:cs typeface="Arial"/>
              <a:sym typeface="Arial"/>
            </a:endParaRPr>
          </a:p>
        </p:txBody>
      </p:sp>
    </p:spTree>
    <p:extLst>
      <p:ext uri="{BB962C8B-B14F-4D97-AF65-F5344CB8AC3E}">
        <p14:creationId xmlns:p14="http://schemas.microsoft.com/office/powerpoint/2010/main" val="151521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8451-FE97-3FDA-411E-BEA6164A8CEC}"/>
              </a:ext>
            </a:extLst>
          </p:cNvPr>
          <p:cNvSpPr>
            <a:spLocks noGrp="1"/>
          </p:cNvSpPr>
          <p:nvPr>
            <p:ph type="title"/>
          </p:nvPr>
        </p:nvSpPr>
        <p:spPr>
          <a:xfrm>
            <a:off x="690881" y="181745"/>
            <a:ext cx="10972800" cy="1143200"/>
          </a:xfrm>
        </p:spPr>
        <p:txBody>
          <a:bodyPr/>
          <a:lstStyle/>
          <a:p>
            <a:r>
              <a:rPr lang="en" sz="3733" b="1" dirty="0">
                <a:solidFill>
                  <a:srgbClr val="000000"/>
                </a:solidFill>
                <a:latin typeface="Arial"/>
                <a:ea typeface="Arial"/>
                <a:cs typeface="Arial"/>
                <a:sym typeface="Arial"/>
              </a:rPr>
              <a:t>OSDBU OVERVIEW CONT’D</a:t>
            </a:r>
            <a:endParaRPr lang="en-US" sz="3733" dirty="0"/>
          </a:p>
        </p:txBody>
      </p:sp>
      <p:pic>
        <p:nvPicPr>
          <p:cNvPr id="1026" name="Picture 2" descr="U.S. map with GSA Regions identified.">
            <a:extLst>
              <a:ext uri="{FF2B5EF4-FFF2-40B4-BE49-F238E27FC236}">
                <a16:creationId xmlns:a16="http://schemas.microsoft.com/office/drawing/2014/main" id="{405CCEBC-BFFF-E2C8-7171-C5E284DED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354" y="1439132"/>
            <a:ext cx="7849293" cy="4663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FC3CBA-E7E0-8ACD-469A-0DDCD67F8830}"/>
              </a:ext>
            </a:extLst>
          </p:cNvPr>
          <p:cNvSpPr txBox="1"/>
          <p:nvPr/>
        </p:nvSpPr>
        <p:spPr>
          <a:xfrm>
            <a:off x="9520295" y="3948352"/>
            <a:ext cx="2643739" cy="2123658"/>
          </a:xfrm>
          <a:prstGeom prst="rect">
            <a:avLst/>
          </a:prstGeom>
          <a:solidFill>
            <a:schemeClr val="bg1">
              <a:lumMod val="85000"/>
            </a:schemeClr>
          </a:solidFill>
        </p:spPr>
        <p:txBody>
          <a:bodyPr wrap="square" rtlCol="0">
            <a:spAutoFit/>
          </a:bodyPr>
          <a:lstStyle/>
          <a:p>
            <a:pPr defTabSz="1219170">
              <a:buClr>
                <a:srgbClr val="000000"/>
              </a:buClr>
            </a:pPr>
            <a:r>
              <a:rPr lang="en-US" sz="1200" kern="0" dirty="0">
                <a:solidFill>
                  <a:srgbClr val="000000"/>
                </a:solidFill>
                <a:latin typeface="Arial"/>
                <a:cs typeface="Arial"/>
                <a:sym typeface="Arial"/>
              </a:rPr>
              <a:t>Region 1:   Boston, MA</a:t>
            </a:r>
          </a:p>
          <a:p>
            <a:pPr defTabSz="1219170">
              <a:buClr>
                <a:srgbClr val="000000"/>
              </a:buClr>
            </a:pPr>
            <a:r>
              <a:rPr lang="en-US" sz="1200" b="1" kern="0" dirty="0">
                <a:solidFill>
                  <a:srgbClr val="000000"/>
                </a:solidFill>
                <a:latin typeface="Arial"/>
                <a:cs typeface="Arial"/>
                <a:sym typeface="Arial"/>
              </a:rPr>
              <a:t>Region 2:   New York, NY</a:t>
            </a:r>
          </a:p>
          <a:p>
            <a:pPr defTabSz="1219170">
              <a:buClr>
                <a:srgbClr val="000000"/>
              </a:buClr>
            </a:pPr>
            <a:r>
              <a:rPr lang="en-US" sz="1200" kern="0" dirty="0">
                <a:solidFill>
                  <a:srgbClr val="000000"/>
                </a:solidFill>
                <a:latin typeface="Arial"/>
                <a:cs typeface="Arial"/>
                <a:sym typeface="Arial"/>
              </a:rPr>
              <a:t>Region 3:   Philadelphia, PA</a:t>
            </a:r>
          </a:p>
          <a:p>
            <a:pPr defTabSz="1219170">
              <a:buClr>
                <a:srgbClr val="000000"/>
              </a:buClr>
            </a:pPr>
            <a:r>
              <a:rPr lang="en-US" sz="1200" kern="0" dirty="0">
                <a:solidFill>
                  <a:srgbClr val="000000"/>
                </a:solidFill>
                <a:latin typeface="Arial"/>
                <a:cs typeface="Arial"/>
                <a:sym typeface="Arial"/>
              </a:rPr>
              <a:t>Region 4:   Atlanta, GA</a:t>
            </a:r>
          </a:p>
          <a:p>
            <a:pPr defTabSz="1219170">
              <a:buClr>
                <a:srgbClr val="000000"/>
              </a:buClr>
            </a:pPr>
            <a:r>
              <a:rPr lang="en-US" sz="1200" kern="0" dirty="0">
                <a:solidFill>
                  <a:srgbClr val="000000"/>
                </a:solidFill>
                <a:latin typeface="Arial"/>
                <a:cs typeface="Arial"/>
                <a:sym typeface="Arial"/>
              </a:rPr>
              <a:t>Region 5:   Chicago, IL</a:t>
            </a:r>
          </a:p>
          <a:p>
            <a:pPr defTabSz="1219170">
              <a:buClr>
                <a:srgbClr val="000000"/>
              </a:buClr>
            </a:pPr>
            <a:r>
              <a:rPr lang="en-US" sz="1200" kern="0" dirty="0">
                <a:solidFill>
                  <a:srgbClr val="000000"/>
                </a:solidFill>
                <a:latin typeface="Arial"/>
                <a:cs typeface="Arial"/>
                <a:sym typeface="Arial"/>
              </a:rPr>
              <a:t>Region 6:   Kansas City, MO</a:t>
            </a:r>
          </a:p>
          <a:p>
            <a:pPr defTabSz="1219170">
              <a:buClr>
                <a:srgbClr val="000000"/>
              </a:buClr>
            </a:pPr>
            <a:r>
              <a:rPr lang="en-US" sz="1200" kern="0" dirty="0">
                <a:solidFill>
                  <a:srgbClr val="000000"/>
                </a:solidFill>
                <a:latin typeface="Arial"/>
                <a:cs typeface="Arial"/>
                <a:sym typeface="Arial"/>
              </a:rPr>
              <a:t>Region 7:   Ft. Worth, TX</a:t>
            </a:r>
          </a:p>
          <a:p>
            <a:pPr defTabSz="1219170">
              <a:buClr>
                <a:srgbClr val="000000"/>
              </a:buClr>
            </a:pPr>
            <a:r>
              <a:rPr lang="en-US" sz="1200" kern="0" dirty="0">
                <a:solidFill>
                  <a:srgbClr val="000000"/>
                </a:solidFill>
                <a:latin typeface="Arial"/>
                <a:cs typeface="Arial"/>
                <a:sym typeface="Arial"/>
              </a:rPr>
              <a:t>Region 8:   Denver, CO </a:t>
            </a:r>
          </a:p>
          <a:p>
            <a:pPr defTabSz="1219170">
              <a:buClr>
                <a:srgbClr val="000000"/>
              </a:buClr>
            </a:pPr>
            <a:r>
              <a:rPr lang="en-US" sz="1200" kern="0" dirty="0">
                <a:solidFill>
                  <a:srgbClr val="000000"/>
                </a:solidFill>
                <a:latin typeface="Arial"/>
                <a:cs typeface="Arial"/>
                <a:sym typeface="Arial"/>
              </a:rPr>
              <a:t>Region 9:   San Francisco, CA</a:t>
            </a:r>
          </a:p>
          <a:p>
            <a:pPr defTabSz="1219170">
              <a:buClr>
                <a:srgbClr val="000000"/>
              </a:buClr>
            </a:pPr>
            <a:r>
              <a:rPr lang="en-US" sz="1200" kern="0" dirty="0">
                <a:solidFill>
                  <a:srgbClr val="000000"/>
                </a:solidFill>
                <a:latin typeface="Arial"/>
                <a:cs typeface="Arial"/>
                <a:sym typeface="Arial"/>
              </a:rPr>
              <a:t>Region 10:  Auburn, WA</a:t>
            </a:r>
          </a:p>
          <a:p>
            <a:pPr defTabSz="1219170">
              <a:buClr>
                <a:srgbClr val="000000"/>
              </a:buClr>
            </a:pPr>
            <a:r>
              <a:rPr lang="en-US" sz="1200" kern="0" dirty="0">
                <a:solidFill>
                  <a:srgbClr val="000000"/>
                </a:solidFill>
                <a:latin typeface="Arial"/>
                <a:cs typeface="Arial"/>
                <a:sym typeface="Arial"/>
              </a:rPr>
              <a:t>Region 11:  Washington, DC</a:t>
            </a:r>
          </a:p>
        </p:txBody>
      </p:sp>
      <p:cxnSp>
        <p:nvCxnSpPr>
          <p:cNvPr id="8" name="Straight Arrow Connector 7" descr="Black arrow pointing left.">
            <a:extLst>
              <a:ext uri="{FF2B5EF4-FFF2-40B4-BE49-F238E27FC236}">
                <a16:creationId xmlns:a16="http://schemas.microsoft.com/office/drawing/2014/main" id="{3A65DA8D-8517-B523-4B7E-D5E7D44E120C}"/>
              </a:ext>
            </a:extLst>
          </p:cNvPr>
          <p:cNvCxnSpPr>
            <a:cxnSpLocks/>
          </p:cNvCxnSpPr>
          <p:nvPr/>
        </p:nvCxnSpPr>
        <p:spPr>
          <a:xfrm flipH="1">
            <a:off x="11520212" y="4252228"/>
            <a:ext cx="64382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79FA31-A17C-071A-B214-A13FE746D44A}"/>
              </a:ext>
            </a:extLst>
          </p:cNvPr>
          <p:cNvSpPr txBox="1"/>
          <p:nvPr/>
        </p:nvSpPr>
        <p:spPr>
          <a:xfrm>
            <a:off x="986057" y="6301627"/>
            <a:ext cx="10677625" cy="338554"/>
          </a:xfrm>
          <a:prstGeom prst="rect">
            <a:avLst/>
          </a:prstGeom>
          <a:noFill/>
        </p:spPr>
        <p:txBody>
          <a:bodyPr wrap="square" rtlCol="0">
            <a:spAutoFit/>
          </a:bodyPr>
          <a:lstStyle/>
          <a:p>
            <a:pPr defTabSz="1219170">
              <a:buClr>
                <a:srgbClr val="000000"/>
              </a:buClr>
            </a:pPr>
            <a:r>
              <a:rPr lang="en-US" sz="1600" kern="0" dirty="0">
                <a:solidFill>
                  <a:srgbClr val="000000"/>
                </a:solidFill>
                <a:latin typeface="Arial"/>
                <a:cs typeface="Arial"/>
                <a:sym typeface="Arial"/>
                <a:hlinkClick r:id="rId4"/>
              </a:rPr>
              <a:t>https://www.gsa.gov/small-business/small-business-resources/contact-information-for-small-business-support</a:t>
            </a:r>
            <a:endParaRPr lang="en-US" sz="1600" kern="0" dirty="0">
              <a:solidFill>
                <a:srgbClr val="000000"/>
              </a:solidFill>
              <a:latin typeface="Arial"/>
              <a:cs typeface="Arial"/>
              <a:sym typeface="Arial"/>
            </a:endParaRPr>
          </a:p>
        </p:txBody>
      </p:sp>
    </p:spTree>
    <p:extLst>
      <p:ext uri="{BB962C8B-B14F-4D97-AF65-F5344CB8AC3E}">
        <p14:creationId xmlns:p14="http://schemas.microsoft.com/office/powerpoint/2010/main" val="294212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C999D-962C-533F-244C-053A8E5B7691}"/>
              </a:ext>
            </a:extLst>
          </p:cNvPr>
          <p:cNvSpPr>
            <a:spLocks noGrp="1"/>
          </p:cNvSpPr>
          <p:nvPr>
            <p:ph type="title" idx="4294967295"/>
          </p:nvPr>
        </p:nvSpPr>
        <p:spPr>
          <a:xfrm>
            <a:off x="609600" y="1600200"/>
            <a:ext cx="10972800" cy="4525963"/>
          </a:xfrm>
          <a:prstGeom prst="rect">
            <a:avLst/>
          </a:prstGeom>
          <a:noFill/>
          <a:ln>
            <a:noFill/>
            <a:prstDash/>
          </a:ln>
          <a:effectLst/>
        </p:spPr>
        <p:txBody>
          <a:bodyPr rot="0" spcFirstLastPara="1" vertOverflow="overflow" horzOverflow="overflow" vert="horz" wrap="square" lIns="92375" tIns="92375" rIns="92375" bIns="92375" numCol="1" spcCol="0" rtlCol="0" fromWordArt="0" anchor="t" anchorCtr="0" forceAA="0" compatLnSpc="1">
            <a:prstTxWarp prst="textNoShape">
              <a:avLst/>
            </a:prstTxWarp>
            <a:noAutofit/>
          </a:bodyPr>
          <a:lstStyle/>
          <a:p>
            <a:pPr marL="101597" marR="0" lvl="0" indent="0" algn="ctr" defTabSz="914400" rtl="0" eaLnBrk="1" fontAlgn="auto" latinLnBrk="0" hangingPunct="1">
              <a:lnSpc>
                <a:spcPct val="100000"/>
              </a:lnSpc>
              <a:spcBef>
                <a:spcPts val="800"/>
              </a:spcBef>
              <a:spcAft>
                <a:spcPts val="0"/>
              </a:spcAft>
              <a:buClr>
                <a:schemeClr val="dk1"/>
              </a:buClr>
              <a:buSzPts val="2400"/>
              <a:buFont typeface="Arial"/>
              <a:buNone/>
              <a:tabLst/>
              <a:defRPr/>
            </a:pPr>
            <a:r>
              <a:rPr kumimoji="0" lang="en-US" sz="8000" b="0" i="0" u="none" strike="noStrike" kern="0" cap="none" spc="0" normalizeH="0" baseline="0" noProof="0" dirty="0">
                <a:ln>
                  <a:noFill/>
                </a:ln>
                <a:solidFill>
                  <a:schemeClr val="dk1"/>
                </a:solidFill>
                <a:effectLst/>
                <a:uLnTx/>
                <a:uFillTx/>
                <a:latin typeface="+mn-lt"/>
                <a:ea typeface="Calibri"/>
                <a:cs typeface="Calibri"/>
                <a:sym typeface="Calibri"/>
              </a:rPr>
              <a:t>Accessing</a:t>
            </a:r>
          </a:p>
          <a:p>
            <a:pPr marL="101597" marR="0" lvl="0" indent="0" algn="ctr" defTabSz="914400" rtl="0" eaLnBrk="1" fontAlgn="auto" latinLnBrk="0" hangingPunct="1">
              <a:lnSpc>
                <a:spcPct val="100000"/>
              </a:lnSpc>
              <a:spcBef>
                <a:spcPts val="800"/>
              </a:spcBef>
              <a:spcAft>
                <a:spcPts val="0"/>
              </a:spcAft>
              <a:buClr>
                <a:schemeClr val="dk1"/>
              </a:buClr>
              <a:buSzPts val="2400"/>
              <a:buFont typeface="Arial"/>
              <a:buNone/>
              <a:tabLst/>
              <a:defRPr/>
            </a:pPr>
            <a:r>
              <a:rPr kumimoji="0" lang="en-US" sz="8000" b="0" i="0" u="none" strike="noStrike" kern="0" cap="none" spc="0" normalizeH="0" baseline="0" noProof="0" dirty="0">
                <a:ln>
                  <a:noFill/>
                </a:ln>
                <a:solidFill>
                  <a:schemeClr val="dk1"/>
                </a:solidFill>
                <a:effectLst/>
                <a:uLnTx/>
                <a:uFillTx/>
                <a:latin typeface="+mn-lt"/>
                <a:ea typeface="Calibri"/>
                <a:cs typeface="Calibri"/>
                <a:sym typeface="Calibri"/>
              </a:rPr>
              <a:t>GSA’s </a:t>
            </a:r>
            <a:r>
              <a:rPr kumimoji="0" lang="en-US" sz="8000" b="0" i="0" u="none" strike="noStrike" kern="0" cap="none" spc="0" normalizeH="0" baseline="0" noProof="0" dirty="0" err="1">
                <a:ln>
                  <a:noFill/>
                </a:ln>
                <a:solidFill>
                  <a:schemeClr val="dk1"/>
                </a:solidFill>
                <a:effectLst/>
                <a:uLnTx/>
                <a:uFillTx/>
                <a:latin typeface="+mn-lt"/>
                <a:ea typeface="Calibri"/>
                <a:cs typeface="Calibri"/>
                <a:sym typeface="Calibri"/>
              </a:rPr>
              <a:t>eTools</a:t>
            </a:r>
            <a:endParaRPr kumimoji="0" lang="en-US" sz="8000" b="0" i="0" u="none" strike="noStrike" kern="0" cap="none" spc="0" normalizeH="0" baseline="0" noProof="0" dirty="0">
              <a:ln>
                <a:noFill/>
              </a:ln>
              <a:solidFill>
                <a:schemeClr val="dk1"/>
              </a:solidFill>
              <a:effectLst/>
              <a:uLnTx/>
              <a:uFillTx/>
              <a:latin typeface="+mn-lt"/>
              <a:ea typeface="Calibri"/>
              <a:cs typeface="Calibri"/>
              <a:sym typeface="Calibri"/>
            </a:endParaRPr>
          </a:p>
        </p:txBody>
      </p:sp>
    </p:spTree>
    <p:extLst>
      <p:ext uri="{BB962C8B-B14F-4D97-AF65-F5344CB8AC3E}">
        <p14:creationId xmlns:p14="http://schemas.microsoft.com/office/powerpoint/2010/main" val="231107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descr="Clipboard, cup of coffee, and inkpen on a wood desk."/>
          <p:cNvSpPr/>
          <p:nvPr/>
        </p:nvSpPr>
        <p:spPr>
          <a:xfrm>
            <a:off x="0" y="1436914"/>
            <a:ext cx="5583279" cy="542108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165" name="Google Shape;165;p22"/>
          <p:cNvSpPr txBox="1">
            <a:spLocks noGrp="1"/>
          </p:cNvSpPr>
          <p:nvPr>
            <p:ph type="title"/>
          </p:nvPr>
        </p:nvSpPr>
        <p:spPr>
          <a:xfrm>
            <a:off x="1524000" y="423675"/>
            <a:ext cx="9144000" cy="688200"/>
          </a:xfrm>
          <a:prstGeom prst="rect">
            <a:avLst/>
          </a:prstGeom>
          <a:noFill/>
          <a:ln>
            <a:noFill/>
          </a:ln>
        </p:spPr>
        <p:txBody>
          <a:bodyPr spcFirstLastPara="1" wrap="square" lIns="91425" tIns="45700" rIns="91425" bIns="45700" anchor="t" anchorCtr="0">
            <a:noAutofit/>
          </a:bodyPr>
          <a:lstStyle/>
          <a:p>
            <a:pPr>
              <a:buSzPts val="4400"/>
            </a:pPr>
            <a:r>
              <a:rPr lang="en-US" sz="4000" b="1" dirty="0">
                <a:latin typeface="Arial"/>
                <a:ea typeface="Arial"/>
                <a:cs typeface="Arial"/>
                <a:sym typeface="Arial"/>
              </a:rPr>
              <a:t>Today’s GSA </a:t>
            </a:r>
            <a:r>
              <a:rPr lang="en-US" sz="4000" b="1" dirty="0" err="1">
                <a:latin typeface="Arial"/>
                <a:ea typeface="Arial"/>
                <a:cs typeface="Arial"/>
                <a:sym typeface="Arial"/>
              </a:rPr>
              <a:t>eTool</a:t>
            </a:r>
            <a:r>
              <a:rPr lang="en-US" sz="4000" b="1" dirty="0">
                <a:latin typeface="Arial"/>
                <a:ea typeface="Arial"/>
                <a:cs typeface="Arial"/>
                <a:sym typeface="Arial"/>
              </a:rPr>
              <a:t> Agenda</a:t>
            </a:r>
            <a:endParaRPr sz="4000" b="1" dirty="0">
              <a:latin typeface="Arial"/>
              <a:ea typeface="Arial"/>
              <a:cs typeface="Arial"/>
              <a:sym typeface="Arial"/>
            </a:endParaRPr>
          </a:p>
        </p:txBody>
      </p:sp>
      <p:sp>
        <p:nvSpPr>
          <p:cNvPr id="6" name="Text Placeholder 5">
            <a:extLst>
              <a:ext uri="{FF2B5EF4-FFF2-40B4-BE49-F238E27FC236}">
                <a16:creationId xmlns:a16="http://schemas.microsoft.com/office/drawing/2014/main" id="{8691A0D4-D89A-CCCD-EC45-346D03A6C0E9}"/>
              </a:ext>
            </a:extLst>
          </p:cNvPr>
          <p:cNvSpPr txBox="1">
            <a:spLocks noGrp="1"/>
          </p:cNvSpPr>
          <p:nvPr>
            <p:ph type="body" idx="1"/>
          </p:nvPr>
        </p:nvSpPr>
        <p:spPr>
          <a:xfrm>
            <a:off x="5583278" y="1600200"/>
            <a:ext cx="5999122" cy="4982739"/>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60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a:ea typeface="+mn-ea"/>
                <a:cs typeface="Arial"/>
                <a:sym typeface="Arial"/>
              </a:rPr>
              <a:t>SAM.gov - System for Awards Management</a:t>
            </a: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FPDS - Federal Procurement Data System</a:t>
            </a: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U.S.A. Spending</a:t>
            </a: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GSA </a:t>
            </a:r>
            <a:r>
              <a:rPr lang="en-US" sz="2200" kern="0" dirty="0" err="1">
                <a:solidFill>
                  <a:srgbClr val="000000"/>
                </a:solidFill>
                <a:latin typeface="Arial"/>
                <a:cs typeface="Arial"/>
                <a:sym typeface="Arial"/>
              </a:rPr>
              <a:t>eBuy</a:t>
            </a:r>
            <a:endParaRPr lang="en-US" sz="2200" kern="0" dirty="0">
              <a:solidFill>
                <a:srgbClr val="000000"/>
              </a:solidFill>
              <a:latin typeface="Arial"/>
              <a:cs typeface="Arial"/>
              <a:sym typeface="Arial"/>
            </a:endParaRP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GSA </a:t>
            </a:r>
            <a:r>
              <a:rPr lang="en-US" sz="2200" kern="0" dirty="0" err="1">
                <a:solidFill>
                  <a:srgbClr val="000000"/>
                </a:solidFill>
                <a:latin typeface="Arial"/>
                <a:cs typeface="Arial"/>
                <a:sym typeface="Arial"/>
              </a:rPr>
              <a:t>eLibrary</a:t>
            </a:r>
            <a:endParaRPr lang="en-US" sz="2200" kern="0" dirty="0">
              <a:solidFill>
                <a:srgbClr val="000000"/>
              </a:solidFill>
              <a:latin typeface="Arial"/>
              <a:cs typeface="Arial"/>
              <a:sym typeface="Arial"/>
            </a:endParaRP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GSA Forecast Tool</a:t>
            </a:r>
          </a:p>
          <a:p>
            <a:pPr marL="342900" indent="-342900">
              <a:spcAft>
                <a:spcPts val="600"/>
              </a:spcAft>
              <a:buClr>
                <a:srgbClr val="000000"/>
              </a:buClr>
              <a:buFont typeface="Arial" panose="020B0604020202020204" pitchFamily="34" charset="0"/>
              <a:buChar char="•"/>
            </a:pPr>
            <a:r>
              <a:rPr lang="en-US" sz="2200" kern="0" dirty="0">
                <a:solidFill>
                  <a:srgbClr val="000000"/>
                </a:solidFill>
                <a:latin typeface="Arial"/>
                <a:cs typeface="Arial"/>
                <a:sym typeface="Arial"/>
              </a:rPr>
              <a:t>GSA Subcontracting Directory</a:t>
            </a:r>
          </a:p>
          <a:p>
            <a:pPr marL="342900" indent="-342900">
              <a:buClr>
                <a:srgbClr val="000000"/>
              </a:buClr>
              <a:buFont typeface="Arial"/>
              <a:buAutoNum type="arabicPeriod"/>
            </a:pPr>
            <a:endParaRPr lang="en-US" sz="1400" kern="0" dirty="0">
              <a:solidFill>
                <a:srgbClr val="000000"/>
              </a:solidFill>
              <a:latin typeface="Arial"/>
              <a:cs typeface="Arial"/>
              <a:sym typeface="Arial"/>
            </a:endParaRPr>
          </a:p>
          <a:p>
            <a:pPr marL="342900" indent="-342900">
              <a:buClr>
                <a:srgbClr val="000000"/>
              </a:buClr>
              <a:buFont typeface="Arial"/>
              <a:buAutoNum type="arabicPeriod"/>
            </a:pPr>
            <a:endParaRPr lang="en-US" sz="1400" kern="0" dirty="0">
              <a:solidFill>
                <a:srgbClr val="000000"/>
              </a:solidFill>
              <a:latin typeface="Arial"/>
              <a:cs typeface="Arial"/>
              <a:sym typeface="Arial"/>
            </a:endParaRPr>
          </a:p>
          <a:p>
            <a:pPr marL="342900" indent="-342900">
              <a:buClr>
                <a:srgbClr val="000000"/>
              </a:buClr>
              <a:buFont typeface="Arial"/>
              <a:buAutoNum type="arabicPeriod"/>
            </a:pPr>
            <a:endParaRPr lang="en-US" sz="1400" kern="0" dirty="0">
              <a:solidFill>
                <a:srgbClr val="000000"/>
              </a:solidFill>
              <a:latin typeface="Arial"/>
              <a:cs typeface="Arial"/>
              <a:sym typeface="Arial"/>
            </a:endParaRPr>
          </a:p>
          <a:p>
            <a:pPr marL="342900" indent="-342900">
              <a:buClr>
                <a:srgbClr val="000000"/>
              </a:buClr>
              <a:buFont typeface="Arial"/>
              <a:buAutoNum type="arabicPeriod"/>
            </a:pPr>
            <a:endParaRPr lang="en-US" sz="1400" kern="0" dirty="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2133</Words>
  <Application>Microsoft Office PowerPoint</Application>
  <PresentationFormat>Widescreen</PresentationFormat>
  <Paragraphs>279</Paragraphs>
  <Slides>28</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Avenir</vt:lpstr>
      <vt:lpstr>Calibri</vt:lpstr>
      <vt:lpstr>Noto Sans Symbols</vt:lpstr>
      <vt:lpstr>GSA PRESENTATION V1</vt:lpstr>
      <vt:lpstr>1_GSA PRESENTATION V1</vt:lpstr>
      <vt:lpstr>2_GSA PRESENTATION V1</vt:lpstr>
      <vt:lpstr>3_GSA PRESENTATION V1</vt:lpstr>
      <vt:lpstr>GSA e-Tools:   The Tools Available For You!  </vt:lpstr>
      <vt:lpstr>AGENCY OVERVIEW</vt:lpstr>
      <vt:lpstr>AGENCY OVERVIEW: PBS</vt:lpstr>
      <vt:lpstr>AGENCY OVERVIEW: FAS</vt:lpstr>
      <vt:lpstr>OSDBU OVERVIEW</vt:lpstr>
      <vt:lpstr>OSDBU OVERVIEW CONT’D</vt:lpstr>
      <vt:lpstr>OSDBU OVERVIEW CONT’D</vt:lpstr>
      <vt:lpstr>Accessing GSA’s eTools</vt:lpstr>
      <vt:lpstr>Today’s GSA eTool Agenda</vt:lpstr>
      <vt:lpstr>System for Award Management (S.A.M.)</vt:lpstr>
      <vt:lpstr>SAM.GOV</vt:lpstr>
      <vt:lpstr>SAM.GOV</vt:lpstr>
      <vt:lpstr>Sources Sought Notice</vt:lpstr>
      <vt:lpstr>  FPDS-NG Overview</vt:lpstr>
      <vt:lpstr>What is needed to use FPDS?     Your Product Service Code (PSC)</vt:lpstr>
      <vt:lpstr>USA Spending </vt:lpstr>
      <vt:lpstr>GSA Advantage.gov</vt:lpstr>
      <vt:lpstr> GSA eBuy</vt:lpstr>
      <vt:lpstr>           GSA eLibrary </vt:lpstr>
      <vt:lpstr>GSA’s Forecast of Contracting Opportunities</vt:lpstr>
      <vt:lpstr>Forecast of Opportunities With Other Federal Agencies</vt:lpstr>
      <vt:lpstr>Subcontracting Opportunities </vt:lpstr>
      <vt:lpstr>GSA SUBCONTRACTING (NATIONWIDE)</vt:lpstr>
      <vt:lpstr>GSA eTool Sites:</vt:lpstr>
      <vt:lpstr>Additional GSA OSDBU Information</vt:lpstr>
      <vt:lpstr>Additional Resources </vt:lpstr>
      <vt:lpstr>Questions???     Jemeek Morris  Procurement Analyst / Small Business Technical Advisor Email: Jemeek.Morris@gsa.gov Phone: 917-969-7963</vt:lpstr>
      <vt:lpstr>Survey</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JemeekHMorris</dc:creator>
  <cp:lastModifiedBy>YolandaGJohnson</cp:lastModifiedBy>
  <cp:revision>18</cp:revision>
  <dcterms:created xsi:type="dcterms:W3CDTF">2024-04-29T12:00:53Z</dcterms:created>
  <dcterms:modified xsi:type="dcterms:W3CDTF">2024-05-02T15:21:02Z</dcterms:modified>
</cp:coreProperties>
</file>