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73" r:id="rId15"/>
    <p:sldId id="274" r:id="rId16"/>
    <p:sldId id="275" r:id="rId17"/>
    <p:sldId id="269" r:id="rId18"/>
    <p:sldId id="270" r:id="rId19"/>
    <p:sldId id="276" r:id="rId20"/>
    <p:sldId id="271" r:id="rId21"/>
    <p:sldId id="308" r:id="rId22"/>
  </p:sldIdLst>
  <p:sldSz cx="9144000" cy="6858000" type="screen4x3"/>
  <p:notesSz cx="7010400" cy="92964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68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24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09" name="Google Shape;309;p1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893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35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42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2" name="Google Shape;4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29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9" name="Google Shape;449;p29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109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28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38100" marR="0" lvl="0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70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1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12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quisitiongateway.gov/foreca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www.acquisition.gov/procurement-forecasts" TargetMode="External"/><Relationship Id="rId4" Type="http://schemas.openxmlformats.org/officeDocument/2006/relationships/hyperlink" Target="https://www.fbf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naic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osdbufactshee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ition.gov/procurement-forecast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pds.gov/" TargetMode="External"/><Relationship Id="rId3" Type="http://schemas.openxmlformats.org/officeDocument/2006/relationships/hyperlink" Target="http://www.gsa.gov/smbusforecast" TargetMode="External"/><Relationship Id="rId7" Type="http://schemas.openxmlformats.org/officeDocument/2006/relationships/hyperlink" Target="http://www.gsa.gov/ebuy" TargetMode="External"/><Relationship Id="rId12" Type="http://schemas.openxmlformats.org/officeDocument/2006/relationships/hyperlink" Target="https://web.sba.gov/pro-net/search/dsp_dsbs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aadvantage.gov/" TargetMode="External"/><Relationship Id="rId11" Type="http://schemas.openxmlformats.org/officeDocument/2006/relationships/hyperlink" Target="http://www.fsd.gov/" TargetMode="External"/><Relationship Id="rId5" Type="http://schemas.openxmlformats.org/officeDocument/2006/relationships/hyperlink" Target="http://www.gsaelibrary.gsa.gov/" TargetMode="External"/><Relationship Id="rId10" Type="http://schemas.openxmlformats.org/officeDocument/2006/relationships/hyperlink" Target="http://www.usaspending.gov/" TargetMode="External"/><Relationship Id="rId4" Type="http://schemas.openxmlformats.org/officeDocument/2006/relationships/hyperlink" Target="https://www.acquisition.gov/procurement-forecasts" TargetMode="External"/><Relationship Id="rId9" Type="http://schemas.openxmlformats.org/officeDocument/2006/relationships/hyperlink" Target="https://sam.gov/reports/awards/stati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smallbizsuppor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eedback.gsa.gov/jfe/form/SV_88hPv1XEhfeiBFQ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quisitiongateway.gov/forecast" TargetMode="External"/><Relationship Id="rId7" Type="http://schemas.openxmlformats.org/officeDocument/2006/relationships/hyperlink" Target="https://web.sba.gov/pro-net/search/dsp_dsbs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aelibrary.gsa.gov/ElibMain/home.do" TargetMode="External"/><Relationship Id="rId5" Type="http://schemas.openxmlformats.org/officeDocument/2006/relationships/hyperlink" Target="https://www.gsaelibrary.gsa.gov/" TargetMode="External"/><Relationship Id="rId4" Type="http://schemas.openxmlformats.org/officeDocument/2006/relationships/hyperlink" Target="https://www.acquisition.gov/procurement-forecast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25" y="5867525"/>
            <a:ext cx="6806400" cy="127800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25" y="6044400"/>
            <a:ext cx="6806400" cy="127800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1" descr="GSA Starmark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1196125" y="4640150"/>
            <a:ext cx="68064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Claudia Hadley and Robin Reyes 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 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and Disadvantaged Business Utilization (OSDBU)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May 3</a:t>
            </a: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, 2024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>
            <a:spLocks noGrp="1"/>
          </p:cNvSpPr>
          <p:nvPr>
            <p:ph type="title" idx="4294967295"/>
          </p:nvPr>
        </p:nvSpPr>
        <p:spPr>
          <a:xfrm>
            <a:off x="76911" y="3528036"/>
            <a:ext cx="8990176" cy="12316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GSA’s Forecast Tool of Contracting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Opportunities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How to Access the Forecast Tool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529079"/>
            <a:ext cx="8229600" cy="5054283"/>
          </a:xfrm>
        </p:spPr>
        <p:txBody>
          <a:bodyPr/>
          <a:lstStyle/>
          <a:p>
            <a:r>
              <a:rPr sz="2400" dirty="0"/>
              <a:t>https://www.acquisitiongateway.gov/forecast</a:t>
            </a:r>
          </a:p>
          <a:p>
            <a:r>
              <a:rPr sz="2400" dirty="0"/>
              <a:t>No username or password required</a:t>
            </a:r>
            <a:endParaRPr lang="en-US" sz="2400" dirty="0"/>
          </a:p>
          <a:p>
            <a:endParaRPr lang="en-US" sz="2400" dirty="0"/>
          </a:p>
          <a:p>
            <a:endParaRPr dirty="0"/>
          </a:p>
          <a:p>
            <a:endParaRPr dirty="0"/>
          </a:p>
        </p:txBody>
      </p:sp>
      <p:pic>
        <p:nvPicPr>
          <p:cNvPr id="2" name="Google Shape;147;p29" descr="Acquisition Gateway webpage.">
            <a:extLst>
              <a:ext uri="{FF2B5EF4-FFF2-40B4-BE49-F238E27FC236}">
                <a16:creationId xmlns:a16="http://schemas.microsoft.com/office/drawing/2014/main" id="{48625843-F50C-368A-0CE6-5019BA085A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161" y="2763520"/>
            <a:ext cx="7254240" cy="314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3840-6C0F-8C3D-F2B9-3C8D2F64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/>
              <a:t>Search Options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3760-0A35-DA99-C80F-7B5E54EC3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  <a:p>
            <a:pPr lvl="1"/>
            <a:r>
              <a:rPr lang="en-US" sz="2000" dirty="0"/>
              <a:t>Agency; Place of Performance (State); NAICS Code; Estimated Award Quarter/Fiscal Year; Acquisition Strategy/Type of Set-Aside; Contract Type; Award Status</a:t>
            </a:r>
          </a:p>
          <a:p>
            <a:r>
              <a:rPr lang="en-US" dirty="0"/>
              <a:t>Keyword Search</a:t>
            </a:r>
          </a:p>
          <a:p>
            <a:r>
              <a:rPr lang="en-US" dirty="0"/>
              <a:t>Combined filters/keyword search</a:t>
            </a:r>
          </a:p>
          <a:p>
            <a:r>
              <a:rPr lang="en-US" dirty="0"/>
              <a:t>Export to *.csv</a:t>
            </a:r>
          </a:p>
        </p:txBody>
      </p:sp>
    </p:spTree>
    <p:extLst>
      <p:ext uri="{BB962C8B-B14F-4D97-AF65-F5344CB8AC3E}">
        <p14:creationId xmlns:p14="http://schemas.microsoft.com/office/powerpoint/2010/main" val="223807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4300" y="1771650"/>
            <a:ext cx="885825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4300" y="2286000"/>
            <a:ext cx="885825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35"/>
          <p:cNvSpPr txBox="1"/>
          <p:nvPr/>
        </p:nvSpPr>
        <p:spPr>
          <a:xfrm>
            <a:off x="628650" y="1820644"/>
            <a:ext cx="3943349" cy="2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numCol="1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to Access the Forecast Tool: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5344641" y="1825452"/>
            <a:ext cx="317071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numCol="1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43500" y="1771650"/>
            <a:ext cx="0" cy="4068631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35"/>
          <p:cNvSpPr txBox="1"/>
          <p:nvPr/>
        </p:nvSpPr>
        <p:spPr>
          <a:xfrm>
            <a:off x="5092733" y="2299275"/>
            <a:ext cx="4051267" cy="312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numCol="1" anchor="t" anchorCtr="0">
            <a:noAutofit/>
          </a:bodyPr>
          <a:lstStyle/>
          <a:p>
            <a:pPr marL="342900" marR="0" lvl="0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Focuses on acquisition planning and increases awareness of potential prime and subcontracting opportunities.</a:t>
            </a:r>
            <a:endParaRPr dirty="0"/>
          </a:p>
          <a:p>
            <a:pPr marL="342900" marR="0" lvl="0" indent="-24050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None/>
            </a:pP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goal is to help both GSA buyers and vendors easily communicate around potential contracting opportunities.</a:t>
            </a:r>
            <a:endParaRPr dirty="0"/>
          </a:p>
          <a:p>
            <a:pPr marL="342900" marR="0" lvl="0" indent="-24050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None/>
            </a:pP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Char char="•"/>
            </a:pPr>
            <a:r>
              <a:rPr lang="en-US" sz="105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tool includes information for GSA, Department of Interior, Department of Labor, U.S. Small Business Administration,  U.S. Office of Personnel Management, , and  U.S. Department of Veterans Affairs </a:t>
            </a:r>
            <a:endParaRPr dirty="0"/>
          </a:p>
          <a:p>
            <a:pPr marL="342900" marR="0" lvl="0" indent="-24050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None/>
            </a:pP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313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Forecast Website Access: </a:t>
            </a:r>
            <a:endParaRPr dirty="0"/>
          </a:p>
          <a:p>
            <a:pPr marL="685800" marR="0" lvl="1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050"/>
              <a:buFont typeface="Noto Sans Symbols"/>
              <a:buChar char="⮚"/>
            </a:pPr>
            <a:r>
              <a:rPr lang="en-US" sz="105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https://acquisitiongateway.gov/forecast</a:t>
            </a: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050"/>
              <a:buFont typeface="Noto Sans Symbols"/>
              <a:buChar char="⮚"/>
            </a:pPr>
            <a:r>
              <a:rPr lang="en-US" sz="105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https://www.fbf.gov</a:t>
            </a: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050"/>
              <a:buFont typeface="Noto Sans Symbols"/>
              <a:buChar char="⮚"/>
            </a:pPr>
            <a:r>
              <a:rPr lang="en-US" sz="105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https://www.acquisition.gov/procurement-forecasts</a:t>
            </a:r>
            <a:endParaRPr sz="105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20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35" descr="Forecast Tool webpage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589" y="2457450"/>
            <a:ext cx="5018735" cy="405341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1739468" y="2798474"/>
            <a:ext cx="160172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highlight>
                  <a:srgbClr val="FFFFCC"/>
                </a:highlight>
                <a:latin typeface="Arial"/>
                <a:ea typeface="Arial"/>
                <a:cs typeface="Arial"/>
                <a:sym typeface="Arial"/>
              </a:rPr>
              <a:t>Search by NAICS Code</a:t>
            </a:r>
            <a:endParaRPr/>
          </a:p>
        </p:txBody>
      </p:sp>
      <p:cxnSp>
        <p:nvCxnSpPr>
          <p:cNvPr id="321" name="Google Shape;321;p35" descr="Red arrow pointing at the words Keyword Search on the Forecast Tool webpage."/>
          <p:cNvCxnSpPr/>
          <p:nvPr/>
        </p:nvCxnSpPr>
        <p:spPr>
          <a:xfrm rot="10800000">
            <a:off x="942973" y="2857334"/>
            <a:ext cx="857250" cy="5166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2" name="Google Shape;322;p35" descr="Blue brackets around Forecast Tool field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43050" y="2686050"/>
            <a:ext cx="171450" cy="2971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906160" y="3909739"/>
            <a:ext cx="986167" cy="2539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Options</a:t>
            </a:r>
            <a:endParaRPr/>
          </a:p>
        </p:txBody>
      </p:sp>
      <p:cxnSp>
        <p:nvCxnSpPr>
          <p:cNvPr id="324" name="Google Shape;324;p35" descr="Red arrow pointing to Forecast Tool filter options."/>
          <p:cNvCxnSpPr>
            <a:endCxn id="322" idx="1"/>
          </p:cNvCxnSpPr>
          <p:nvPr/>
        </p:nvCxnSpPr>
        <p:spPr>
          <a:xfrm flipH="1">
            <a:off x="1714500" y="4057650"/>
            <a:ext cx="171300" cy="114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5" name="Google Shape;325;p35"/>
          <p:cNvSpPr txBox="1"/>
          <p:nvPr/>
        </p:nvSpPr>
        <p:spPr>
          <a:xfrm>
            <a:off x="2600325" y="2396676"/>
            <a:ext cx="1963999" cy="2539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to Excel and Share</a:t>
            </a:r>
            <a:endParaRPr/>
          </a:p>
        </p:txBody>
      </p:sp>
      <p:cxnSp>
        <p:nvCxnSpPr>
          <p:cNvPr id="326" name="Google Shape;326;p35" descr="Red arrow pointing to Forecast Tool export button."/>
          <p:cNvCxnSpPr/>
          <p:nvPr/>
        </p:nvCxnSpPr>
        <p:spPr>
          <a:xfrm flipH="1">
            <a:off x="2347098" y="2518486"/>
            <a:ext cx="271426" cy="1018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7" name="Google Shape;327;p35"/>
          <p:cNvSpPr txBox="1"/>
          <p:nvPr/>
        </p:nvSpPr>
        <p:spPr>
          <a:xfrm>
            <a:off x="1800223" y="4537272"/>
            <a:ext cx="2412840" cy="2539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Description Title to View Details</a:t>
            </a:r>
            <a:endParaRPr/>
          </a:p>
        </p:txBody>
      </p:sp>
      <p:sp>
        <p:nvSpPr>
          <p:cNvPr id="328" name="Google Shape;328;p35" descr="Red arrow pointing to Forecast Tool listing details."/>
          <p:cNvSpPr/>
          <p:nvPr/>
        </p:nvSpPr>
        <p:spPr>
          <a:xfrm>
            <a:off x="2679893" y="4787509"/>
            <a:ext cx="216286" cy="1714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5121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title" idx="4294967295"/>
          </p:nvPr>
        </p:nvSpPr>
        <p:spPr>
          <a:xfrm>
            <a:off x="1739469" y="690033"/>
            <a:ext cx="773593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Forecast of 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8A46-22E0-13FC-33A9-2023D73D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5087"/>
                </a:solidFill>
              </a:rPr>
              <a:t>Leverage </a:t>
            </a:r>
            <a:r>
              <a:rPr lang="en-US" sz="4000" b="1" i="0" u="none" strike="noStrike" cap="none" dirty="0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rPr>
              <a:t>Forecast Listing </a:t>
            </a:r>
            <a:r>
              <a:rPr lang="en-US" sz="4000" b="1" dirty="0">
                <a:solidFill>
                  <a:srgbClr val="005087"/>
                </a:solidFill>
              </a:rPr>
              <a:t>Data</a:t>
            </a:r>
            <a:br>
              <a:rPr lang="en-US" sz="4000" b="1" i="0" u="none" strike="noStrike" cap="none" dirty="0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60684-6BAF-198C-6B75-22D613C67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169;p32" descr="Forecast Tool sample listing. ">
            <a:extLst>
              <a:ext uri="{FF2B5EF4-FFF2-40B4-BE49-F238E27FC236}">
                <a16:creationId xmlns:a16="http://schemas.microsoft.com/office/drawing/2014/main" id="{BE541DC9-BFF4-16FE-0D7B-D36C88B875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37"/>
            <a:ext cx="8229600" cy="403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06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40E2-C6C9-9678-CC72-D2FDA404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CE761-6691-4BCE-CE9B-D9875F685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dirty="0">
                <a:highlight>
                  <a:schemeClr val="lt1"/>
                </a:highlight>
              </a:rPr>
              <a:t>Know your NAICS code(s)</a:t>
            </a: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600"/>
              <a:buChar char="–"/>
            </a:pPr>
            <a:r>
              <a:rPr lang="en-US" sz="3200" u="sng" dirty="0">
                <a:solidFill>
                  <a:srgbClr val="1155CC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www.census.gov/naics/</a:t>
            </a:r>
            <a:endParaRPr lang="en-US" sz="3200" dirty="0">
              <a:solidFill>
                <a:srgbClr val="1155CC"/>
              </a:solidFill>
              <a:highlight>
                <a:schemeClr val="lt1"/>
              </a:highligh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dirty="0">
                <a:highlight>
                  <a:schemeClr val="lt1"/>
                </a:highlight>
              </a:rPr>
              <a:t>Check Forecast Tool weekly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dirty="0">
                <a:solidFill>
                  <a:srgbClr val="000000"/>
                </a:solidFill>
              </a:rPr>
              <a:t>Get to know agency OSDBU representatives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0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2582-64AE-3CD9-7EF4-25EB0132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Resources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BE132-93C7-7B1F-8947-7B261FC33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66" lvl="0" indent="-5143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dirty="0"/>
              <a:t>Factsheet: Use the GSA Forecast Tool to Find Contracting Opportunities</a:t>
            </a:r>
          </a:p>
          <a:p>
            <a:pPr marL="990526" lvl="1" indent="-4381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600"/>
              <a:buChar char="–"/>
            </a:pPr>
            <a:r>
              <a:rPr lang="en-US" sz="3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www.gsa.gov/osdbufactsheets</a:t>
            </a:r>
            <a:endParaRPr lang="en-US" sz="3200" u="sng" dirty="0">
              <a:solidFill>
                <a:srgbClr val="1155CC"/>
              </a:solidFill>
            </a:endParaRPr>
          </a:p>
          <a:p>
            <a:pPr marL="552404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600"/>
              <a:buNone/>
            </a:pPr>
            <a:endParaRPr lang="en-US" sz="3200" dirty="0">
              <a:solidFill>
                <a:srgbClr val="1155CC"/>
              </a:solidFill>
            </a:endParaRPr>
          </a:p>
          <a:p>
            <a:pPr marL="457166" lvl="0" indent="-5143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dirty="0">
                <a:highlight>
                  <a:srgbClr val="FFFFFF"/>
                </a:highlight>
              </a:rPr>
              <a:t>Agency Recurring Procurement Forecasts</a:t>
            </a:r>
          </a:p>
          <a:p>
            <a:pPr marL="990526" lvl="1" indent="-4381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600"/>
              <a:buChar char="–"/>
            </a:pPr>
            <a:r>
              <a:rPr lang="en-US" sz="3200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www.acquisition.gov/procurement-forecasts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49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>
            <a:spLocks noGrp="1"/>
          </p:cNvSpPr>
          <p:nvPr>
            <p:ph type="title"/>
          </p:nvPr>
        </p:nvSpPr>
        <p:spPr>
          <a:xfrm>
            <a:off x="0" y="468825"/>
            <a:ext cx="9144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5"/>
              </a:spcBef>
              <a:spcAft>
                <a:spcPts val="805"/>
              </a:spcAft>
              <a:buSzPts val="4400"/>
              <a:buNone/>
            </a:pPr>
            <a:r>
              <a:rPr lang="en-US" sz="4000" b="1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Websites: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0" y="1614487"/>
            <a:ext cx="91440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1600" dirty="0"/>
              <a:t>GSA Forecast of Contracting Opportunities Tool –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www.gsa.gov/smbusforecast</a:t>
            </a:r>
            <a:endParaRPr lang="en-US" sz="1600" dirty="0"/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1600" dirty="0"/>
              <a:t>F</a:t>
            </a:r>
            <a:r>
              <a:rPr lang="en-US" sz="1600" dirty="0">
                <a:solidFill>
                  <a:schemeClr val="dk1"/>
                </a:solidFill>
              </a:rPr>
              <a:t>ederal Agency Procurement Forecasts - 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https://www.acquisition.gov/procurement-forecasts</a:t>
            </a:r>
            <a:endParaRPr lang="en-US" sz="1600" dirty="0">
              <a:solidFill>
                <a:schemeClr val="dk1"/>
              </a:solidFill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GSA </a:t>
            </a:r>
            <a:r>
              <a:rPr lang="en-US" sz="1600" dirty="0" err="1">
                <a:solidFill>
                  <a:schemeClr val="dk1"/>
                </a:solidFill>
              </a:rPr>
              <a:t>eLibrary</a:t>
            </a:r>
            <a:r>
              <a:rPr lang="en-US" sz="1600" dirty="0">
                <a:solidFill>
                  <a:schemeClr val="dk1"/>
                </a:solidFill>
              </a:rPr>
              <a:t> – </a:t>
            </a:r>
            <a:r>
              <a:rPr lang="en-US" sz="1600" u="sng" dirty="0">
                <a:solidFill>
                  <a:schemeClr val="hlink"/>
                </a:solidFill>
                <a:hlinkClick r:id="rId5"/>
              </a:rPr>
              <a:t>http://www.gsaelibrary.gsa.gov</a:t>
            </a:r>
            <a:endParaRPr lang="en-US" sz="1600" dirty="0">
              <a:solidFill>
                <a:schemeClr val="dk1"/>
              </a:solidFill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G</a:t>
            </a:r>
            <a:r>
              <a:rPr lang="en-US" sz="1600" i="1" dirty="0"/>
              <a:t>SA </a:t>
            </a:r>
            <a:r>
              <a:rPr lang="en-US" sz="1600" dirty="0"/>
              <a:t>Advantage - </a:t>
            </a:r>
            <a:r>
              <a:rPr lang="en-US" sz="1600" u="sng" dirty="0">
                <a:solidFill>
                  <a:schemeClr val="hlink"/>
                </a:solidFill>
                <a:hlinkClick r:id="rId6"/>
              </a:rPr>
              <a:t>https://www.gsaadvantage.gov</a:t>
            </a:r>
            <a:r>
              <a:rPr lang="en-US" sz="1600" dirty="0">
                <a:solidFill>
                  <a:srgbClr val="1B1B1B"/>
                </a:solidFill>
              </a:rPr>
              <a:t> </a:t>
            </a:r>
            <a:endParaRPr lang="en-US" sz="1200" dirty="0"/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1600" dirty="0">
                <a:solidFill>
                  <a:srgbClr val="1B1B1B"/>
                </a:solidFill>
              </a:rPr>
              <a:t>GSA e-Buy - 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http://www.gsa.gov/ebuy</a:t>
            </a:r>
            <a:r>
              <a:rPr lang="en-US" sz="1600" dirty="0">
                <a:solidFill>
                  <a:srgbClr val="1B1B1B"/>
                </a:solidFill>
              </a:rPr>
              <a:t> 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Procurement Data System (FPDS) -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https://www.fpds.gov</a:t>
            </a:r>
            <a:endParaRPr sz="16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 Goaling Reports -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https://sam.gov/reports/awards/static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 Spending.gov -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http://www.usaspending.gov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Service Desk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(FSD) - 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http://www.fsd.gov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Dynamic Small Business Search (DSBS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)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https://web.sba.gov/pro-net/search/dsp_dsbs.cfm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52" name="Google Shape;452;p49" descr="Additional Solutions&#10;Logos for SBA, MBDA, APTAC, Doing Business with GSA&#10;Links to www.gsa.gov/events and www.gsa.gov/smallbizresourc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A957A-0DF9-1F28-F28F-1554AB1C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5" y="1762969"/>
            <a:ext cx="544749" cy="484120"/>
          </a:xfrm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</a:rPr>
              <a:t>Additional Solutions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BBD2-31A8-DF6A-FD7B-043AD44B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b="1" dirty="0"/>
              <a:t>Have questions or need more information?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C7A22-40FC-0F06-B0C7-7DCB30CF5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66" lvl="0" indent="-514316" algn="l" rtl="0">
              <a:spcBef>
                <a:spcPts val="25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GSA OSDBU Small Business Specialists: </a:t>
            </a:r>
            <a:r>
              <a:rPr lang="en-US" sz="3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www.gsa.gov/smallbizsupport</a:t>
            </a:r>
            <a:endParaRPr lang="en-US" sz="3200" u="sng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25"/>
              </a:spcBef>
              <a:spcAft>
                <a:spcPts val="0"/>
              </a:spcAft>
              <a:buSzPts val="3600"/>
              <a:buNone/>
            </a:pPr>
            <a:endParaRPr lang="en-US" sz="3200" dirty="0">
              <a:solidFill>
                <a:srgbClr val="1155CC"/>
              </a:solidFill>
            </a:endParaRPr>
          </a:p>
          <a:p>
            <a:pPr marL="457166" lvl="0" indent="-514316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forecasthelp@gsa.gov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>
            <a:spLocks noGrp="1"/>
          </p:cNvSpPr>
          <p:nvPr>
            <p:ph type="title" idx="4294967295"/>
          </p:nvPr>
        </p:nvSpPr>
        <p:spPr>
          <a:xfrm>
            <a:off x="762000" y="1693333"/>
            <a:ext cx="7924800" cy="30310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266B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 descr="Clipboard, cup of coffee, and inkpen on a wood desk."/>
          <p:cNvSpPr/>
          <p:nvPr/>
        </p:nvSpPr>
        <p:spPr>
          <a:xfrm>
            <a:off x="-67577" y="1490818"/>
            <a:ext cx="4140698" cy="57202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0" y="4236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Agenda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4585515" y="984679"/>
            <a:ext cx="3885418" cy="36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33655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dirty="0"/>
          </a:p>
          <a:p>
            <a:pPr marL="3365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400" b="1" dirty="0">
                <a:latin typeface="Arial"/>
                <a:ea typeface="Arial"/>
                <a:cs typeface="Calibri" panose="020F0502020204030204" pitchFamily="34" charset="0"/>
                <a:sym typeface="Arial"/>
              </a:rPr>
              <a:t>GSA OSDBU Overview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3655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sz="1400" b="1" dirty="0">
                <a:latin typeface="Arial"/>
                <a:ea typeface="Arial"/>
                <a:cs typeface="Calibri" panose="020F0502020204030204" pitchFamily="34" charset="0"/>
                <a:sym typeface="Arial"/>
              </a:rPr>
              <a:t>Where is the OSDBU Located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3655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sz="1400" b="1" dirty="0">
                <a:latin typeface="Arial"/>
                <a:ea typeface="Arial"/>
                <a:cs typeface="Calibri" panose="020F0502020204030204" pitchFamily="34" charset="0"/>
                <a:sym typeface="Arial"/>
              </a:rPr>
              <a:t>Importance of Market Research</a:t>
            </a:r>
          </a:p>
          <a:p>
            <a:pPr marL="336550" lvl="0" indent="-3111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sz="1400" b="1" dirty="0">
                <a:latin typeface="Arial"/>
                <a:cs typeface="Calibri" panose="020F0502020204030204" pitchFamily="34" charset="0"/>
              </a:rPr>
              <a:t>Forecast of Contracting Opportunities</a:t>
            </a: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1400" dirty="0">
                <a:latin typeface="Arial"/>
                <a:cs typeface="Calibri" panose="020F0502020204030204" pitchFamily="34" charset="0"/>
              </a:rPr>
              <a:t>What it is</a:t>
            </a: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1400" dirty="0">
                <a:latin typeface="Arial"/>
                <a:cs typeface="Calibri" panose="020F0502020204030204" pitchFamily="34" charset="0"/>
              </a:rPr>
              <a:t>Benefits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1400" b="1" dirty="0">
                <a:latin typeface="Arial"/>
                <a:cs typeface="Calibri" panose="020F0502020204030204" pitchFamily="34" charset="0"/>
              </a:rPr>
              <a:t>Accessing and searching the Forecast Tool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1400" b="1" dirty="0">
                <a:latin typeface="Arial"/>
                <a:cs typeface="Calibri" panose="020F0502020204030204" pitchFamily="34" charset="0"/>
              </a:rPr>
              <a:t>Using Forecast data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1400" b="1" dirty="0">
                <a:latin typeface="Arial"/>
                <a:cs typeface="Calibri" panose="020F0502020204030204" pitchFamily="34" charset="0"/>
              </a:rPr>
              <a:t>Best practices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1400" b="1" dirty="0">
                <a:latin typeface="Arial"/>
                <a:cs typeface="Calibri" panose="020F0502020204030204" pitchFamily="34" charset="0"/>
              </a:rPr>
              <a:t>Resources</a:t>
            </a:r>
            <a:endParaRPr sz="18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3655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 sz="1400" b="1" dirty="0">
                <a:latin typeface="Arial"/>
                <a:ea typeface="Arial"/>
                <a:cs typeface="Calibri" panose="020F0502020204030204" pitchFamily="34" charset="0"/>
                <a:sym typeface="Arial"/>
              </a:rPr>
              <a:t>Questions and Answers (Q&amp;A)   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36550" marR="0" lvl="0" indent="-10795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7254-221B-0E37-F900-B94E5CF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675"/>
            <a:ext cx="8229600" cy="1143000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43119-BDE1-1A77-5DF2-EB3326A38E77}"/>
              </a:ext>
            </a:extLst>
          </p:cNvPr>
          <p:cNvSpPr txBox="1"/>
          <p:nvPr/>
        </p:nvSpPr>
        <p:spPr>
          <a:xfrm>
            <a:off x="756138" y="1943100"/>
            <a:ext cx="7763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feedback is valuable to us. Please take a moment to share your thoughts by completing a brief survey. Your input helps us improve and tailor our future sessions. Thank you in advance for your time!</a:t>
            </a:r>
            <a:endParaRPr lang="en-US" sz="2000" b="0" dirty="0">
              <a:effectLst/>
            </a:endParaRP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SURVEY LINK:</a:t>
            </a:r>
            <a:endParaRPr lang="en-US" sz="2000" u="sng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https://feedback.gsa.gov/jfe/form/SV_88hPv1XEhfeiBFQ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4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0" y="444356"/>
            <a:ext cx="9144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OSDBU </a:t>
            </a:r>
            <a:b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Small Business Act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amended by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Law 95-507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Small and Disadvantaged Business (OSDBU)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established to: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Federal Executive Agency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the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https:www.gsa.gov/smallbusiness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30450" y="434175"/>
            <a:ext cx="90831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</a:t>
            </a:r>
            <a:r>
              <a:rPr sz="4000" b="1" i="0" u="none" strike="noStrike" cap="none" dirty="0">
                <a:solidFill>
                  <a:schemeClr val="dk1"/>
                </a:solidFill>
                <a:latin typeface="Arial"/>
              </a:rPr>
              <a:t> 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4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80" y="1881352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6764867" y="3852333"/>
            <a:ext cx="2230277" cy="28993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  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Auburn,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81000" y="6223000"/>
            <a:ext cx="49792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3DD3"/>
                </a:solidFill>
                <a:latin typeface="Arial"/>
                <a:ea typeface="Arial"/>
                <a:cs typeface="Arial"/>
                <a:sym typeface="Arial"/>
              </a:rPr>
              <a:t>https://www.gsa.gov/about-us/contact-us/small-business-support</a:t>
            </a:r>
            <a:endParaRPr sz="1200" b="1" i="0" u="none" strike="noStrike" cap="none" dirty="0">
              <a:solidFill>
                <a:srgbClr val="003D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242100" y="455325"/>
            <a:ext cx="8901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5"/>
              </a:spcBef>
              <a:spcAft>
                <a:spcPts val="805"/>
              </a:spcAft>
              <a:buSzPts val="4400"/>
              <a:buNone/>
            </a:pPr>
            <a:r>
              <a:rPr lang="en-US" sz="4000" b="1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Research the Federal Market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118150" y="1407326"/>
            <a:ext cx="8807100" cy="544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B1B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E-Tools</a:t>
            </a:r>
            <a:endParaRPr dirty="0"/>
          </a:p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GSA Forecast Tool</a:t>
            </a:r>
            <a:r>
              <a:rPr lang="en-US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– Learn about potential prime contracting opportunities </a:t>
            </a:r>
            <a:endParaRPr dirty="0"/>
          </a:p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https://acquisitiongateway.gov/forecast</a:t>
            </a:r>
            <a:endParaRPr sz="16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Federal Agency Procurement Forecasts </a:t>
            </a:r>
            <a:r>
              <a:rPr lang="en-US" sz="16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– Learn about potential prime contracting opportunities --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https://www.acquisition.gov/procurement-forecasts</a:t>
            </a:r>
            <a:endParaRPr sz="16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GSA </a:t>
            </a:r>
            <a:r>
              <a:rPr lang="en-US" sz="1600" b="1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eLibrary</a:t>
            </a: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official online source for complete GSA and VA Schedules information including awards.  Small Businesses can utilize this tool to locate contractors for potential teaming arrangements and/or subcontracting opportunities. --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https://www.gsaelibrary.gsa.gov/ElibMain/home.dois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GSA Subcontracting Directory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Conducting Market Research and a Competitive Analysis affords your business a competitive edge.  -- https://www.gsa.gov/small-business/register-your-business/subcontracting-and-other-partnerships#Subcontracting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en-US" sz="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" b="0" i="0" u="none" strike="noStrike" cap="none" dirty="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SBA Dynamic Small Business Search (DSBS)</a:t>
            </a:r>
            <a:r>
              <a:rPr lang="en-US" sz="16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 –The Dynamic Small Business Search (DSBS) database</a:t>
            </a:r>
            <a:r>
              <a:rPr lang="en-US" sz="1600" b="1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is maintained by the SBA. Contracting Officers and prime contractors use this tool to identify potential small business contractors for upcoming potential prime contracting and subcontracting opportunities.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1B1B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170113"/>
            <a:ext cx="2150907" cy="2592843"/>
            <a:chOff x="0" y="4170113"/>
            <a:chExt cx="2150907" cy="2592843"/>
          </a:xfrm>
        </p:grpSpPr>
        <p:pic>
          <p:nvPicPr>
            <p:cNvPr id="239" name="Google Shape;23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5388794"/>
              <a:ext cx="2150907" cy="1374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170113"/>
              <a:ext cx="2150907" cy="137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0"/>
            <p:cNvSpPr/>
            <p:nvPr/>
          </p:nvSpPr>
          <p:spPr>
            <a:xfrm>
              <a:off x="9525" y="4193552"/>
              <a:ext cx="2117725" cy="1272540"/>
            </a:xfrm>
            <a:custGeom>
              <a:avLst/>
              <a:gdLst/>
              <a:ahLst/>
              <a:cxnLst/>
              <a:rect l="l" t="t" r="r" b="b"/>
              <a:pathLst>
                <a:path w="2117725" h="1272539" extrusionOk="0">
                  <a:moveTo>
                    <a:pt x="2117521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43" y="1272540"/>
                  </a:lnTo>
                  <a:lnTo>
                    <a:pt x="205143" y="205740"/>
                  </a:lnTo>
                  <a:lnTo>
                    <a:pt x="2117521" y="205740"/>
                  </a:lnTo>
                  <a:lnTo>
                    <a:pt x="2117521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30"/>
          <p:cNvSpPr txBox="1"/>
          <p:nvPr/>
        </p:nvSpPr>
        <p:spPr>
          <a:xfrm>
            <a:off x="273563" y="4404401"/>
            <a:ext cx="1593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numCol="1" anchor="t" anchorCtr="0">
            <a:spAutoFit/>
          </a:bodyPr>
          <a:lstStyle/>
          <a:p>
            <a:pPr marL="12700" marR="5080" lvl="0" indent="0" algn="l" rtl="0">
              <a:lnSpc>
                <a:spcPct val="1063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Federal  Agencies are  purchasing my  product or service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2853" y="3591004"/>
            <a:ext cx="2798354" cy="2592843"/>
            <a:chOff x="1692853" y="3591004"/>
            <a:chExt cx="2798354" cy="2592843"/>
          </a:xfrm>
        </p:grpSpPr>
        <p:pic>
          <p:nvPicPr>
            <p:cNvPr id="244" name="Google Shape;244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2853" y="3898551"/>
              <a:ext cx="462298" cy="462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92853" y="3591733"/>
              <a:ext cx="462298" cy="462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0"/>
            <p:cNvSpPr/>
            <p:nvPr/>
          </p:nvSpPr>
          <p:spPr>
            <a:xfrm>
              <a:off x="1770594" y="3615592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 extrusionOk="0">
                  <a:moveTo>
                    <a:pt x="360699" y="360699"/>
                  </a:moveTo>
                  <a:lnTo>
                    <a:pt x="0" y="360699"/>
                  </a:lnTo>
                  <a:lnTo>
                    <a:pt x="360699" y="0"/>
                  </a:lnTo>
                  <a:lnTo>
                    <a:pt x="360699" y="36069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" name="Google Shape;247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72092" y="4809685"/>
              <a:ext cx="2219115" cy="1374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72092" y="3591004"/>
              <a:ext cx="2219115" cy="137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0"/>
            <p:cNvSpPr/>
            <p:nvPr/>
          </p:nvSpPr>
          <p:spPr>
            <a:xfrm>
              <a:off x="2349830" y="3614432"/>
              <a:ext cx="2117725" cy="1272540"/>
            </a:xfrm>
            <a:custGeom>
              <a:avLst/>
              <a:gdLst/>
              <a:ahLst/>
              <a:cxnLst/>
              <a:rect l="l" t="t" r="r" b="b"/>
              <a:pathLst>
                <a:path w="2117725" h="1272539" extrusionOk="0">
                  <a:moveTo>
                    <a:pt x="2117509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30" y="1272540"/>
                  </a:lnTo>
                  <a:lnTo>
                    <a:pt x="205130" y="205740"/>
                  </a:lnTo>
                  <a:lnTo>
                    <a:pt x="2117509" y="205740"/>
                  </a:lnTo>
                  <a:lnTo>
                    <a:pt x="211750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30"/>
          <p:cNvSpPr txBox="1"/>
          <p:nvPr/>
        </p:nvSpPr>
        <p:spPr>
          <a:xfrm>
            <a:off x="2613862" y="3825292"/>
            <a:ext cx="1580515" cy="134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numCol="1" anchor="t" anchorCtr="0">
            <a:spAutoFit/>
          </a:bodyPr>
          <a:lstStyle/>
          <a:p>
            <a:pPr marL="12700" marR="5080" lvl="0" indent="0" algn="l" rtl="0">
              <a:lnSpc>
                <a:spcPct val="1068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are  they buying?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81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they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78435" lvl="0" indent="0" algn="l" rtl="0">
              <a:lnSpc>
                <a:spcPct val="106842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awarded any  set-asides?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2393" y="3011894"/>
            <a:ext cx="2219115" cy="2592842"/>
            <a:chOff x="4612393" y="3011894"/>
            <a:chExt cx="2219115" cy="2592842"/>
          </a:xfrm>
        </p:grpSpPr>
        <p:pic>
          <p:nvPicPr>
            <p:cNvPr id="252" name="Google Shape;252;p3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612393" y="4230574"/>
              <a:ext cx="2219115" cy="1374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12393" y="3011894"/>
              <a:ext cx="2219115" cy="137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0"/>
            <p:cNvSpPr/>
            <p:nvPr/>
          </p:nvSpPr>
          <p:spPr>
            <a:xfrm>
              <a:off x="4690122" y="3035312"/>
              <a:ext cx="2117725" cy="1272540"/>
            </a:xfrm>
            <a:custGeom>
              <a:avLst/>
              <a:gdLst/>
              <a:ahLst/>
              <a:cxnLst/>
              <a:rect l="l" t="t" r="r" b="b"/>
              <a:pathLst>
                <a:path w="2117725" h="1272539" extrusionOk="0">
                  <a:moveTo>
                    <a:pt x="2117521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43" y="1272540"/>
                  </a:lnTo>
                  <a:lnTo>
                    <a:pt x="205143" y="205740"/>
                  </a:lnTo>
                  <a:lnTo>
                    <a:pt x="2117521" y="205740"/>
                  </a:lnTo>
                  <a:lnTo>
                    <a:pt x="2117521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30"/>
          <p:cNvSpPr txBox="1"/>
          <p:nvPr/>
        </p:nvSpPr>
        <p:spPr>
          <a:xfrm>
            <a:off x="4954163" y="3246182"/>
            <a:ext cx="1565275" cy="134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numCol="1" anchor="t" anchorCtr="0">
            <a:spAutoFit/>
          </a:bodyPr>
          <a:lstStyle/>
          <a:p>
            <a:pPr marL="12700" marR="5080" lvl="0" indent="0" algn="l" rtl="0">
              <a:lnSpc>
                <a:spcPct val="1063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my  competitors?  Who holds the  current  contract?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3453" y="2433515"/>
            <a:ext cx="462298" cy="769115"/>
            <a:chOff x="6373453" y="2433515"/>
            <a:chExt cx="462298" cy="769115"/>
          </a:xfrm>
        </p:grpSpPr>
        <p:pic>
          <p:nvPicPr>
            <p:cNvPr id="262" name="Google Shape;262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3453" y="2740332"/>
              <a:ext cx="462298" cy="462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73453" y="2433515"/>
              <a:ext cx="462298" cy="462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30"/>
            <p:cNvSpPr/>
            <p:nvPr/>
          </p:nvSpPr>
          <p:spPr>
            <a:xfrm>
              <a:off x="6451194" y="2457374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5" h="361314" extrusionOk="0">
                  <a:moveTo>
                    <a:pt x="360698" y="360698"/>
                  </a:moveTo>
                  <a:lnTo>
                    <a:pt x="0" y="360698"/>
                  </a:lnTo>
                  <a:lnTo>
                    <a:pt x="360698" y="0"/>
                  </a:lnTo>
                  <a:lnTo>
                    <a:pt x="360698" y="36069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2694" y="2432784"/>
            <a:ext cx="2191649" cy="2592843"/>
            <a:chOff x="6952694" y="2432784"/>
            <a:chExt cx="2191649" cy="2592843"/>
          </a:xfrm>
        </p:grpSpPr>
        <p:pic>
          <p:nvPicPr>
            <p:cNvPr id="266" name="Google Shape;266;p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52694" y="3651465"/>
              <a:ext cx="2191305" cy="1374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52694" y="2432784"/>
              <a:ext cx="2191305" cy="137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30"/>
            <p:cNvSpPr/>
            <p:nvPr/>
          </p:nvSpPr>
          <p:spPr>
            <a:xfrm>
              <a:off x="7030428" y="2456192"/>
              <a:ext cx="2113915" cy="1272540"/>
            </a:xfrm>
            <a:custGeom>
              <a:avLst/>
              <a:gdLst/>
              <a:ahLst/>
              <a:cxnLst/>
              <a:rect l="l" t="t" r="r" b="b"/>
              <a:pathLst>
                <a:path w="2113915" h="1272539" extrusionOk="0">
                  <a:moveTo>
                    <a:pt x="2113572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43" y="1272540"/>
                  </a:lnTo>
                  <a:lnTo>
                    <a:pt x="205143" y="205740"/>
                  </a:lnTo>
                  <a:lnTo>
                    <a:pt x="2113572" y="205740"/>
                  </a:lnTo>
                  <a:lnTo>
                    <a:pt x="211357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numCol="1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30"/>
          <p:cNvSpPr txBox="1"/>
          <p:nvPr/>
        </p:nvSpPr>
        <p:spPr>
          <a:xfrm>
            <a:off x="7294463" y="2667073"/>
            <a:ext cx="1753870" cy="134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numCol="1" anchor="t" anchorCtr="0">
            <a:spAutoFit/>
          </a:bodyPr>
          <a:lstStyle/>
          <a:p>
            <a:pPr marL="12700" marR="5080" lvl="0" indent="0" algn="l" rtl="0">
              <a:lnSpc>
                <a:spcPct val="1068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contracts  are set to expire  that I can  compete for in  the future?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273575" y="5443300"/>
            <a:ext cx="8022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79215" marR="5080" lvl="0" indent="-1838325" algn="l" rtl="0">
              <a:lnSpc>
                <a:spcPct val="11875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Unknown can cause Frustration and  Disappointment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377664" y="1733175"/>
            <a:ext cx="532892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t" anchorCtr="0">
            <a:spAutoFit/>
          </a:bodyPr>
          <a:lstStyle/>
          <a:p>
            <a:pPr marL="986155" marR="5080" lvl="0" indent="-974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Steps to Developing Leads in  the Federal Market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-49375" y="463775"/>
            <a:ext cx="9144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    Importance of Market Research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1" descr="Hand of person picking up a chess piec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2080"/>
            <a:ext cx="9143999" cy="545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234423" y="404600"/>
            <a:ext cx="85773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1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DATA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-25" y="2141275"/>
            <a:ext cx="91440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the Data Refine You Overall Strategy!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Data to Develop a Targeted Strategy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 which Agency Forecast Tools to Use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leads, short and long term goals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 More Efficient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/>
              <a:t>    Did you know?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sz="2800" dirty="0"/>
              <a:t>The forecast of contracting opportunities is a list of expected Federal contracts.</a:t>
            </a:r>
          </a:p>
          <a:p>
            <a:r>
              <a:rPr sz="2800" dirty="0"/>
              <a:t>Public Law (Pub. L.) 100-656, the Business Opportunity Development Reform Act of 1988, requires agencies to prepare a forecast.</a:t>
            </a:r>
            <a:endParaRPr lang="en-US" sz="2800" dirty="0"/>
          </a:p>
          <a:p>
            <a:r>
              <a:rPr sz="2800" dirty="0"/>
              <a:t>The Forecast Tool is an automated solution to provide forecast information to the public. </a:t>
            </a:r>
          </a:p>
          <a:p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/>
              <a:t>    Forecast Benefits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sz="2400" dirty="0"/>
              <a:t>Early awareness of anticipated opportunities </a:t>
            </a:r>
          </a:p>
          <a:p>
            <a:r>
              <a:rPr sz="2400" dirty="0"/>
              <a:t>User-friendly search, filter, and export data functions</a:t>
            </a:r>
          </a:p>
          <a:p>
            <a:r>
              <a:rPr sz="2400" dirty="0"/>
              <a:t>One-stop shop for Federal agency forecasts</a:t>
            </a:r>
          </a:p>
          <a:p>
            <a:pPr lvl="1"/>
            <a:r>
              <a:rPr sz="1800" dirty="0"/>
              <a:t>General Services Administration</a:t>
            </a:r>
          </a:p>
          <a:p>
            <a:pPr lvl="1"/>
            <a:r>
              <a:rPr sz="1800" dirty="0"/>
              <a:t>Department of the Interior</a:t>
            </a:r>
          </a:p>
          <a:p>
            <a:pPr lvl="1"/>
            <a:r>
              <a:rPr sz="1800" dirty="0"/>
              <a:t>Department of Labor</a:t>
            </a:r>
          </a:p>
          <a:p>
            <a:pPr lvl="1"/>
            <a:r>
              <a:rPr sz="1800" dirty="0"/>
              <a:t>Small Business Administration</a:t>
            </a:r>
          </a:p>
          <a:p>
            <a:pPr lvl="1"/>
            <a:r>
              <a:rPr sz="1800" dirty="0"/>
              <a:t>Office of Personnel Management</a:t>
            </a:r>
          </a:p>
          <a:p>
            <a:pPr lvl="1"/>
            <a:r>
              <a:rPr sz="1800" dirty="0"/>
              <a:t>Department of Veterans Affairs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1150</Words>
  <Application>Microsoft Office PowerPoint</Application>
  <PresentationFormat>On-screen Show (4:3)</PresentationFormat>
  <Paragraphs>170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 Neue</vt:lpstr>
      <vt:lpstr>Noto Sans Symbols</vt:lpstr>
      <vt:lpstr>Calibri</vt:lpstr>
      <vt:lpstr>Times New Roman</vt:lpstr>
      <vt:lpstr>Arial</vt:lpstr>
      <vt:lpstr>GSA PRESENTATION V1</vt:lpstr>
      <vt:lpstr>1_GSA PRESENTATION V1</vt:lpstr>
      <vt:lpstr>GSA’s Forecast Tool of Contracting  Opportunities </vt:lpstr>
      <vt:lpstr>Today’s Agenda</vt:lpstr>
      <vt:lpstr>About OSDBU   </vt:lpstr>
      <vt:lpstr>GSA OSDBU  </vt:lpstr>
      <vt:lpstr>Research the Federal Market</vt:lpstr>
      <vt:lpstr>     Importance of Market Research</vt:lpstr>
      <vt:lpstr>DATA</vt:lpstr>
      <vt:lpstr>    Did you know?</vt:lpstr>
      <vt:lpstr>    Forecast Benefits</vt:lpstr>
      <vt:lpstr>How to Access the Forecast Tool </vt:lpstr>
      <vt:lpstr>Search Options</vt:lpstr>
      <vt:lpstr>GSA Forecast of Contracting Opportunities</vt:lpstr>
      <vt:lpstr>Leverage Forecast Listing Data </vt:lpstr>
      <vt:lpstr>BEST PRACTICES</vt:lpstr>
      <vt:lpstr>Resources</vt:lpstr>
      <vt:lpstr>Websites:</vt:lpstr>
      <vt:lpstr>Additional Solutions</vt:lpstr>
      <vt:lpstr>Have questions or need more information?</vt:lpstr>
      <vt:lpstr> QUESTIONS ?   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ClaudiaMHadley</dc:creator>
  <cp:lastModifiedBy>YolandaGJohnson</cp:lastModifiedBy>
  <cp:revision>44</cp:revision>
  <dcterms:modified xsi:type="dcterms:W3CDTF">2024-04-30T17:20:58Z</dcterms:modified>
</cp:coreProperties>
</file>