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36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36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36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36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36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1: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62" name="Google Shape;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 name="Google Shape;63;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0: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20" name="Google Shape;12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1: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27" name="Google Shape;12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2: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33" name="Google Shape;13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2: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69" name="Google Shape;6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3: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75" name="Google Shape;7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4: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81" name="Google Shape;8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5: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87" name="Google Shape;8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r>
              <a:rPr lang="en-US" sz="1200">
                <a:solidFill>
                  <a:srgbClr val="000000"/>
                </a:solidFill>
              </a:rPr>
              <a:t>The term “Emergency” used within this agreement means events which meet the definition found in FAR 2.101 OR any situation which, if not corrected immediately, will result in unnecessary expenditure of funds, property damage, personal injury, or interruption of agency functions.  </a:t>
            </a:r>
            <a:endParaRPr sz="800"/>
          </a:p>
        </p:txBody>
      </p:sp>
      <p:sp>
        <p:nvSpPr>
          <p:cNvPr id="93" name="Google Shape;9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spcBef>
                <a:spcPts val="400"/>
              </a:spcBef>
              <a:spcAft>
                <a:spcPts val="0"/>
              </a:spcAft>
              <a:buNone/>
            </a:pPr>
            <a:endParaRPr sz="1200">
              <a:solidFill>
                <a:schemeClr val="dk1"/>
              </a:solidFill>
            </a:endParaRPr>
          </a:p>
          <a:p>
            <a:pPr marL="457200" lvl="0" indent="0" algn="l" rtl="0">
              <a:spcBef>
                <a:spcPts val="400"/>
              </a:spcBef>
              <a:spcAft>
                <a:spcPts val="0"/>
              </a:spcAft>
              <a:buNone/>
            </a:pPr>
            <a:endParaRPr sz="600">
              <a:solidFill>
                <a:schemeClr val="dk1"/>
              </a:solidFill>
            </a:endParaRPr>
          </a:p>
          <a:p>
            <a:pPr marL="0" lvl="0" indent="0" algn="l" rtl="0">
              <a:lnSpc>
                <a:spcPct val="100000"/>
              </a:lnSpc>
              <a:spcBef>
                <a:spcPts val="360"/>
              </a:spcBef>
              <a:spcAft>
                <a:spcPts val="0"/>
              </a:spcAft>
              <a:buSzPts val="1400"/>
              <a:buNone/>
            </a:pPr>
            <a:endParaRPr/>
          </a:p>
        </p:txBody>
      </p:sp>
      <p:sp>
        <p:nvSpPr>
          <p:cNvPr id="99" name="Google Shape;9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8: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05" name="Google Shape;10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9: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12" name="Google Shape;11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pic>
        <p:nvPicPr>
          <p:cNvPr id="14" name="Google Shape;14;p2"/>
          <p:cNvPicPr preferRelativeResize="0"/>
          <p:nvPr/>
        </p:nvPicPr>
        <p:blipFill rotWithShape="1">
          <a:blip r:embed="rId2">
            <a:alphaModFix/>
          </a:blip>
          <a:srcRect l="3113" r="3113"/>
          <a:stretch/>
        </p:blipFill>
        <p:spPr>
          <a:xfrm>
            <a:off x="0" y="1285871"/>
            <a:ext cx="9144003" cy="6094528"/>
          </a:xfrm>
          <a:prstGeom prst="rect">
            <a:avLst/>
          </a:prstGeom>
          <a:noFill/>
          <a:ln>
            <a:noFill/>
          </a:ln>
        </p:spPr>
      </p:pic>
      <p:sp>
        <p:nvSpPr>
          <p:cNvPr id="15" name="Google Shape;15;p2"/>
          <p:cNvSpPr txBox="1"/>
          <p:nvPr/>
        </p:nvSpPr>
        <p:spPr>
          <a:xfrm>
            <a:off x="4419600" y="788687"/>
            <a:ext cx="4038600" cy="1707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US" sz="1200" b="1" i="0" u="none" strike="noStrike" cap="none">
                <a:solidFill>
                  <a:schemeClr val="lt2"/>
                </a:solidFill>
                <a:latin typeface="Arial"/>
                <a:ea typeface="Arial"/>
                <a:cs typeface="Arial"/>
                <a:sym typeface="Arial"/>
              </a:rPr>
              <a:t>U.S. General Services Administration</a:t>
            </a:r>
            <a:endParaRPr sz="1400" b="0" i="0" u="none" strike="noStrike" cap="none">
              <a:solidFill>
                <a:srgbClr val="000000"/>
              </a:solidFill>
              <a:latin typeface="Arial"/>
              <a:ea typeface="Arial"/>
              <a:cs typeface="Arial"/>
              <a:sym typeface="Arial"/>
            </a:endParaRPr>
          </a:p>
        </p:txBody>
      </p:sp>
      <p:pic>
        <p:nvPicPr>
          <p:cNvPr id="16" name="Google Shape;16;p2"/>
          <p:cNvPicPr preferRelativeResize="0"/>
          <p:nvPr/>
        </p:nvPicPr>
        <p:blipFill rotWithShape="1">
          <a:blip r:embed="rId3">
            <a:alphaModFix/>
          </a:blip>
          <a:srcRect/>
          <a:stretch/>
        </p:blipFill>
        <p:spPr>
          <a:xfrm>
            <a:off x="635175" y="330973"/>
            <a:ext cx="696150" cy="6284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457200" y="205978"/>
            <a:ext cx="8229600" cy="8571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4" name="Google Shape;54;p11"/>
          <p:cNvSpPr txBox="1">
            <a:spLocks noGrp="1"/>
          </p:cNvSpPr>
          <p:nvPr>
            <p:ph type="body" idx="1"/>
          </p:nvPr>
        </p:nvSpPr>
        <p:spPr>
          <a:xfrm rot="5400000">
            <a:off x="2874750" y="-1217400"/>
            <a:ext cx="3394500" cy="8229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40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5" name="Google Shape;55;p11"/>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rot="5400000">
            <a:off x="5463750" y="1371629"/>
            <a:ext cx="4388700" cy="20574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8" name="Google Shape;58;p12"/>
          <p:cNvSpPr txBox="1">
            <a:spLocks noGrp="1"/>
          </p:cNvSpPr>
          <p:nvPr>
            <p:ph type="body" idx="1"/>
          </p:nvPr>
        </p:nvSpPr>
        <p:spPr>
          <a:xfrm rot="5400000">
            <a:off x="1272750" y="-609571"/>
            <a:ext cx="4388700" cy="6019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40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9" name="Google Shape;59;p12"/>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05978"/>
            <a:ext cx="8229600" cy="8571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19" name="Google Shape;19;p3"/>
          <p:cNvSpPr txBox="1">
            <a:spLocks noGrp="1"/>
          </p:cNvSpPr>
          <p:nvPr>
            <p:ph type="body" idx="1"/>
          </p:nvPr>
        </p:nvSpPr>
        <p:spPr>
          <a:xfrm>
            <a:off x="457200" y="1200150"/>
            <a:ext cx="8229600" cy="33945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40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40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20" name="Google Shape;20;p3"/>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4"/>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722313" y="3305176"/>
            <a:ext cx="7772400" cy="10215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25" name="Google Shape;25;p5"/>
          <p:cNvSpPr txBox="1">
            <a:spLocks noGrp="1"/>
          </p:cNvSpPr>
          <p:nvPr>
            <p:ph type="body" idx="1"/>
          </p:nvPr>
        </p:nvSpPr>
        <p:spPr>
          <a:xfrm>
            <a:off x="722313" y="2180035"/>
            <a:ext cx="7772400" cy="1125000"/>
          </a:xfrm>
          <a:prstGeom prst="rect">
            <a:avLst/>
          </a:prstGeom>
          <a:noFill/>
          <a:ln>
            <a:noFill/>
          </a:ln>
        </p:spPr>
        <p:txBody>
          <a:bodyPr spcFirstLastPara="1" wrap="square" lIns="91425" tIns="91425" rIns="91425" bIns="91425" anchor="b"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6" name="Google Shape;26;p5"/>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457200" y="205978"/>
            <a:ext cx="8229600" cy="8571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29" name="Google Shape;29;p6"/>
          <p:cNvSpPr txBox="1">
            <a:spLocks noGrp="1"/>
          </p:cNvSpPr>
          <p:nvPr>
            <p:ph type="body" idx="1"/>
          </p:nvPr>
        </p:nvSpPr>
        <p:spPr>
          <a:xfrm>
            <a:off x="457200" y="1200150"/>
            <a:ext cx="4038600" cy="33945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0" name="Google Shape;30;p6"/>
          <p:cNvSpPr txBox="1">
            <a:spLocks noGrp="1"/>
          </p:cNvSpPr>
          <p:nvPr>
            <p:ph type="body" idx="2"/>
          </p:nvPr>
        </p:nvSpPr>
        <p:spPr>
          <a:xfrm>
            <a:off x="4648200" y="1200150"/>
            <a:ext cx="4038600" cy="33945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1" name="Google Shape;31;p6"/>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457200" y="205978"/>
            <a:ext cx="8229600" cy="8571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4" name="Google Shape;34;p7"/>
          <p:cNvSpPr txBox="1">
            <a:spLocks noGrp="1"/>
          </p:cNvSpPr>
          <p:nvPr>
            <p:ph type="body" idx="1"/>
          </p:nvPr>
        </p:nvSpPr>
        <p:spPr>
          <a:xfrm>
            <a:off x="457200" y="1151335"/>
            <a:ext cx="4040100" cy="479700"/>
          </a:xfrm>
          <a:prstGeom prst="rect">
            <a:avLst/>
          </a:prstGeom>
          <a:noFill/>
          <a:ln>
            <a:noFill/>
          </a:ln>
        </p:spPr>
        <p:txBody>
          <a:bodyPr spcFirstLastPara="1" wrap="square" lIns="91425" tIns="91425" rIns="91425" bIns="91425" anchor="b"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35" name="Google Shape;35;p7"/>
          <p:cNvSpPr txBox="1">
            <a:spLocks noGrp="1"/>
          </p:cNvSpPr>
          <p:nvPr>
            <p:ph type="body" idx="2"/>
          </p:nvPr>
        </p:nvSpPr>
        <p:spPr>
          <a:xfrm>
            <a:off x="457200" y="1631156"/>
            <a:ext cx="4040100" cy="29634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6" name="Google Shape;36;p7"/>
          <p:cNvSpPr txBox="1">
            <a:spLocks noGrp="1"/>
          </p:cNvSpPr>
          <p:nvPr>
            <p:ph type="body" idx="3"/>
          </p:nvPr>
        </p:nvSpPr>
        <p:spPr>
          <a:xfrm>
            <a:off x="4645026" y="1151335"/>
            <a:ext cx="4041900" cy="479700"/>
          </a:xfrm>
          <a:prstGeom prst="rect">
            <a:avLst/>
          </a:prstGeom>
          <a:noFill/>
          <a:ln>
            <a:noFill/>
          </a:ln>
        </p:spPr>
        <p:txBody>
          <a:bodyPr spcFirstLastPara="1" wrap="square" lIns="91425" tIns="91425" rIns="91425" bIns="91425" anchor="b"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37" name="Google Shape;37;p7"/>
          <p:cNvSpPr txBox="1">
            <a:spLocks noGrp="1"/>
          </p:cNvSpPr>
          <p:nvPr>
            <p:ph type="body" idx="4"/>
          </p:nvPr>
        </p:nvSpPr>
        <p:spPr>
          <a:xfrm>
            <a:off x="4645026" y="1631156"/>
            <a:ext cx="4041900" cy="29634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8" name="Google Shape;38;p7"/>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205978"/>
            <a:ext cx="8229600" cy="8571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1" name="Google Shape;41;p8"/>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457201" y="204787"/>
            <a:ext cx="3008400" cy="8715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4" name="Google Shape;44;p9"/>
          <p:cNvSpPr txBox="1">
            <a:spLocks noGrp="1"/>
          </p:cNvSpPr>
          <p:nvPr>
            <p:ph type="body" idx="1"/>
          </p:nvPr>
        </p:nvSpPr>
        <p:spPr>
          <a:xfrm>
            <a:off x="3575050" y="204788"/>
            <a:ext cx="5111700" cy="43899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5" name="Google Shape;45;p9"/>
          <p:cNvSpPr txBox="1">
            <a:spLocks noGrp="1"/>
          </p:cNvSpPr>
          <p:nvPr>
            <p:ph type="body" idx="2"/>
          </p:nvPr>
        </p:nvSpPr>
        <p:spPr>
          <a:xfrm>
            <a:off x="457201" y="1076325"/>
            <a:ext cx="3008400" cy="3518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46" name="Google Shape;46;p9"/>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792288" y="3600450"/>
            <a:ext cx="5486400" cy="4251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9" name="Google Shape;49;p10"/>
          <p:cNvSpPr>
            <a:spLocks noGrp="1"/>
          </p:cNvSpPr>
          <p:nvPr>
            <p:ph type="pic" idx="2"/>
          </p:nvPr>
        </p:nvSpPr>
        <p:spPr>
          <a:xfrm>
            <a:off x="1792288" y="459581"/>
            <a:ext cx="5486400" cy="3086100"/>
          </a:xfrm>
          <a:prstGeom prst="rect">
            <a:avLst/>
          </a:prstGeom>
          <a:noFill/>
          <a:ln>
            <a:noFill/>
          </a:ln>
        </p:spPr>
      </p:sp>
      <p:sp>
        <p:nvSpPr>
          <p:cNvPr id="50" name="Google Shape;50;p10"/>
          <p:cNvSpPr txBox="1">
            <a:spLocks noGrp="1"/>
          </p:cNvSpPr>
          <p:nvPr>
            <p:ph type="body" idx="1"/>
          </p:nvPr>
        </p:nvSpPr>
        <p:spPr>
          <a:xfrm>
            <a:off x="1792288" y="4025504"/>
            <a:ext cx="5486400" cy="603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1" name="Google Shape;51;p10"/>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19575" y="-29375"/>
            <a:ext cx="9163500" cy="46014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1" name="Google Shape;11;p1"/>
          <p:cNvPicPr preferRelativeResize="0"/>
          <p:nvPr/>
        </p:nvPicPr>
        <p:blipFill rotWithShape="1">
          <a:blip r:embed="rId13">
            <a:alphaModFix/>
          </a:blip>
          <a:srcRect t="44495" b="44495"/>
          <a:stretch/>
        </p:blipFill>
        <p:spPr>
          <a:xfrm flipH="1">
            <a:off x="3" y="4514300"/>
            <a:ext cx="9143997" cy="629200"/>
          </a:xfrm>
          <a:prstGeom prst="rect">
            <a:avLst/>
          </a:prstGeom>
          <a:noFill/>
          <a:ln>
            <a:noFill/>
          </a:ln>
        </p:spPr>
      </p:pic>
      <p:sp>
        <p:nvSpPr>
          <p:cNvPr id="12" name="Google Shape;12;p1"/>
          <p:cNvSpPr txBox="1">
            <a:spLocks noGrp="1"/>
          </p:cNvSpPr>
          <p:nvPr>
            <p:ph type="sldNum" idx="12"/>
          </p:nvPr>
        </p:nvSpPr>
        <p:spPr>
          <a:xfrm>
            <a:off x="6553200" y="4661297"/>
            <a:ext cx="1905000" cy="3429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sz="140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quisition.gov/far/part-16#FAR_16_703"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mailto:reagan.criddle@gsa.gov" TargetMode="External"/><Relationship Id="rId4" Type="http://schemas.openxmlformats.org/officeDocument/2006/relationships/hyperlink" Target="https://www.gsa.gov/governmentwide-initiatives/emergency-response/emergency-acquisition-basic-ordering-agreemen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3"/>
          <p:cNvSpPr txBox="1">
            <a:spLocks noGrp="1"/>
          </p:cNvSpPr>
          <p:nvPr>
            <p:ph type="title"/>
          </p:nvPr>
        </p:nvSpPr>
        <p:spPr>
          <a:xfrm>
            <a:off x="683388" y="2087350"/>
            <a:ext cx="7088100" cy="686400"/>
          </a:xfrm>
          <a:prstGeom prst="rect">
            <a:avLst/>
          </a:prstGeom>
          <a:noFill/>
          <a:ln>
            <a:noFill/>
          </a:ln>
        </p:spPr>
        <p:txBody>
          <a:bodyPr spcFirstLastPara="1" wrap="square" lIns="0" tIns="0" rIns="0" bIns="0" anchor="t" anchorCtr="0">
            <a:noAutofit/>
          </a:bodyPr>
          <a:lstStyle/>
          <a:p>
            <a:pPr marL="0" marR="0" lvl="0" indent="0" algn="l" rtl="0">
              <a:lnSpc>
                <a:spcPct val="75000"/>
              </a:lnSpc>
              <a:spcBef>
                <a:spcPts val="0"/>
              </a:spcBef>
              <a:spcAft>
                <a:spcPts val="0"/>
              </a:spcAft>
              <a:buClr>
                <a:srgbClr val="000000"/>
              </a:buClr>
              <a:buSzPts val="3200"/>
              <a:buFont typeface="Arial"/>
              <a:buNone/>
            </a:pPr>
            <a:r>
              <a:rPr lang="en-US" sz="3200" b="0" i="0" u="none" strike="noStrike" cap="none">
                <a:solidFill>
                  <a:schemeClr val="lt1"/>
                </a:solidFill>
                <a:latin typeface="Arial"/>
                <a:ea typeface="Arial"/>
                <a:cs typeface="Arial"/>
                <a:sym typeface="Arial"/>
              </a:rPr>
              <a:t>Emergency Acquisition Basic Ordering Agreements</a:t>
            </a:r>
            <a:endParaRPr sz="1400" b="0" i="0" u="none" strike="noStrike" cap="none">
              <a:solidFill>
                <a:schemeClr val="lt1"/>
              </a:solidFill>
              <a:latin typeface="Arial"/>
              <a:ea typeface="Arial"/>
              <a:cs typeface="Arial"/>
              <a:sym typeface="Arial"/>
            </a:endParaRPr>
          </a:p>
          <a:p>
            <a:pPr marL="0" marR="0" lvl="0" indent="0" algn="l" rtl="0">
              <a:lnSpc>
                <a:spcPct val="75000"/>
              </a:lnSpc>
              <a:spcBef>
                <a:spcPts val="1800"/>
              </a:spcBef>
              <a:spcAft>
                <a:spcPts val="0"/>
              </a:spcAft>
              <a:buClr>
                <a:srgbClr val="000000"/>
              </a:buClr>
              <a:buSzPts val="2000"/>
              <a:buFont typeface="Arial"/>
              <a:buNone/>
            </a:pPr>
            <a:endParaRPr sz="2000" b="0" i="0" u="none" strike="noStrike" cap="none">
              <a:solidFill>
                <a:schemeClr val="lt1"/>
              </a:solidFill>
              <a:latin typeface="Arial"/>
              <a:ea typeface="Arial"/>
              <a:cs typeface="Arial"/>
              <a:sym typeface="Arial"/>
            </a:endParaRPr>
          </a:p>
          <a:p>
            <a:pPr marL="0" marR="0" lvl="0" indent="0" algn="l" rtl="0">
              <a:lnSpc>
                <a:spcPct val="75000"/>
              </a:lnSpc>
              <a:spcBef>
                <a:spcPts val="1800"/>
              </a:spcBef>
              <a:spcAft>
                <a:spcPts val="0"/>
              </a:spcAft>
              <a:buClr>
                <a:srgbClr val="000000"/>
              </a:buClr>
              <a:buSzPts val="2000"/>
              <a:buFont typeface="Arial"/>
              <a:buNone/>
            </a:pPr>
            <a:r>
              <a:rPr lang="en-US" sz="2000" b="0" i="0" u="none" strike="noStrike" cap="none">
                <a:solidFill>
                  <a:schemeClr val="lt1"/>
                </a:solidFill>
                <a:latin typeface="Arial"/>
                <a:ea typeface="Arial"/>
                <a:cs typeface="Arial"/>
                <a:sym typeface="Arial"/>
              </a:rPr>
              <a:t>Office of Acquisition Operations (QMA)</a:t>
            </a:r>
            <a:endParaRPr sz="1400" b="0" i="0" u="none" strike="noStrike" cap="none">
              <a:solidFill>
                <a:schemeClr val="lt1"/>
              </a:solidFill>
              <a:latin typeface="Arial"/>
              <a:ea typeface="Arial"/>
              <a:cs typeface="Arial"/>
              <a:sym typeface="Arial"/>
            </a:endParaRPr>
          </a:p>
          <a:p>
            <a:pPr marL="0" marR="0" lvl="0" indent="0" algn="l" rtl="0">
              <a:lnSpc>
                <a:spcPct val="100000"/>
              </a:lnSpc>
              <a:spcBef>
                <a:spcPts val="180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66" name="Google Shape;66;p13"/>
          <p:cNvSpPr txBox="1"/>
          <p:nvPr/>
        </p:nvSpPr>
        <p:spPr>
          <a:xfrm>
            <a:off x="683400" y="4146240"/>
            <a:ext cx="4495800" cy="663000"/>
          </a:xfrm>
          <a:prstGeom prst="rect">
            <a:avLst/>
          </a:prstGeom>
          <a:noFill/>
          <a:ln>
            <a:noFill/>
          </a:ln>
        </p:spPr>
        <p:txBody>
          <a:bodyPr spcFirstLastPara="1" wrap="square" lIns="0" tIns="0" rIns="0" bIns="0" anchor="t" anchorCtr="0">
            <a:noAutofit/>
          </a:bodyPr>
          <a:lstStyle/>
          <a:p>
            <a:pPr marL="0" marR="0" lvl="0" indent="0" algn="l" rtl="0">
              <a:lnSpc>
                <a:spcPct val="75000"/>
              </a:lnSpc>
              <a:spcBef>
                <a:spcPts val="0"/>
              </a:spcBef>
              <a:spcAft>
                <a:spcPts val="0"/>
              </a:spcAft>
              <a:buClr>
                <a:srgbClr val="000000"/>
              </a:buClr>
              <a:buSzPts val="1600"/>
              <a:buFont typeface="Arial"/>
              <a:buNone/>
            </a:pPr>
            <a:r>
              <a:rPr lang="en-US" sz="1600" b="0" i="0" u="none" strike="noStrike" cap="none">
                <a:solidFill>
                  <a:schemeClr val="lt1"/>
                </a:solidFill>
                <a:latin typeface="Arial"/>
                <a:ea typeface="Arial"/>
                <a:cs typeface="Arial"/>
                <a:sym typeface="Arial"/>
              </a:rPr>
              <a:t>presented by</a:t>
            </a:r>
            <a:endParaRPr sz="1600" b="0" i="0" u="none" strike="noStrike" cap="none">
              <a:solidFill>
                <a:schemeClr val="lt1"/>
              </a:solidFill>
              <a:latin typeface="Arial"/>
              <a:ea typeface="Arial"/>
              <a:cs typeface="Arial"/>
              <a:sym typeface="Arial"/>
            </a:endParaRPr>
          </a:p>
          <a:p>
            <a:pPr marL="0" marR="0" lvl="0" indent="0" algn="l" rtl="0">
              <a:lnSpc>
                <a:spcPct val="50000"/>
              </a:lnSpc>
              <a:spcBef>
                <a:spcPts val="180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Reagan Criddle</a:t>
            </a:r>
            <a:endParaRPr sz="1800" b="0" i="0" u="none" strike="noStrike" cap="non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title"/>
          </p:nvPr>
        </p:nvSpPr>
        <p:spPr>
          <a:xfrm>
            <a:off x="685863" y="306425"/>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Example Requirement</a:t>
            </a:r>
            <a:endParaRPr sz="2800" b="0" i="0" u="none" strike="noStrike" cap="none">
              <a:solidFill>
                <a:srgbClr val="000000"/>
              </a:solidFill>
              <a:latin typeface="Arial"/>
              <a:ea typeface="Arial"/>
              <a:cs typeface="Arial"/>
              <a:sym typeface="Arial"/>
            </a:endParaRPr>
          </a:p>
        </p:txBody>
      </p:sp>
      <p:pic>
        <p:nvPicPr>
          <p:cNvPr id="123" name="Google Shape;123;p22" descr="On the far left-center of the slide, there is a rectangular, cardboard box with the words &quot;MEAL READY TO EAT,&quot; 12 EACH,&quot; and &quot;LOT NO.&quot; written on the side of the box in black ink."/>
          <p:cNvPicPr preferRelativeResize="0"/>
          <p:nvPr/>
        </p:nvPicPr>
        <p:blipFill rotWithShape="1">
          <a:blip r:embed="rId3">
            <a:alphaModFix/>
          </a:blip>
          <a:srcRect/>
          <a:stretch/>
        </p:blipFill>
        <p:spPr>
          <a:xfrm>
            <a:off x="253500" y="1647713"/>
            <a:ext cx="2992125" cy="2196000"/>
          </a:xfrm>
          <a:prstGeom prst="rect">
            <a:avLst/>
          </a:prstGeom>
          <a:noFill/>
          <a:ln>
            <a:noFill/>
          </a:ln>
        </p:spPr>
      </p:pic>
      <p:pic>
        <p:nvPicPr>
          <p:cNvPr id="124" name="Google Shape;124;p22" descr="On the center of slide and to the right of the &quot;MEAL READY TO EAT&quot; image, there is a picture of an email written to BOA participants requesting that they submit quotes for an emergency requirement."/>
          <p:cNvPicPr preferRelativeResize="0"/>
          <p:nvPr/>
        </p:nvPicPr>
        <p:blipFill rotWithShape="1">
          <a:blip r:embed="rId4">
            <a:alphaModFix/>
          </a:blip>
          <a:srcRect/>
          <a:stretch/>
        </p:blipFill>
        <p:spPr>
          <a:xfrm>
            <a:off x="3414336" y="1381663"/>
            <a:ext cx="5494214" cy="2728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685863" y="0"/>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Summary &amp; Data</a:t>
            </a:r>
            <a:endParaRPr sz="2800" b="0" i="0" u="none" strike="noStrike" cap="none">
              <a:solidFill>
                <a:srgbClr val="000000"/>
              </a:solidFill>
              <a:latin typeface="Arial"/>
              <a:ea typeface="Arial"/>
              <a:cs typeface="Arial"/>
              <a:sym typeface="Arial"/>
            </a:endParaRPr>
          </a:p>
        </p:txBody>
      </p:sp>
      <p:sp>
        <p:nvSpPr>
          <p:cNvPr id="130" name="Google Shape;130;p23"/>
          <p:cNvSpPr/>
          <p:nvPr/>
        </p:nvSpPr>
        <p:spPr>
          <a:xfrm>
            <a:off x="684225" y="837238"/>
            <a:ext cx="7772400" cy="27165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QMA’s EA BOAs offer a streamlined approach to commercial purchases during emergencies.</a:t>
            </a:r>
            <a:endParaRPr dirty="0"/>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Any </a:t>
            </a:r>
            <a:r>
              <a:rPr lang="en-US" sz="1800" dirty="0">
                <a:solidFill>
                  <a:schemeClr val="dk1"/>
                </a:solidFill>
              </a:rPr>
              <a:t>Federal agency </a:t>
            </a:r>
            <a:r>
              <a:rPr lang="en-US" sz="1800" b="0" i="0" u="none" strike="noStrike" cap="none" dirty="0">
                <a:solidFill>
                  <a:schemeClr val="dk1"/>
                </a:solidFill>
                <a:latin typeface="Arial"/>
                <a:ea typeface="Arial"/>
                <a:cs typeface="Arial"/>
                <a:sym typeface="Arial"/>
              </a:rPr>
              <a:t>can use, free of charge.</a:t>
            </a:r>
            <a:endParaRPr dirty="0"/>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No price lists or item catalogs</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The EA BOAs have been used to rapidly purchase meals, COVID test kits, sheltering items, Joint Field Office (JFO) kits, and pandemic kits.</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Average savings of </a:t>
            </a:r>
            <a:r>
              <a:rPr lang="en-US" sz="1800" dirty="0">
                <a:solidFill>
                  <a:schemeClr val="dk1"/>
                </a:solidFill>
              </a:rPr>
              <a:t>~33% in FY24, </a:t>
            </a:r>
            <a:r>
              <a:rPr lang="en-US" sz="1800" b="0" i="0" u="none" strike="noStrike" cap="none" dirty="0">
                <a:solidFill>
                  <a:schemeClr val="dk1"/>
                </a:solidFill>
                <a:latin typeface="Arial"/>
                <a:ea typeface="Arial"/>
                <a:cs typeface="Arial"/>
                <a:sym typeface="Arial"/>
              </a:rPr>
              <a:t>~</a:t>
            </a:r>
            <a:r>
              <a:rPr lang="en-US" sz="1800" dirty="0">
                <a:solidFill>
                  <a:schemeClr val="dk1"/>
                </a:solidFill>
              </a:rPr>
              <a:t>39</a:t>
            </a:r>
            <a:r>
              <a:rPr lang="en-US" sz="1800" b="0" i="0" u="none" strike="noStrike" cap="none" dirty="0">
                <a:solidFill>
                  <a:schemeClr val="dk1"/>
                </a:solidFill>
                <a:latin typeface="Arial"/>
                <a:ea typeface="Arial"/>
                <a:cs typeface="Arial"/>
                <a:sym typeface="Arial"/>
              </a:rPr>
              <a:t>% in FY23, and ~32% in FY22</a:t>
            </a:r>
            <a:endParaRPr dirty="0"/>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Competitive process</a:t>
            </a:r>
            <a:r>
              <a:rPr lang="en-US" sz="1800" dirty="0">
                <a:solidFill>
                  <a:schemeClr val="dk1"/>
                </a:solidFill>
              </a:rPr>
              <a:t> - competitive</a:t>
            </a:r>
            <a:r>
              <a:rPr lang="en-US" sz="1800" b="0" i="0" u="none" strike="noStrike" cap="none" dirty="0">
                <a:solidFill>
                  <a:schemeClr val="dk1"/>
                </a:solidFill>
                <a:latin typeface="Arial"/>
                <a:ea typeface="Arial"/>
                <a:cs typeface="Arial"/>
                <a:sym typeface="Arial"/>
              </a:rPr>
              <a:t> quotes received on all solicitations</a:t>
            </a:r>
            <a:endParaRPr sz="1800" b="0" i="0" u="none" strike="noStrike" cap="none" dirty="0">
              <a:solidFill>
                <a:schemeClr val="dk1"/>
              </a:solidFill>
              <a:latin typeface="Arial"/>
              <a:ea typeface="Arial"/>
              <a:cs typeface="Arial"/>
              <a:sym typeface="Arial"/>
            </a:endParaRPr>
          </a:p>
          <a:p>
            <a:pPr marL="34290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a:p>
            <a:pPr marL="74295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685863" y="0"/>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References &amp; Contacts</a:t>
            </a:r>
            <a:endParaRPr sz="2800" b="0" i="0" u="none" strike="noStrike" cap="none">
              <a:solidFill>
                <a:srgbClr val="000000"/>
              </a:solidFill>
              <a:latin typeface="Arial"/>
              <a:ea typeface="Arial"/>
              <a:cs typeface="Arial"/>
              <a:sym typeface="Arial"/>
            </a:endParaRPr>
          </a:p>
        </p:txBody>
      </p:sp>
      <p:sp>
        <p:nvSpPr>
          <p:cNvPr id="136" name="Google Shape;136;p24"/>
          <p:cNvSpPr/>
          <p:nvPr/>
        </p:nvSpPr>
        <p:spPr>
          <a:xfrm>
            <a:off x="684225" y="837238"/>
            <a:ext cx="7772400" cy="2716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0" i="0" u="sng" strike="noStrike" cap="none" dirty="0">
                <a:solidFill>
                  <a:schemeClr val="hlink"/>
                </a:solidFill>
                <a:latin typeface="Arial"/>
                <a:ea typeface="Arial"/>
                <a:cs typeface="Arial"/>
                <a:sym typeface="Arial"/>
                <a:hlinkClick r:id="rId3"/>
              </a:rPr>
              <a:t>https://www.acquisition.gov/far/part-16#FAR_16_703</a:t>
            </a:r>
            <a:r>
              <a:rPr lang="en-US" sz="1800" b="0" i="0" u="none" strike="noStrike" cap="none" dirty="0">
                <a:solidFill>
                  <a:schemeClr val="dk1"/>
                </a:solidFill>
                <a:latin typeface="Arial"/>
                <a:ea typeface="Arial"/>
                <a:cs typeface="Arial"/>
                <a:sym typeface="Arial"/>
              </a:rPr>
              <a:t>	</a:t>
            </a: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400"/>
              </a:spcBef>
              <a:spcAft>
                <a:spcPts val="0"/>
              </a:spcAft>
              <a:buClr>
                <a:srgbClr val="000000"/>
              </a:buClr>
              <a:buSzPts val="1800"/>
              <a:buFont typeface="Arial"/>
              <a:buNone/>
            </a:pPr>
            <a:r>
              <a:rPr lang="en-US" sz="1800" b="0" i="0" u="none" strike="noStrike" cap="none" dirty="0">
                <a:solidFill>
                  <a:schemeClr val="dk1"/>
                </a:solidFill>
                <a:latin typeface="Arial"/>
                <a:ea typeface="Arial"/>
                <a:cs typeface="Arial"/>
                <a:sym typeface="Arial"/>
              </a:rPr>
              <a:t>A copy of the BOA and Master Contact List of BOA Participants </a:t>
            </a:r>
            <a:r>
              <a:rPr lang="en-US" sz="1800" dirty="0">
                <a:solidFill>
                  <a:schemeClr val="dk1"/>
                </a:solidFill>
              </a:rPr>
              <a:t>may be found at the link below:</a:t>
            </a:r>
            <a:endParaRPr sz="1800" dirty="0">
              <a:solidFill>
                <a:schemeClr val="dk1"/>
              </a:solidFill>
            </a:endParaRPr>
          </a:p>
          <a:p>
            <a:pPr marL="0" marR="0" lvl="0" indent="0" algn="l" rtl="0">
              <a:lnSpc>
                <a:spcPct val="100000"/>
              </a:lnSpc>
              <a:spcBef>
                <a:spcPts val="400"/>
              </a:spcBef>
              <a:spcAft>
                <a:spcPts val="0"/>
              </a:spcAft>
              <a:buClr>
                <a:srgbClr val="000000"/>
              </a:buClr>
              <a:buSzPts val="1800"/>
              <a:buFont typeface="Arial"/>
              <a:buNone/>
            </a:pPr>
            <a:endParaRPr sz="1800" dirty="0">
              <a:solidFill>
                <a:schemeClr val="dk1"/>
              </a:solidFill>
            </a:endParaRPr>
          </a:p>
          <a:p>
            <a:pPr marL="0" marR="0" lvl="0" indent="0" algn="l" rtl="0">
              <a:lnSpc>
                <a:spcPct val="100000"/>
              </a:lnSpc>
              <a:spcBef>
                <a:spcPts val="400"/>
              </a:spcBef>
              <a:spcAft>
                <a:spcPts val="0"/>
              </a:spcAft>
              <a:buClr>
                <a:srgbClr val="000000"/>
              </a:buClr>
              <a:buSzPts val="1800"/>
              <a:buFont typeface="Arial"/>
              <a:buNone/>
            </a:pPr>
            <a:r>
              <a:rPr lang="en-US" sz="1800" u="sng" dirty="0">
                <a:solidFill>
                  <a:schemeClr val="hlink"/>
                </a:solidFill>
                <a:hlinkClick r:id="rId4"/>
              </a:rPr>
              <a:t>https://www.gsa.gov/governmentwide-initiatives/emergency-response/emergency-acquisition-basic-ordering-agreements</a:t>
            </a:r>
            <a:r>
              <a:rPr lang="en-US" sz="1800" dirty="0">
                <a:solidFill>
                  <a:schemeClr val="dk1"/>
                </a:solidFill>
              </a:rPr>
              <a:t>	</a:t>
            </a:r>
            <a:endParaRPr sz="1800" dirty="0">
              <a:solidFill>
                <a:schemeClr val="dk1"/>
              </a:solidFill>
            </a:endParaRPr>
          </a:p>
          <a:p>
            <a:pPr marL="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400"/>
              </a:spcBef>
              <a:spcAft>
                <a:spcPts val="0"/>
              </a:spcAft>
              <a:buClr>
                <a:srgbClr val="000000"/>
              </a:buClr>
              <a:buSzPts val="1800"/>
              <a:buFont typeface="Arial"/>
              <a:buNone/>
            </a:pPr>
            <a:r>
              <a:rPr lang="en-US" sz="1800" b="1" i="0" u="none" strike="noStrike" cap="none" dirty="0">
                <a:solidFill>
                  <a:schemeClr val="dk1"/>
                </a:solidFill>
                <a:latin typeface="Arial"/>
                <a:ea typeface="Arial"/>
                <a:cs typeface="Arial"/>
                <a:sym typeface="Arial"/>
              </a:rPr>
              <a:t>QMA EA Contracting Officers:</a:t>
            </a:r>
            <a:endParaRPr sz="1800" b="1" i="0" u="none" strike="noStrike" cap="none" dirty="0">
              <a:solidFill>
                <a:schemeClr val="dk1"/>
              </a:solidFill>
              <a:latin typeface="Arial"/>
              <a:ea typeface="Arial"/>
              <a:cs typeface="Arial"/>
              <a:sym typeface="Arial"/>
            </a:endParaRPr>
          </a:p>
          <a:p>
            <a:pPr marL="0" marR="0" lvl="0" indent="0" algn="l" rtl="0">
              <a:lnSpc>
                <a:spcPct val="100000"/>
              </a:lnSpc>
              <a:spcBef>
                <a:spcPts val="400"/>
              </a:spcBef>
              <a:spcAft>
                <a:spcPts val="0"/>
              </a:spcAft>
              <a:buClr>
                <a:srgbClr val="000000"/>
              </a:buClr>
              <a:buSzPts val="1800"/>
              <a:buFont typeface="Arial"/>
              <a:buNone/>
            </a:pPr>
            <a:r>
              <a:rPr lang="en-US" sz="1800" dirty="0">
                <a:solidFill>
                  <a:schemeClr val="dk1"/>
                </a:solidFill>
              </a:rPr>
              <a:t>Reagan Criddle, 312-208-4834, </a:t>
            </a:r>
            <a:r>
              <a:rPr lang="en-US" sz="1800" u="sng" dirty="0">
                <a:solidFill>
                  <a:schemeClr val="hlink"/>
                </a:solidFill>
                <a:hlinkClick r:id="rId5"/>
              </a:rPr>
              <a:t>reagan.criddle@gsa.gov</a:t>
            </a:r>
            <a:r>
              <a:rPr lang="en-US" sz="1800" dirty="0">
                <a:solidFill>
                  <a:schemeClr val="dk1"/>
                </a:solidFill>
              </a:rPr>
              <a:t>	</a:t>
            </a:r>
            <a:r>
              <a:rPr lang="en-US" sz="1800" b="0" i="0" u="none" strike="noStrike" cap="none" dirty="0">
                <a:solidFill>
                  <a:schemeClr val="dk1"/>
                </a:solidFill>
                <a:latin typeface="Arial"/>
                <a:ea typeface="Arial"/>
                <a:cs typeface="Arial"/>
                <a:sym typeface="Arial"/>
              </a:rPr>
              <a:t>	  </a:t>
            </a: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a:p>
            <a:pPr marL="34290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a:p>
            <a:pPr marL="74295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685863" y="306425"/>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Introduction</a:t>
            </a:r>
            <a:endParaRPr sz="2800" b="0" i="0" u="none" strike="noStrike" cap="none">
              <a:solidFill>
                <a:srgbClr val="000000"/>
              </a:solidFill>
              <a:latin typeface="Arial"/>
              <a:ea typeface="Arial"/>
              <a:cs typeface="Arial"/>
              <a:sym typeface="Arial"/>
            </a:endParaRPr>
          </a:p>
        </p:txBody>
      </p:sp>
      <p:sp>
        <p:nvSpPr>
          <p:cNvPr id="72" name="Google Shape;72;p14"/>
          <p:cNvSpPr/>
          <p:nvPr/>
        </p:nvSpPr>
        <p:spPr>
          <a:xfrm>
            <a:off x="684225" y="1281126"/>
            <a:ext cx="7772400" cy="26472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Who we are</a:t>
            </a:r>
            <a:endParaRPr sz="1800" b="0" i="0" u="none" strike="noStrike" cap="none" dirty="0">
              <a:solidFill>
                <a:schemeClr val="dk1"/>
              </a:solidFill>
              <a:latin typeface="Arial"/>
              <a:ea typeface="Arial"/>
              <a:cs typeface="Arial"/>
              <a:sym typeface="Arial"/>
            </a:endParaRPr>
          </a:p>
          <a:p>
            <a:pPr marL="742950" marR="0" lvl="1" indent="-2730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QMA falls under GSA’s Federal Acquisition Service (FAS).</a:t>
            </a:r>
            <a:endParaRPr sz="1800" b="0" i="0" u="none" strike="noStrike" cap="none" dirty="0">
              <a:solidFill>
                <a:schemeClr val="dk1"/>
              </a:solidFill>
              <a:latin typeface="Arial"/>
              <a:ea typeface="Arial"/>
              <a:cs typeface="Arial"/>
              <a:sym typeface="Arial"/>
            </a:endParaRPr>
          </a:p>
          <a:p>
            <a:pPr marL="742950" marR="0" lvl="1" indent="-2730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FAS’s mission is to provide an exceptional customer experience by delivering best value goods and services through an increasingly digital environment. </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Who we support</a:t>
            </a:r>
            <a:endParaRPr sz="1800" b="0" i="0" u="none" strike="noStrike" cap="none" dirty="0">
              <a:solidFill>
                <a:srgbClr val="000000"/>
              </a:solidFill>
              <a:latin typeface="Arial"/>
              <a:ea typeface="Arial"/>
              <a:cs typeface="Arial"/>
              <a:sym typeface="Arial"/>
            </a:endParaRPr>
          </a:p>
          <a:p>
            <a:pPr marL="742950" marR="0" lvl="1" indent="-273050" algn="l" rtl="0">
              <a:lnSpc>
                <a:spcPct val="100000"/>
              </a:lnSpc>
              <a:spcBef>
                <a:spcPts val="400"/>
              </a:spcBef>
              <a:spcAft>
                <a:spcPts val="0"/>
              </a:spcAft>
              <a:buClr>
                <a:schemeClr val="dk1"/>
              </a:buClr>
              <a:buSzPts val="1800"/>
              <a:buFont typeface="Arial"/>
              <a:buChar char="–"/>
            </a:pPr>
            <a:r>
              <a:rPr lang="en-US" sz="1800" b="0" i="0" u="none" strike="noStrike" cap="none" dirty="0">
                <a:solidFill>
                  <a:srgbClr val="000000"/>
                </a:solidFill>
                <a:latin typeface="Arial"/>
                <a:ea typeface="Arial"/>
                <a:cs typeface="Arial"/>
                <a:sym typeface="Arial"/>
              </a:rPr>
              <a:t>Primarily we support other Federal agencies; however, GSA allows other non-federal government entities to utilize its contracting vehicles and sources of supply under certain circumstances.</a:t>
            </a:r>
            <a:endParaRPr sz="1800" b="0" i="0" u="none" strike="noStrike" cap="none" dirty="0">
              <a:solidFill>
                <a:srgbClr val="000000"/>
              </a:solidFill>
              <a:latin typeface="Arial"/>
              <a:ea typeface="Arial"/>
              <a:cs typeface="Arial"/>
              <a:sym typeface="Arial"/>
            </a:endParaRPr>
          </a:p>
          <a:p>
            <a:pPr marL="457200" marR="0" lvl="0" indent="0" algn="l" rtl="0">
              <a:lnSpc>
                <a:spcPct val="100000"/>
              </a:lnSpc>
              <a:spcBef>
                <a:spcPts val="400"/>
              </a:spcBef>
              <a:spcAft>
                <a:spcPts val="0"/>
              </a:spcAft>
              <a:buNone/>
            </a:pPr>
            <a:endParaRPr sz="1800" b="0" i="0" u="none" strike="noStrike" cap="none" dirty="0">
              <a:solidFill>
                <a:srgbClr val="000000"/>
              </a:solidFill>
              <a:latin typeface="Arial"/>
              <a:ea typeface="Arial"/>
              <a:cs typeface="Arial"/>
              <a:sym typeface="Arial"/>
            </a:endParaRPr>
          </a:p>
          <a:p>
            <a:pPr marL="742950" marR="0" lvl="1" indent="-158750" algn="l" rtl="0">
              <a:lnSpc>
                <a:spcPct val="100000"/>
              </a:lnSpc>
              <a:spcBef>
                <a:spcPts val="400"/>
              </a:spcBef>
              <a:spcAft>
                <a:spcPts val="0"/>
              </a:spcAft>
              <a:buClr>
                <a:schemeClr val="dk1"/>
              </a:buClr>
              <a:buSzPts val="1800"/>
              <a:buFont typeface="Arial"/>
              <a:buNone/>
            </a:pP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685863" y="306425"/>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Agenda</a:t>
            </a:r>
            <a:endParaRPr sz="2800" b="0" i="0" u="none" strike="noStrike" cap="none">
              <a:solidFill>
                <a:srgbClr val="000000"/>
              </a:solidFill>
              <a:latin typeface="Arial"/>
              <a:ea typeface="Arial"/>
              <a:cs typeface="Arial"/>
              <a:sym typeface="Arial"/>
            </a:endParaRPr>
          </a:p>
        </p:txBody>
      </p:sp>
      <p:sp>
        <p:nvSpPr>
          <p:cNvPr id="78" name="Google Shape;78;p15"/>
          <p:cNvSpPr/>
          <p:nvPr/>
        </p:nvSpPr>
        <p:spPr>
          <a:xfrm>
            <a:off x="685800" y="1281126"/>
            <a:ext cx="7772400" cy="27165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Explain what BOAs are, how they work, and who can use them</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Discuss the Emergency Acquisition (EA) Basic Ordering Agreements (BOAs)</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Review the scope of the EA BOAs along with the benefits of using them</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dirty="0">
                <a:solidFill>
                  <a:schemeClr val="dk1"/>
                </a:solidFill>
              </a:rPr>
              <a:t>Discuss the </a:t>
            </a:r>
            <a:r>
              <a:rPr lang="en-US" sz="1800" b="0" i="0" u="none" strike="noStrike" cap="none" dirty="0">
                <a:solidFill>
                  <a:schemeClr val="dk1"/>
                </a:solidFill>
                <a:latin typeface="Arial"/>
                <a:ea typeface="Arial"/>
                <a:cs typeface="Arial"/>
                <a:sym typeface="Arial"/>
              </a:rPr>
              <a:t>Ordering Process and Example Requirements</a:t>
            </a:r>
            <a:endParaRPr sz="1800" b="0" i="0" u="none" strike="noStrike" cap="none" dirty="0">
              <a:solidFill>
                <a:schemeClr val="dk1"/>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Summary &amp; Data</a:t>
            </a:r>
            <a:endParaRPr dirty="0"/>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Q&amp;A</a:t>
            </a:r>
            <a:endParaRPr sz="1800" b="0" i="0" u="none" strike="noStrike" cap="none" dirty="0">
              <a:solidFill>
                <a:schemeClr val="dk1"/>
              </a:solidFill>
              <a:latin typeface="Arial"/>
              <a:ea typeface="Arial"/>
              <a:cs typeface="Arial"/>
              <a:sym typeface="Arial"/>
            </a:endParaRPr>
          </a:p>
          <a:p>
            <a:pPr marL="74295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687438" y="298650"/>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Basic Ordering Agreements</a:t>
            </a:r>
            <a:endParaRPr sz="2800" b="0" i="0" u="none" strike="noStrike" cap="none">
              <a:solidFill>
                <a:srgbClr val="000000"/>
              </a:solidFill>
              <a:latin typeface="Arial"/>
              <a:ea typeface="Arial"/>
              <a:cs typeface="Arial"/>
              <a:sym typeface="Arial"/>
            </a:endParaRPr>
          </a:p>
        </p:txBody>
      </p:sp>
      <p:sp>
        <p:nvSpPr>
          <p:cNvPr id="84" name="Google Shape;84;p16"/>
          <p:cNvSpPr txBox="1"/>
          <p:nvPr/>
        </p:nvSpPr>
        <p:spPr>
          <a:xfrm>
            <a:off x="755700" y="1378925"/>
            <a:ext cx="7632600" cy="2672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Arial"/>
                <a:ea typeface="Arial"/>
                <a:cs typeface="Arial"/>
                <a:sym typeface="Arial"/>
              </a:rPr>
              <a:t>Federal Acquisition Regulations (FAR) 16.703</a:t>
            </a:r>
            <a:endParaRPr sz="15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Arial"/>
                <a:ea typeface="Arial"/>
                <a:cs typeface="Arial"/>
                <a:sym typeface="Arial"/>
              </a:rPr>
              <a:t>BOAs are written instruments of understanding, negotiated between an agency, contracting activity, or contracting office and a contractor, that contains (1) terms and clauses applying to future contracts (orders) between the parties during its term, (2) a description, as specific as practicable, of supplies or services to be provided, and (3) methods for pricing, issuing, and delivering future orders under the basic ordering agreement. </a:t>
            </a:r>
            <a:r>
              <a:rPr lang="en-US" sz="1500" b="1" i="0" u="none" strike="noStrike" cap="none" dirty="0">
                <a:solidFill>
                  <a:schemeClr val="dk1"/>
                </a:solidFill>
                <a:latin typeface="Arial"/>
                <a:ea typeface="Arial"/>
                <a:cs typeface="Arial"/>
                <a:sym typeface="Arial"/>
              </a:rPr>
              <a:t>A basic ordering agreement is not a contract.</a:t>
            </a:r>
            <a:endParaRPr sz="15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r>
              <a:rPr lang="en-US" sz="1500" b="0" i="0" u="none" strike="noStrike" cap="none" dirty="0">
                <a:solidFill>
                  <a:srgbClr val="000000"/>
                </a:solidFill>
                <a:latin typeface="Arial"/>
                <a:ea typeface="Arial"/>
                <a:cs typeface="Arial"/>
                <a:sym typeface="Arial"/>
              </a:rPr>
              <a:t>BOAs are effective instruments for </a:t>
            </a:r>
            <a:r>
              <a:rPr lang="en-US" sz="1500" b="1" i="0" u="none" strike="noStrike" cap="none" dirty="0">
                <a:solidFill>
                  <a:srgbClr val="000000"/>
                </a:solidFill>
                <a:latin typeface="Arial"/>
                <a:ea typeface="Arial"/>
                <a:cs typeface="Arial"/>
                <a:sym typeface="Arial"/>
              </a:rPr>
              <a:t>expediting contracting activities for uncertain requirements</a:t>
            </a:r>
            <a:r>
              <a:rPr lang="en-US" sz="1500" b="0" i="0" u="none" strike="noStrike" cap="none" dirty="0">
                <a:solidFill>
                  <a:srgbClr val="000000"/>
                </a:solidFill>
                <a:latin typeface="Arial"/>
                <a:ea typeface="Arial"/>
                <a:cs typeface="Arial"/>
                <a:sym typeface="Arial"/>
              </a:rPr>
              <a:t> in which specific quantities, items, and prices are not known at the </a:t>
            </a:r>
            <a:r>
              <a:rPr lang="en-US" sz="1500" b="0" i="0" u="none" strike="noStrike" cap="none" dirty="0">
                <a:solidFill>
                  <a:schemeClr val="dk1"/>
                </a:solidFill>
                <a:latin typeface="Arial"/>
                <a:ea typeface="Arial"/>
                <a:cs typeface="Arial"/>
                <a:sym typeface="Arial"/>
              </a:rPr>
              <a:t>time of execution of the agreement.</a:t>
            </a:r>
            <a:endParaRPr sz="1500" b="0" i="0" u="none" strike="noStrike" cap="none" dirty="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685863" y="44075"/>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QMA’s EA Basic Ordering Agreements</a:t>
            </a:r>
            <a:endParaRPr sz="2800" b="0" i="0" u="none" strike="noStrike" cap="none">
              <a:solidFill>
                <a:srgbClr val="000000"/>
              </a:solidFill>
              <a:latin typeface="Arial"/>
              <a:ea typeface="Arial"/>
              <a:cs typeface="Arial"/>
              <a:sym typeface="Arial"/>
            </a:endParaRPr>
          </a:p>
        </p:txBody>
      </p:sp>
      <p:sp>
        <p:nvSpPr>
          <p:cNvPr id="90" name="Google Shape;90;p17"/>
          <p:cNvSpPr/>
          <p:nvPr/>
        </p:nvSpPr>
        <p:spPr>
          <a:xfrm>
            <a:off x="684225" y="847338"/>
            <a:ext cx="7772400" cy="27165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BOAs were initially considered to assist QMA with rapidly procuring supplies and services in support of FEMA. During Acquisition Planning and market research, it became clear these vehicles could also offer value to </a:t>
            </a:r>
            <a:r>
              <a:rPr lang="en-US" sz="1800" dirty="0">
                <a:solidFill>
                  <a:schemeClr val="dk1"/>
                </a:solidFill>
              </a:rPr>
              <a:t>other Federal agencies</a:t>
            </a:r>
            <a:r>
              <a:rPr lang="en-US" sz="1800" b="0" i="0" u="none" strike="noStrike" cap="none" dirty="0">
                <a:solidFill>
                  <a:schemeClr val="dk1"/>
                </a:solidFill>
                <a:latin typeface="Arial"/>
                <a:ea typeface="Arial"/>
                <a:cs typeface="Arial"/>
                <a:sym typeface="Arial"/>
              </a:rPr>
              <a:t> in times of emergency.</a:t>
            </a:r>
            <a:endParaRPr sz="1800" b="0" i="0" u="none" strike="noStrike" cap="none" dirty="0">
              <a:solidFill>
                <a:schemeClr val="dk1"/>
              </a:solidFill>
              <a:latin typeface="Arial"/>
              <a:ea typeface="Arial"/>
              <a:cs typeface="Arial"/>
              <a:sym typeface="Arial"/>
            </a:endParaRPr>
          </a:p>
          <a:p>
            <a:pPr marL="742950" marR="0" lvl="1" indent="-273050" algn="l" rtl="0">
              <a:lnSpc>
                <a:spcPct val="100000"/>
              </a:lnSpc>
              <a:spcBef>
                <a:spcPts val="400"/>
              </a:spcBef>
              <a:spcAft>
                <a:spcPts val="0"/>
              </a:spcAft>
              <a:buClr>
                <a:srgbClr val="005087"/>
              </a:buClr>
              <a:buSzPts val="1800"/>
              <a:buFont typeface="Arial"/>
              <a:buChar char="–"/>
            </a:pPr>
            <a:r>
              <a:rPr lang="en-US" sz="1800" b="0" i="0" u="none" strike="noStrike" cap="none" dirty="0">
                <a:solidFill>
                  <a:srgbClr val="005087"/>
                </a:solidFill>
                <a:latin typeface="Arial"/>
                <a:ea typeface="Arial"/>
                <a:cs typeface="Arial"/>
                <a:sym typeface="Arial"/>
              </a:rPr>
              <a:t>These BOAs may be used, free of charge, by </a:t>
            </a:r>
            <a:r>
              <a:rPr lang="en-US" sz="1800" b="1" i="0" u="none" strike="noStrike" cap="none" dirty="0">
                <a:solidFill>
                  <a:srgbClr val="005087"/>
                </a:solidFill>
                <a:latin typeface="Arial"/>
                <a:ea typeface="Arial"/>
                <a:cs typeface="Arial"/>
                <a:sym typeface="Arial"/>
              </a:rPr>
              <a:t>all Federal agencies</a:t>
            </a:r>
            <a:r>
              <a:rPr lang="en-US" sz="1800" b="0" i="0" u="none" strike="noStrike" cap="none" dirty="0">
                <a:solidFill>
                  <a:srgbClr val="005087"/>
                </a:solidFill>
                <a:latin typeface="Arial"/>
                <a:ea typeface="Arial"/>
                <a:cs typeface="Arial"/>
                <a:sym typeface="Arial"/>
              </a:rPr>
              <a:t>. </a:t>
            </a:r>
            <a:endParaRPr sz="1800" b="0" i="0" u="none" strike="noStrike" cap="none" dirty="0">
              <a:solidFill>
                <a:srgbClr val="005087"/>
              </a:solidFill>
              <a:latin typeface="Arial"/>
              <a:ea typeface="Arial"/>
              <a:cs typeface="Arial"/>
              <a:sym typeface="Arial"/>
            </a:endParaRPr>
          </a:p>
          <a:p>
            <a:pPr marL="342900" marR="0" lvl="0" indent="-33020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QMA executed </a:t>
            </a:r>
            <a:r>
              <a:rPr lang="en-US" sz="1800" dirty="0">
                <a:solidFill>
                  <a:schemeClr val="dk1"/>
                </a:solidFill>
              </a:rPr>
              <a:t>19</a:t>
            </a:r>
            <a:r>
              <a:rPr lang="en-US" sz="1800" b="0" i="0" u="none" strike="noStrike" cap="none" dirty="0">
                <a:solidFill>
                  <a:schemeClr val="dk1"/>
                </a:solidFill>
                <a:latin typeface="Arial"/>
                <a:ea typeface="Arial"/>
                <a:cs typeface="Arial"/>
                <a:sym typeface="Arial"/>
              </a:rPr>
              <a:t> BOAs with vendors from diverse industries and locations to ensure FEMA and other </a:t>
            </a:r>
            <a:r>
              <a:rPr lang="en-US" sz="1800" dirty="0">
                <a:solidFill>
                  <a:schemeClr val="dk1"/>
                </a:solidFill>
              </a:rPr>
              <a:t>Federal</a:t>
            </a:r>
            <a:r>
              <a:rPr lang="en-US" sz="1800" b="0" i="0" u="none" strike="noStrike" cap="none" dirty="0">
                <a:solidFill>
                  <a:schemeClr val="dk1"/>
                </a:solidFill>
                <a:latin typeface="Arial"/>
                <a:ea typeface="Arial"/>
                <a:cs typeface="Arial"/>
                <a:sym typeface="Arial"/>
              </a:rPr>
              <a:t> </a:t>
            </a:r>
            <a:r>
              <a:rPr lang="en-US" sz="1800" dirty="0">
                <a:solidFill>
                  <a:schemeClr val="dk1"/>
                </a:solidFill>
              </a:rPr>
              <a:t>agencies</a:t>
            </a:r>
            <a:r>
              <a:rPr lang="en-US" sz="1800" b="0" i="0" u="none" strike="noStrike" cap="none" dirty="0">
                <a:solidFill>
                  <a:schemeClr val="dk1"/>
                </a:solidFill>
                <a:latin typeface="Arial"/>
                <a:ea typeface="Arial"/>
                <a:cs typeface="Arial"/>
                <a:sym typeface="Arial"/>
              </a:rPr>
              <a:t> would have a pool of experienced and capable vendors to procure commercial supplies and services from in times of emergency.</a:t>
            </a:r>
            <a:endParaRPr sz="1800" b="0" i="0" u="none" strike="noStrike" cap="none" dirty="0">
              <a:solidFill>
                <a:srgbClr val="000000"/>
              </a:solidFill>
              <a:latin typeface="Arial"/>
              <a:ea typeface="Arial"/>
              <a:cs typeface="Arial"/>
              <a:sym typeface="Arial"/>
            </a:endParaRPr>
          </a:p>
          <a:p>
            <a:pPr marL="742950" marR="0" lvl="1" indent="-273050" algn="l" rtl="0">
              <a:lnSpc>
                <a:spcPct val="100000"/>
              </a:lnSpc>
              <a:spcBef>
                <a:spcPts val="400"/>
              </a:spcBef>
              <a:spcAft>
                <a:spcPts val="0"/>
              </a:spcAft>
              <a:buClr>
                <a:srgbClr val="005087"/>
              </a:buClr>
              <a:buSzPts val="1800"/>
              <a:buFont typeface="Arial"/>
              <a:buChar char="–"/>
            </a:pPr>
            <a:r>
              <a:rPr lang="en-US" sz="1800" b="0" i="0" u="none" strike="noStrike" cap="none" dirty="0">
                <a:solidFill>
                  <a:srgbClr val="005087"/>
                </a:solidFill>
                <a:latin typeface="Arial"/>
                <a:ea typeface="Arial"/>
                <a:cs typeface="Arial"/>
                <a:sym typeface="Arial"/>
              </a:rPr>
              <a:t>Of the 1</a:t>
            </a:r>
            <a:r>
              <a:rPr lang="en-US" sz="1800" dirty="0">
                <a:solidFill>
                  <a:srgbClr val="005087"/>
                </a:solidFill>
              </a:rPr>
              <a:t>9</a:t>
            </a:r>
            <a:r>
              <a:rPr lang="en-US" sz="1800" b="0" i="0" u="none" strike="noStrike" cap="none" dirty="0">
                <a:solidFill>
                  <a:srgbClr val="005087"/>
                </a:solidFill>
                <a:latin typeface="Arial"/>
                <a:ea typeface="Arial"/>
                <a:cs typeface="Arial"/>
                <a:sym typeface="Arial"/>
              </a:rPr>
              <a:t> BOAs executed, </a:t>
            </a:r>
            <a:r>
              <a:rPr lang="en-US" sz="1800" b="1" dirty="0">
                <a:solidFill>
                  <a:srgbClr val="005087"/>
                </a:solidFill>
              </a:rPr>
              <a:t>15</a:t>
            </a:r>
            <a:r>
              <a:rPr lang="en-US" sz="1800" b="1" i="0" u="none" strike="noStrike" cap="none" dirty="0">
                <a:solidFill>
                  <a:srgbClr val="005087"/>
                </a:solidFill>
                <a:latin typeface="Arial"/>
                <a:ea typeface="Arial"/>
                <a:cs typeface="Arial"/>
                <a:sym typeface="Arial"/>
              </a:rPr>
              <a:t> of the vendors are Small Businesses</a:t>
            </a:r>
            <a:r>
              <a:rPr lang="en-US" sz="1800" b="0" i="0" u="none" strike="noStrike" cap="none" dirty="0">
                <a:solidFill>
                  <a:srgbClr val="005087"/>
                </a:solidFill>
                <a:latin typeface="Arial"/>
                <a:ea typeface="Arial"/>
                <a:cs typeface="Arial"/>
                <a:sym typeface="Arial"/>
              </a:rPr>
              <a:t>.</a:t>
            </a:r>
            <a:endParaRPr sz="1800" b="0" i="0" u="none" strike="noStrike" cap="none" dirty="0">
              <a:solidFill>
                <a:srgbClr val="005087"/>
              </a:solidFill>
              <a:latin typeface="Arial"/>
              <a:ea typeface="Arial"/>
              <a:cs typeface="Arial"/>
              <a:sym typeface="Arial"/>
            </a:endParaRPr>
          </a:p>
          <a:p>
            <a:pPr marL="74295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685863" y="144950"/>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Scope</a:t>
            </a:r>
            <a:endParaRPr sz="2800" b="0" i="0" u="none" strike="noStrike" cap="none">
              <a:solidFill>
                <a:srgbClr val="000000"/>
              </a:solidFill>
              <a:latin typeface="Arial"/>
              <a:ea typeface="Arial"/>
              <a:cs typeface="Arial"/>
              <a:sym typeface="Arial"/>
            </a:endParaRPr>
          </a:p>
        </p:txBody>
      </p:sp>
      <p:sp>
        <p:nvSpPr>
          <p:cNvPr id="96" name="Google Shape;96;p18"/>
          <p:cNvSpPr/>
          <p:nvPr/>
        </p:nvSpPr>
        <p:spPr>
          <a:xfrm>
            <a:off x="684225" y="1119638"/>
            <a:ext cx="7772400" cy="27165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QMA’s EA BOAs may be used to rapidly procure just about </a:t>
            </a:r>
            <a:r>
              <a:rPr lang="en-US" sz="1800" b="1" i="0" u="none" strike="noStrike" cap="none" dirty="0">
                <a:solidFill>
                  <a:schemeClr val="dk1"/>
                </a:solidFill>
                <a:latin typeface="Arial"/>
                <a:ea typeface="Arial"/>
                <a:cs typeface="Arial"/>
                <a:sym typeface="Arial"/>
              </a:rPr>
              <a:t>any commercial supply or service</a:t>
            </a:r>
            <a:r>
              <a:rPr lang="en-US" sz="1800" b="0" i="0" u="none" strike="noStrike" cap="none" dirty="0">
                <a:solidFill>
                  <a:schemeClr val="dk1"/>
                </a:solidFill>
                <a:latin typeface="Arial"/>
                <a:ea typeface="Arial"/>
                <a:cs typeface="Arial"/>
                <a:sym typeface="Arial"/>
              </a:rPr>
              <a:t>, so long as the requirement is in support of an emergency.</a:t>
            </a:r>
            <a:endParaRPr sz="1800" b="0" i="0" u="none" strike="noStrike" cap="none" dirty="0">
              <a:solidFill>
                <a:srgbClr val="000000"/>
              </a:solidFill>
              <a:latin typeface="Arial"/>
              <a:ea typeface="Arial"/>
              <a:cs typeface="Arial"/>
              <a:sym typeface="Arial"/>
            </a:endParaRPr>
          </a:p>
          <a:p>
            <a:pPr marL="742950" marR="0" lvl="1" indent="-27305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QMA’s definition of emergency is broader than that found in the FAR which requires a Presidential declaration. </a:t>
            </a:r>
            <a:endParaRPr sz="1800" b="0" i="0" u="none" strike="noStrike" cap="none" dirty="0">
              <a:solidFill>
                <a:srgbClr val="000000"/>
              </a:solidFill>
              <a:latin typeface="Arial"/>
              <a:ea typeface="Arial"/>
              <a:cs typeface="Arial"/>
              <a:sym typeface="Arial"/>
            </a:endParaRPr>
          </a:p>
          <a:p>
            <a:pPr marL="342900" marR="0" lvl="0" indent="-33020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If a given requirement is determined an emergency by an agency, or a Presidential declaration is made, your requirement for commercial supplies or services is likely within the scope of this BOA.</a:t>
            </a:r>
            <a:endParaRPr sz="1800" b="0" i="0" u="none" strike="noStrike" cap="none" dirty="0">
              <a:solidFill>
                <a:schemeClr val="dk1"/>
              </a:solidFill>
              <a:latin typeface="Arial"/>
              <a:ea typeface="Arial"/>
              <a:cs typeface="Arial"/>
              <a:sym typeface="Arial"/>
            </a:endParaRPr>
          </a:p>
          <a:p>
            <a:pPr marL="742950" marR="0" lvl="1" indent="-273050" algn="l" rtl="0">
              <a:lnSpc>
                <a:spcPct val="100000"/>
              </a:lnSpc>
              <a:spcBef>
                <a:spcPts val="40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Should there be questions about scope or use of these BOAs, contact the EA BOA Contracting Officer (see Contacts slide).</a:t>
            </a:r>
            <a:endParaRPr sz="1800" b="0" i="0" u="none" strike="noStrike" cap="none" dirty="0">
              <a:solidFill>
                <a:srgbClr val="000000"/>
              </a:solidFill>
              <a:latin typeface="Arial"/>
              <a:ea typeface="Arial"/>
              <a:cs typeface="Arial"/>
              <a:sym typeface="Arial"/>
            </a:endParaRPr>
          </a:p>
          <a:p>
            <a:pPr marL="742950" marR="0" lvl="0" indent="0" algn="l" rtl="0">
              <a:lnSpc>
                <a:spcPct val="100000"/>
              </a:lnSpc>
              <a:spcBef>
                <a:spcPts val="40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685863" y="0"/>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Benefits</a:t>
            </a:r>
            <a:endParaRPr sz="2800" b="0" i="0" u="none" strike="noStrike" cap="none">
              <a:solidFill>
                <a:srgbClr val="000000"/>
              </a:solidFill>
              <a:latin typeface="Arial"/>
              <a:ea typeface="Arial"/>
              <a:cs typeface="Arial"/>
              <a:sym typeface="Arial"/>
            </a:endParaRPr>
          </a:p>
        </p:txBody>
      </p:sp>
      <p:sp>
        <p:nvSpPr>
          <p:cNvPr id="102" name="Google Shape;102;p19"/>
          <p:cNvSpPr/>
          <p:nvPr/>
        </p:nvSpPr>
        <p:spPr>
          <a:xfrm>
            <a:off x="684225" y="837238"/>
            <a:ext cx="7772400" cy="2716500"/>
          </a:xfrm>
          <a:prstGeom prst="rect">
            <a:avLst/>
          </a:prstGeom>
          <a:noFill/>
          <a:ln>
            <a:noFill/>
          </a:ln>
        </p:spPr>
        <p:txBody>
          <a:bodyPr spcFirstLastPara="1" wrap="square" lIns="91425" tIns="45700" rIns="91425" bIns="45700" anchor="t" anchorCtr="0">
            <a:noAutofit/>
          </a:bodyPr>
          <a:lstStyle/>
          <a:p>
            <a:pPr marL="457200" marR="0" lvl="0" indent="0" algn="l" rtl="0">
              <a:lnSpc>
                <a:spcPct val="100000"/>
              </a:lnSpc>
              <a:spcBef>
                <a:spcPts val="0"/>
              </a:spcBef>
              <a:spcAft>
                <a:spcPts val="0"/>
              </a:spcAft>
              <a:buNone/>
            </a:pPr>
            <a:endParaRPr sz="1800">
              <a:solidFill>
                <a:schemeClr val="dk1"/>
              </a:solidFill>
            </a:endParaRPr>
          </a:p>
          <a:p>
            <a:pPr marL="342900" marR="0" lvl="0" indent="-330200" algn="l" rtl="0">
              <a:lnSpc>
                <a:spcPct val="150000"/>
              </a:lnSpc>
              <a:spcBef>
                <a:spcPts val="0"/>
              </a:spcBef>
              <a:spcAft>
                <a:spcPts val="0"/>
              </a:spcAft>
              <a:buClr>
                <a:schemeClr val="dk1"/>
              </a:buClr>
              <a:buSzPts val="1800"/>
              <a:buFont typeface="Arial"/>
              <a:buChar char="•"/>
            </a:pPr>
            <a:r>
              <a:rPr lang="en-US" sz="1800">
                <a:solidFill>
                  <a:schemeClr val="dk1"/>
                </a:solidFill>
              </a:rPr>
              <a:t>Easy to use</a:t>
            </a:r>
            <a:endParaRPr sz="1800" b="0" i="0" u="none" strike="noStrike" cap="none">
              <a:solidFill>
                <a:srgbClr val="000000"/>
              </a:solidFill>
              <a:latin typeface="Arial"/>
              <a:ea typeface="Arial"/>
              <a:cs typeface="Arial"/>
              <a:sym typeface="Arial"/>
            </a:endParaRPr>
          </a:p>
          <a:p>
            <a:pPr marL="342900" marR="0" lvl="0" indent="-330200" algn="l" rtl="0">
              <a:lnSpc>
                <a:spcPct val="150000"/>
              </a:lnSpc>
              <a:spcBef>
                <a:spcPts val="400"/>
              </a:spcBef>
              <a:spcAft>
                <a:spcPts val="0"/>
              </a:spcAft>
              <a:buClr>
                <a:schemeClr val="dk1"/>
              </a:buClr>
              <a:buSzPts val="1800"/>
              <a:buChar char="•"/>
            </a:pPr>
            <a:r>
              <a:rPr lang="en-US" sz="1800">
                <a:solidFill>
                  <a:schemeClr val="dk1"/>
                </a:solidFill>
              </a:rPr>
              <a:t>Flexible to unique situations and buyers</a:t>
            </a:r>
            <a:endParaRPr sz="1800">
              <a:solidFill>
                <a:schemeClr val="dk1"/>
              </a:solidFill>
            </a:endParaRPr>
          </a:p>
          <a:p>
            <a:pPr marL="342900" marR="0" lvl="0" indent="-330200" algn="l" rtl="0">
              <a:lnSpc>
                <a:spcPct val="150000"/>
              </a:lnSpc>
              <a:spcBef>
                <a:spcPts val="400"/>
              </a:spcBef>
              <a:spcAft>
                <a:spcPts val="0"/>
              </a:spcAft>
              <a:buClr>
                <a:schemeClr val="dk1"/>
              </a:buClr>
              <a:buSzPts val="1800"/>
              <a:buChar char="•"/>
            </a:pPr>
            <a:r>
              <a:rPr lang="en-US" sz="1800">
                <a:solidFill>
                  <a:schemeClr val="dk1"/>
                </a:solidFill>
              </a:rPr>
              <a:t>Competitive without sacrificing quality or time</a:t>
            </a:r>
            <a:endParaRPr sz="1800">
              <a:solidFill>
                <a:schemeClr val="dk1"/>
              </a:solidFill>
            </a:endParaRPr>
          </a:p>
          <a:p>
            <a:pPr marL="342900" marR="0" lvl="0" indent="-330200" algn="l" rtl="0">
              <a:lnSpc>
                <a:spcPct val="150000"/>
              </a:lnSpc>
              <a:spcBef>
                <a:spcPts val="400"/>
              </a:spcBef>
              <a:spcAft>
                <a:spcPts val="0"/>
              </a:spcAft>
              <a:buClr>
                <a:schemeClr val="dk1"/>
              </a:buClr>
              <a:buSzPts val="1800"/>
              <a:buFont typeface="Arial"/>
              <a:buChar char="•"/>
            </a:pPr>
            <a:r>
              <a:rPr lang="en-US" sz="1800">
                <a:solidFill>
                  <a:schemeClr val="dk1"/>
                </a:solidFill>
              </a:rPr>
              <a:t>No</a:t>
            </a:r>
            <a:r>
              <a:rPr lang="en-US" sz="1800" b="0" i="0" u="none" strike="noStrike" cap="none">
                <a:solidFill>
                  <a:schemeClr val="dk1"/>
                </a:solidFill>
                <a:latin typeface="Arial"/>
                <a:ea typeface="Arial"/>
                <a:cs typeface="Arial"/>
                <a:sym typeface="Arial"/>
              </a:rPr>
              <a:t> price lists or item catalogs</a:t>
            </a:r>
            <a:endParaRPr sz="1800" b="0" i="0" u="none" strike="noStrike" cap="none">
              <a:solidFill>
                <a:schemeClr val="dk1"/>
              </a:solidFill>
              <a:latin typeface="Arial"/>
              <a:ea typeface="Arial"/>
              <a:cs typeface="Arial"/>
              <a:sym typeface="Arial"/>
            </a:endParaRPr>
          </a:p>
          <a:p>
            <a:pPr marL="342900" marR="0" lvl="0" indent="-330200" algn="l" rtl="0">
              <a:lnSpc>
                <a:spcPct val="150000"/>
              </a:lnSpc>
              <a:spcBef>
                <a:spcPts val="400"/>
              </a:spcBef>
              <a:spcAft>
                <a:spcPts val="0"/>
              </a:spcAft>
              <a:buClr>
                <a:schemeClr val="dk1"/>
              </a:buClr>
              <a:buSzPts val="1800"/>
              <a:buChar char="•"/>
            </a:pPr>
            <a:r>
              <a:rPr lang="en-US" sz="1800">
                <a:solidFill>
                  <a:schemeClr val="dk1"/>
                </a:solidFill>
              </a:rPr>
              <a:t>Rapid Response &amp; Delivery Timeframes </a:t>
            </a:r>
            <a:endParaRPr sz="1800">
              <a:solidFill>
                <a:schemeClr val="dk1"/>
              </a:solidFill>
            </a:endParaRPr>
          </a:p>
          <a:p>
            <a:pPr marL="457200" marR="0" lvl="0" indent="0" algn="l" rtl="0">
              <a:lnSpc>
                <a:spcPct val="100000"/>
              </a:lnSpc>
              <a:spcBef>
                <a:spcPts val="400"/>
              </a:spcBef>
              <a:spcAft>
                <a:spcPts val="0"/>
              </a:spcAft>
              <a:buNone/>
            </a:pPr>
            <a:endParaRPr sz="1800" b="0" i="0" u="none" strike="noStrike" cap="none">
              <a:solidFill>
                <a:schemeClr val="dk1"/>
              </a:solidFill>
              <a:latin typeface="Arial"/>
              <a:ea typeface="Arial"/>
              <a:cs typeface="Arial"/>
              <a:sym typeface="Arial"/>
            </a:endParaRPr>
          </a:p>
          <a:p>
            <a:pPr marL="342900" marR="0" lvl="0" indent="0" algn="l" rtl="0">
              <a:lnSpc>
                <a:spcPct val="100000"/>
              </a:lnSpc>
              <a:spcBef>
                <a:spcPts val="40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742950" marR="0" lvl="0" indent="0" algn="l" rtl="0">
              <a:lnSpc>
                <a:spcPct val="100000"/>
              </a:lnSpc>
              <a:spcBef>
                <a:spcPts val="40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685863" y="306425"/>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a:solidFill>
                  <a:srgbClr val="005087"/>
                </a:solidFill>
              </a:rPr>
              <a:t>Typical Acquisition </a:t>
            </a:r>
            <a:endParaRPr sz="2800">
              <a:solidFill>
                <a:srgbClr val="005087"/>
              </a:solidFill>
            </a:endParaRPr>
          </a:p>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005087"/>
                </a:solidFill>
                <a:latin typeface="Arial"/>
                <a:ea typeface="Arial"/>
                <a:cs typeface="Arial"/>
                <a:sym typeface="Arial"/>
              </a:rPr>
              <a:t>Process Flow</a:t>
            </a:r>
            <a:endParaRPr sz="2800" b="0" i="0" u="none" strike="noStrike" cap="none">
              <a:solidFill>
                <a:srgbClr val="000000"/>
              </a:solidFill>
              <a:latin typeface="Arial"/>
              <a:ea typeface="Arial"/>
              <a:cs typeface="Arial"/>
              <a:sym typeface="Arial"/>
            </a:endParaRPr>
          </a:p>
        </p:txBody>
      </p:sp>
      <p:pic>
        <p:nvPicPr>
          <p:cNvPr id="108" name="Google Shape;108;p20" descr="Square image of a confused man in a suit and tie standing on a process flow map with numerous arrows pointing in various directions."/>
          <p:cNvPicPr preferRelativeResize="0"/>
          <p:nvPr/>
        </p:nvPicPr>
        <p:blipFill rotWithShape="1">
          <a:blip r:embed="rId3">
            <a:alphaModFix/>
          </a:blip>
          <a:srcRect/>
          <a:stretch/>
        </p:blipFill>
        <p:spPr>
          <a:xfrm>
            <a:off x="127425" y="1197200"/>
            <a:ext cx="4417476" cy="3197148"/>
          </a:xfrm>
          <a:prstGeom prst="rect">
            <a:avLst/>
          </a:prstGeom>
          <a:noFill/>
          <a:ln>
            <a:noFill/>
          </a:ln>
        </p:spPr>
      </p:pic>
      <p:sp>
        <p:nvSpPr>
          <p:cNvPr id="109" name="Google Shape;109;p20"/>
          <p:cNvSpPr txBox="1"/>
          <p:nvPr/>
        </p:nvSpPr>
        <p:spPr>
          <a:xfrm>
            <a:off x="4766625" y="306425"/>
            <a:ext cx="4190100" cy="3200846"/>
          </a:xfrm>
          <a:prstGeom prst="rect">
            <a:avLst/>
          </a:prstGeom>
          <a:noFill/>
          <a:ln>
            <a:noFill/>
          </a:ln>
        </p:spPr>
        <p:txBody>
          <a:bodyPr spcFirstLastPara="1" wrap="square" lIns="91425" tIns="91425" rIns="91425" bIns="91425" anchor="t" anchorCtr="0">
            <a:spAutoFit/>
          </a:bodyPr>
          <a:lstStyle/>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Identification of need</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Describe/Define requirement</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Market Research &amp; Acquisition Planning</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Review &amp; Approval</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Draft solicitation</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chemeClr val="dk1"/>
              </a:buClr>
              <a:buSzPts val="1400"/>
              <a:buFont typeface="Arial"/>
              <a:buAutoNum type="arabicPeriod"/>
            </a:pPr>
            <a:r>
              <a:rPr lang="en-US" sz="1400" b="0" i="0" u="none" strike="noStrike" cap="none">
                <a:solidFill>
                  <a:schemeClr val="dk1"/>
                </a:solidFill>
                <a:latin typeface="Arial"/>
                <a:ea typeface="Arial"/>
                <a:cs typeface="Arial"/>
                <a:sym typeface="Arial"/>
              </a:rPr>
              <a:t>Review &amp; Approval</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Publish/distribute solicitation</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Evaluate quotes/offers </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Draft award decision </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chemeClr val="dk1"/>
              </a:buClr>
              <a:buSzPts val="1400"/>
              <a:buFont typeface="Arial"/>
              <a:buAutoNum type="arabicPeriod"/>
            </a:pPr>
            <a:r>
              <a:rPr lang="en-US" sz="1400" b="0" i="0" u="none" strike="noStrike" cap="none">
                <a:solidFill>
                  <a:schemeClr val="dk1"/>
                </a:solidFill>
                <a:latin typeface="Arial"/>
                <a:ea typeface="Arial"/>
                <a:cs typeface="Arial"/>
                <a:sym typeface="Arial"/>
              </a:rPr>
              <a:t>Review &amp; Approval</a:t>
            </a:r>
            <a:endParaRPr sz="1400" b="0" i="0" u="none" strike="noStrike" cap="none">
              <a:solidFill>
                <a:schemeClr val="dk1"/>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Send order/contract to awardee for signature</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CO countersigns award document</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Distribute award to awardee</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AutoNum type="arabicPeriod"/>
            </a:pPr>
            <a:r>
              <a:rPr lang="en-US" sz="1400" b="0" i="0" u="none" strike="noStrike" cap="none">
                <a:solidFill>
                  <a:srgbClr val="000000"/>
                </a:solidFill>
                <a:latin typeface="Arial"/>
                <a:ea typeface="Arial"/>
                <a:cs typeface="Arial"/>
                <a:sym typeface="Arial"/>
              </a:rPr>
              <a:t>Publish award notice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685863" y="306425"/>
            <a:ext cx="7769100" cy="9747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005087"/>
                </a:solidFill>
                <a:latin typeface="Arial"/>
                <a:ea typeface="Arial"/>
                <a:cs typeface="Arial"/>
                <a:sym typeface="Arial"/>
              </a:rPr>
              <a:t>EA BOA Process Flow</a:t>
            </a:r>
            <a:endParaRPr sz="2800" b="0" i="0" u="none" strike="noStrike" cap="none" dirty="0">
              <a:solidFill>
                <a:srgbClr val="000000"/>
              </a:solidFill>
              <a:latin typeface="Arial"/>
              <a:ea typeface="Arial"/>
              <a:cs typeface="Arial"/>
              <a:sym typeface="Arial"/>
            </a:endParaRPr>
          </a:p>
        </p:txBody>
      </p:sp>
      <p:pic>
        <p:nvPicPr>
          <p:cNvPr id="115" name="Google Shape;115;p21" descr="On the far left-hand side of the screen, there is a square image in black and white of a person running through a finish line at a race."/>
          <p:cNvPicPr preferRelativeResize="0"/>
          <p:nvPr/>
        </p:nvPicPr>
        <p:blipFill rotWithShape="1">
          <a:blip r:embed="rId3">
            <a:alphaModFix/>
          </a:blip>
          <a:srcRect/>
          <a:stretch/>
        </p:blipFill>
        <p:spPr>
          <a:xfrm>
            <a:off x="343000" y="1880754"/>
            <a:ext cx="1794175" cy="1856626"/>
          </a:xfrm>
          <a:prstGeom prst="rect">
            <a:avLst/>
          </a:prstGeom>
          <a:noFill/>
          <a:ln>
            <a:noFill/>
          </a:ln>
        </p:spPr>
      </p:pic>
      <p:pic>
        <p:nvPicPr>
          <p:cNvPr id="116" name="Google Shape;116;p21" descr="At the center of the screen, there is a vertical, rectangular image of the Emergency Acquisition, Basic Ordering Agreements' process flow. At the top of the image, &quot;Emergency Event&quot; is listed in the first box with an blue arrow pointing down to the next box titled &quot;Identify and Describe Need.&quot; An arrow points down from this box to the next box titled &quot;Distribute RES/Solicitation.&quot; An arrow points down from this box to the final box titled &quot;Evaluate and Award.&quot;"/>
          <p:cNvPicPr preferRelativeResize="0"/>
          <p:nvPr/>
        </p:nvPicPr>
        <p:blipFill rotWithShape="1">
          <a:blip r:embed="rId4">
            <a:alphaModFix/>
          </a:blip>
          <a:srcRect/>
          <a:stretch/>
        </p:blipFill>
        <p:spPr>
          <a:xfrm>
            <a:off x="2549050" y="1244700"/>
            <a:ext cx="1745325" cy="3128750"/>
          </a:xfrm>
          <a:prstGeom prst="rect">
            <a:avLst/>
          </a:prstGeom>
          <a:noFill/>
          <a:ln>
            <a:noFill/>
          </a:ln>
        </p:spPr>
      </p:pic>
      <p:sp>
        <p:nvSpPr>
          <p:cNvPr id="117" name="Google Shape;117;p21"/>
          <p:cNvSpPr txBox="1"/>
          <p:nvPr/>
        </p:nvSpPr>
        <p:spPr>
          <a:xfrm>
            <a:off x="4544900" y="1208275"/>
            <a:ext cx="4190100" cy="3201600"/>
          </a:xfrm>
          <a:prstGeom prst="rect">
            <a:avLst/>
          </a:prstGeom>
          <a:noFill/>
          <a:ln>
            <a:noFill/>
          </a:ln>
        </p:spPr>
        <p:txBody>
          <a:bodyPr spcFirstLastPara="1" wrap="square" lIns="91425" tIns="91425" rIns="91425" bIns="91425" anchor="t" anchorCtr="0">
            <a:spAutoFit/>
          </a:bodyPr>
          <a:lstStyle/>
          <a:p>
            <a:pPr marL="457200" marR="0" lvl="0" indent="-317500" algn="l" rtl="0">
              <a:lnSpc>
                <a:spcPct val="100000"/>
              </a:lnSpc>
              <a:spcBef>
                <a:spcPts val="0"/>
              </a:spcBef>
              <a:spcAft>
                <a:spcPts val="0"/>
              </a:spcAft>
              <a:buClr>
                <a:srgbClr val="000000"/>
              </a:buClr>
              <a:buSzPts val="1400"/>
              <a:buFont typeface="Arial"/>
              <a:buChar char="●"/>
            </a:pPr>
            <a:r>
              <a:rPr lang="en-US" sz="1400" b="0" i="0" u="none" strike="noStrike" cap="none" dirty="0">
                <a:solidFill>
                  <a:srgbClr val="000000"/>
                </a:solidFill>
                <a:latin typeface="Arial"/>
                <a:ea typeface="Arial"/>
                <a:cs typeface="Arial"/>
                <a:sym typeface="Arial"/>
              </a:rPr>
              <a:t>QMA has already performed the market research, acquisition planning, and responsibility determinations to streamline ordering procedures for users.</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US" sz="1400" b="0" i="0" u="none" strike="noStrike" cap="none" dirty="0">
                <a:solidFill>
                  <a:srgbClr val="000000"/>
                </a:solidFill>
                <a:latin typeface="Arial"/>
                <a:ea typeface="Arial"/>
                <a:cs typeface="Arial"/>
                <a:sym typeface="Arial"/>
              </a:rPr>
              <a:t>The BOA was synopsized through SAM.gov and provided fair opportunity.</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US" sz="1400" b="0" i="0" u="none" strike="noStrike" cap="none" dirty="0">
                <a:solidFill>
                  <a:srgbClr val="000000"/>
                </a:solidFill>
                <a:latin typeface="Arial"/>
                <a:ea typeface="Arial"/>
                <a:cs typeface="Arial"/>
                <a:sym typeface="Arial"/>
              </a:rPr>
              <a:t>Authorized users may jump right into their solicitations after they have identified their emergency requirement and adequately described their need.</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US" sz="1400" b="0" i="0" u="none" strike="noStrike" cap="none" dirty="0">
                <a:solidFill>
                  <a:srgbClr val="000000"/>
                </a:solidFill>
                <a:latin typeface="Arial"/>
                <a:ea typeface="Arial"/>
                <a:cs typeface="Arial"/>
                <a:sym typeface="Arial"/>
              </a:rPr>
              <a:t>Rapid response times, evaluation procedures, and delivery terms are present in the BOA allowing streamlined competition and awards.</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875</Words>
  <Application>Microsoft Office PowerPoint</Application>
  <PresentationFormat>On-screen Show (16:9)</PresentationFormat>
  <Paragraphs>84</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Blank Presentation</vt:lpstr>
      <vt:lpstr>Emergency Acquisition Basic Ordering Agreements  Office of Acquisition Operations (QMA) </vt:lpstr>
      <vt:lpstr>Introduction</vt:lpstr>
      <vt:lpstr>Agenda</vt:lpstr>
      <vt:lpstr>Basic Ordering Agreements</vt:lpstr>
      <vt:lpstr>QMA’s EA Basic Ordering Agreements</vt:lpstr>
      <vt:lpstr>Scope</vt:lpstr>
      <vt:lpstr>Benefits</vt:lpstr>
      <vt:lpstr>Typical Acquisition  Process Flow</vt:lpstr>
      <vt:lpstr>EA BOA Process Flow</vt:lpstr>
      <vt:lpstr>Example Requirement</vt:lpstr>
      <vt:lpstr>Summary &amp; Data</vt:lpstr>
      <vt:lpstr>References &amp;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ReaganPCriddle</dc:creator>
  <cp:lastModifiedBy>ReaganPCriddle</cp:lastModifiedBy>
  <cp:revision>1</cp:revision>
  <dcterms:modified xsi:type="dcterms:W3CDTF">2025-06-06T15:27:28Z</dcterms:modified>
</cp:coreProperties>
</file>