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434" r:id="rId2"/>
    <p:sldId id="475" r:id="rId3"/>
    <p:sldId id="435" r:id="rId4"/>
    <p:sldId id="436" r:id="rId5"/>
    <p:sldId id="458" r:id="rId6"/>
    <p:sldId id="454" r:id="rId7"/>
    <p:sldId id="455" r:id="rId8"/>
    <p:sldId id="469" r:id="rId9"/>
    <p:sldId id="470" r:id="rId10"/>
    <p:sldId id="471" r:id="rId11"/>
    <p:sldId id="474" r:id="rId12"/>
    <p:sldId id="459" r:id="rId13"/>
    <p:sldId id="473" r:id="rId14"/>
    <p:sldId id="461" r:id="rId15"/>
    <p:sldId id="457" r:id="rId16"/>
    <p:sldId id="456" r:id="rId17"/>
    <p:sldId id="462" r:id="rId18"/>
    <p:sldId id="464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7EBB"/>
    <a:srgbClr val="002D62"/>
    <a:srgbClr val="D11242"/>
    <a:srgbClr val="1F497D"/>
    <a:srgbClr val="E0E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A9461B-C15E-496E-8F6A-9537F719078F}" v="3" dt="2024-07-19T17:52:27.4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88360" autoAdjust="0"/>
  </p:normalViewPr>
  <p:slideViewPr>
    <p:cSldViewPr>
      <p:cViewPr varScale="1">
        <p:scale>
          <a:sx n="59" d="100"/>
          <a:sy n="59" d="100"/>
        </p:scale>
        <p:origin x="164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A0B67A-4E18-450E-8A17-DB9D133956DE}" type="datetimeFigureOut">
              <a:rPr lang="en-US" smtClean="0"/>
              <a:t>7/24/2024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13B627-A61E-4ADA-9E58-ED52F3AB007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665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413B627-A61E-4ADA-9E58-ED52F3AB0077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013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09600" y="1680059"/>
            <a:ext cx="7772400" cy="1470025"/>
          </a:xfrm>
        </p:spPr>
        <p:txBody>
          <a:bodyPr/>
          <a:lstStyle>
            <a:lvl1pPr>
              <a:defRPr b="1" baseline="0">
                <a:solidFill>
                  <a:srgbClr val="002D62"/>
                </a:solidFill>
              </a:defRPr>
            </a:lvl1pPr>
          </a:lstStyle>
          <a:p>
            <a:r>
              <a:rPr lang="en-US" dirty="0"/>
              <a:t>Heading 1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EEEE2CE-DAD5-42AA-A215-2C2E6F4CF4CF}" type="datetimeFigureOut">
              <a:rPr lang="en-US" smtClean="0"/>
              <a:pPr/>
              <a:t>7/24/2024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16AF741-7A2C-440F-BC36-45261AD61CF0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A black and white logo&#10;&#10;Description automatically generated">
            <a:extLst>
              <a:ext uri="{FF2B5EF4-FFF2-40B4-BE49-F238E27FC236}">
                <a16:creationId xmlns:a16="http://schemas.microsoft.com/office/drawing/2014/main" id="{736CE9A7-F6C6-3142-3C65-17148FF8DBA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228600"/>
            <a:ext cx="3429000" cy="106603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001000" cy="1143000"/>
          </a:xfrm>
        </p:spPr>
        <p:txBody>
          <a:bodyPr/>
          <a:lstStyle>
            <a:lvl1pPr>
              <a:defRPr>
                <a:solidFill>
                  <a:srgbClr val="002D6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001000" cy="4525963"/>
          </a:xfrm>
        </p:spPr>
        <p:txBody>
          <a:bodyPr/>
          <a:lstStyle>
            <a:lvl1pPr>
              <a:defRPr>
                <a:solidFill>
                  <a:srgbClr val="D1124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 descr="A black and white logo&#10;&#10;Description automatically generated">
            <a:extLst>
              <a:ext uri="{FF2B5EF4-FFF2-40B4-BE49-F238E27FC236}">
                <a16:creationId xmlns:a16="http://schemas.microsoft.com/office/drawing/2014/main" id="{D6E074FE-7E5B-DC1A-710E-994C5CDE80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084022"/>
            <a:ext cx="2590800" cy="805451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pex.org/" TargetMode="External"/><Relationship Id="rId2" Type="http://schemas.openxmlformats.org/officeDocument/2006/relationships/hyperlink" Target="http://www.apexaccelerators.u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avid.n.pease@livefree.nh.gov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80059"/>
            <a:ext cx="7772400" cy="3272941"/>
          </a:xfrm>
        </p:spPr>
        <p:txBody>
          <a:bodyPr>
            <a:normAutofit/>
          </a:bodyPr>
          <a:lstStyle/>
          <a:p>
            <a:r>
              <a:rPr lang="en-US" sz="3600" b="1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Introduction to the APEX Accelerators</a:t>
            </a:r>
            <a:br>
              <a:rPr lang="en-US" sz="4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US" sz="4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3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Dave Pease</a:t>
            </a:r>
            <a:br>
              <a:rPr lang="en-US" sz="3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3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August 8, 2024</a:t>
            </a:r>
            <a:endParaRPr lang="en-US" sz="3100" dirty="0"/>
          </a:p>
        </p:txBody>
      </p:sp>
    </p:spTree>
    <p:extLst>
      <p:ext uri="{BB962C8B-B14F-4D97-AF65-F5344CB8AC3E}">
        <p14:creationId xmlns:p14="http://schemas.microsoft.com/office/powerpoint/2010/main" val="3729674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Former Mission Summary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001000" cy="4572000"/>
          </a:xfrm>
        </p:spPr>
        <p:txBody>
          <a:bodyPr>
            <a:noAutofit/>
          </a:bodyPr>
          <a:lstStyle/>
          <a:p>
            <a:r>
              <a:rPr lang="en-US" sz="3000" dirty="0">
                <a:solidFill>
                  <a:srgbClr val="002060"/>
                </a:solidFill>
              </a:rPr>
              <a:t>All of the last three slides</a:t>
            </a:r>
          </a:p>
          <a:p>
            <a:r>
              <a:rPr lang="en-US" sz="3000" dirty="0">
                <a:solidFill>
                  <a:srgbClr val="002060"/>
                </a:solidFill>
              </a:rPr>
              <a:t>All federal agencies – FAR and non-FAR, including non-appropriated funds</a:t>
            </a:r>
          </a:p>
          <a:p>
            <a:r>
              <a:rPr lang="en-US" sz="3000" dirty="0">
                <a:solidFill>
                  <a:srgbClr val="002060"/>
                </a:solidFill>
              </a:rPr>
              <a:t>All State and local governments</a:t>
            </a:r>
          </a:p>
          <a:p>
            <a:r>
              <a:rPr lang="en-US" sz="3000" dirty="0">
                <a:solidFill>
                  <a:srgbClr val="002060"/>
                </a:solidFill>
              </a:rPr>
              <a:t>Subcontracting at any tier</a:t>
            </a:r>
          </a:p>
          <a:p>
            <a:r>
              <a:rPr lang="en-US" sz="3000" dirty="0">
                <a:solidFill>
                  <a:srgbClr val="002060"/>
                </a:solidFill>
              </a:rPr>
              <a:t>For any businesses within our service areas</a:t>
            </a:r>
          </a:p>
          <a:p>
            <a:r>
              <a:rPr lang="en-US" sz="3000" dirty="0">
                <a:solidFill>
                  <a:srgbClr val="002060"/>
                </a:solidFill>
              </a:rPr>
              <a:t>Have to be mindful of regulatory timing</a:t>
            </a:r>
          </a:p>
        </p:txBody>
      </p:sp>
    </p:spTree>
    <p:extLst>
      <p:ext uri="{BB962C8B-B14F-4D97-AF65-F5344CB8AC3E}">
        <p14:creationId xmlns:p14="http://schemas.microsoft.com/office/powerpoint/2010/main" val="1768015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9FF9E-F1C6-E3B4-6DA0-F42CF46AE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quick note about SAM.gov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CCAF41-D629-5D7D-754C-A47C24BC1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The April 7, 2022 cutover from DUNS to UEID had an enormous impact on our program.</a:t>
            </a:r>
          </a:p>
          <a:p>
            <a:r>
              <a:rPr lang="en-US" dirty="0">
                <a:solidFill>
                  <a:schemeClr val="tx1"/>
                </a:solidFill>
              </a:rPr>
              <a:t>Survey data tells us that the average APEX Accelerator devoted 50% of its resources to SAM issues through the end of 2023.</a:t>
            </a:r>
          </a:p>
          <a:p>
            <a:r>
              <a:rPr lang="en-US" dirty="0">
                <a:solidFill>
                  <a:schemeClr val="tx1"/>
                </a:solidFill>
              </a:rPr>
              <a:t>Challenges still echo through the system, and level of effort  has not returned to pre-UEID levels, but has become manageable.</a:t>
            </a:r>
          </a:p>
        </p:txBody>
      </p:sp>
    </p:spTree>
    <p:extLst>
      <p:ext uri="{BB962C8B-B14F-4D97-AF65-F5344CB8AC3E}">
        <p14:creationId xmlns:p14="http://schemas.microsoft.com/office/powerpoint/2010/main" val="19378348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 Changes?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>
                <a:solidFill>
                  <a:srgbClr val="002060"/>
                </a:solidFill>
              </a:rPr>
              <a:t>First of all, nothing was removed from our task list. We still do it all.</a:t>
            </a:r>
          </a:p>
          <a:p>
            <a:r>
              <a:rPr lang="en-US" sz="3000" dirty="0">
                <a:solidFill>
                  <a:srgbClr val="002060"/>
                </a:solidFill>
              </a:rPr>
              <a:t>Program aligned with DoD Small Business Strategy and broader DoD and federal priorities.</a:t>
            </a:r>
          </a:p>
          <a:p>
            <a:r>
              <a:rPr lang="en-US" sz="3000" dirty="0">
                <a:solidFill>
                  <a:srgbClr val="002060"/>
                </a:solidFill>
              </a:rPr>
              <a:t>Developed program goals &amp; new metrics to support the goals</a:t>
            </a:r>
          </a:p>
          <a:p>
            <a:r>
              <a:rPr lang="en-US" sz="3000" dirty="0">
                <a:solidFill>
                  <a:srgbClr val="002060"/>
                </a:solidFill>
              </a:rPr>
              <a:t>Putting the “cooperative” back into cooperative agreements.</a:t>
            </a:r>
          </a:p>
          <a:p>
            <a:endParaRPr lang="en-US" dirty="0">
              <a:solidFill>
                <a:srgbClr val="002060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747058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So, what’s new?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8915400" cy="5029200"/>
          </a:xfrm>
        </p:spPr>
        <p:txBody>
          <a:bodyPr>
            <a:noAutofit/>
          </a:bodyPr>
          <a:lstStyle/>
          <a:p>
            <a:pPr marL="914400" lvl="2" indent="0">
              <a:buNone/>
            </a:pPr>
            <a:r>
              <a:rPr lang="en-US" sz="3200" dirty="0">
                <a:solidFill>
                  <a:srgbClr val="002060"/>
                </a:solidFill>
              </a:rPr>
              <a:t>Foreign Ownership, Control or Influence (FOCI)</a:t>
            </a:r>
          </a:p>
          <a:p>
            <a:pPr marL="914400" lvl="2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Educate small businesses to minimize future FOCI concerns</a:t>
            </a:r>
          </a:p>
          <a:p>
            <a:pPr marL="914400" lvl="2" indent="0">
              <a:buNone/>
            </a:pPr>
            <a:r>
              <a:rPr lang="en-US" sz="3200" dirty="0">
                <a:solidFill>
                  <a:srgbClr val="002060"/>
                </a:solidFill>
              </a:rPr>
              <a:t>Innovation Programs in addition to SBIR/STTR</a:t>
            </a:r>
          </a:p>
          <a:p>
            <a:pPr marL="914400" lvl="2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Facilitate access to/by broader innovation programs, particularly federal labs (FLC).</a:t>
            </a:r>
          </a:p>
          <a:p>
            <a:pPr marL="914400" lvl="2" indent="0">
              <a:buNone/>
            </a:pPr>
            <a:r>
              <a:rPr lang="en-US" sz="3200" dirty="0">
                <a:solidFill>
                  <a:srgbClr val="002060"/>
                </a:solidFill>
              </a:rPr>
              <a:t>IBAS/ICAM engagement</a:t>
            </a:r>
          </a:p>
          <a:p>
            <a:pPr marL="914400" lvl="2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Spread awareness and engagement with IBAS workforce programs</a:t>
            </a:r>
          </a:p>
          <a:p>
            <a:pPr marL="914400" lvl="2" indent="0">
              <a:buNone/>
            </a:pPr>
            <a:r>
              <a:rPr lang="en-US" sz="3200" dirty="0">
                <a:solidFill>
                  <a:srgbClr val="002060"/>
                </a:solidFill>
              </a:rPr>
              <a:t>Technology Scouting</a:t>
            </a:r>
          </a:p>
          <a:p>
            <a:pPr marL="914400" lvl="2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Identify innovators in key technology areas</a:t>
            </a:r>
          </a:p>
          <a:p>
            <a:pPr marL="914400" lvl="2" indent="0">
              <a:buNone/>
            </a:pPr>
            <a:endParaRPr lang="en-US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3684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001000" cy="178276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KEY TECHNOLOGY AREAS</a:t>
            </a:r>
            <a:br>
              <a:rPr lang="en-US" dirty="0">
                <a:solidFill>
                  <a:srgbClr val="002060"/>
                </a:solidFill>
              </a:rPr>
            </a:br>
            <a:r>
              <a:rPr lang="en-US" sz="2700" dirty="0">
                <a:solidFill>
                  <a:srgbClr val="002060"/>
                </a:solidFill>
              </a:rPr>
              <a:t>The following twenty-one critical and emerging technology areas are of particular importance to the Department of Defense and the national security of the United States.</a:t>
            </a:r>
            <a:br>
              <a:rPr lang="en-US" sz="2700" dirty="0">
                <a:solidFill>
                  <a:srgbClr val="002060"/>
                </a:solidFill>
              </a:rPr>
            </a:br>
            <a:endParaRPr lang="en-US" sz="27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2057400"/>
            <a:ext cx="8001000" cy="4114799"/>
          </a:xfrm>
        </p:spPr>
        <p:txBody>
          <a:bodyPr numCol="2">
            <a:noAutofit/>
          </a:bodyPr>
          <a:lstStyle/>
          <a:p>
            <a:r>
              <a:rPr lang="en-US" sz="1600" dirty="0">
                <a:solidFill>
                  <a:srgbClr val="002060"/>
                </a:solidFill>
              </a:rPr>
              <a:t>Advanced and Networked Sensors, Sensing, and Signature</a:t>
            </a:r>
          </a:p>
          <a:p>
            <a:r>
              <a:rPr lang="en-US" sz="1600" dirty="0">
                <a:solidFill>
                  <a:srgbClr val="002060"/>
                </a:solidFill>
              </a:rPr>
              <a:t>Advanced Manufacturing</a:t>
            </a:r>
          </a:p>
          <a:p>
            <a:r>
              <a:rPr lang="en-US" sz="1600" dirty="0">
                <a:solidFill>
                  <a:srgbClr val="002060"/>
                </a:solidFill>
              </a:rPr>
              <a:t>Advanced Materials</a:t>
            </a:r>
          </a:p>
          <a:p>
            <a:r>
              <a:rPr lang="en-US" sz="1600" dirty="0">
                <a:solidFill>
                  <a:srgbClr val="002060"/>
                </a:solidFill>
              </a:rPr>
              <a:t>Artificial Intelligence (AI)</a:t>
            </a:r>
          </a:p>
          <a:p>
            <a:r>
              <a:rPr lang="en-US" sz="1600" dirty="0">
                <a:solidFill>
                  <a:srgbClr val="002060"/>
                </a:solidFill>
              </a:rPr>
              <a:t>Biotechnologies</a:t>
            </a:r>
          </a:p>
          <a:p>
            <a:r>
              <a:rPr lang="en-US" sz="1600" dirty="0">
                <a:solidFill>
                  <a:srgbClr val="002060"/>
                </a:solidFill>
              </a:rPr>
              <a:t>Communication and Networking Technologies</a:t>
            </a:r>
          </a:p>
          <a:p>
            <a:r>
              <a:rPr lang="en-US" sz="1600" dirty="0">
                <a:solidFill>
                  <a:srgbClr val="002060"/>
                </a:solidFill>
              </a:rPr>
              <a:t>Computing and Software (Advanced)</a:t>
            </a:r>
          </a:p>
          <a:p>
            <a:r>
              <a:rPr lang="en-US" sz="1600" dirty="0">
                <a:solidFill>
                  <a:srgbClr val="002060"/>
                </a:solidFill>
              </a:rPr>
              <a:t>Cyber and Integrated Sensing</a:t>
            </a:r>
          </a:p>
          <a:p>
            <a:r>
              <a:rPr lang="en-US" sz="1600" dirty="0">
                <a:solidFill>
                  <a:srgbClr val="002060"/>
                </a:solidFill>
              </a:rPr>
              <a:t>Directed Energy</a:t>
            </a:r>
          </a:p>
          <a:p>
            <a:r>
              <a:rPr lang="en-US" sz="1600" dirty="0">
                <a:solidFill>
                  <a:srgbClr val="002060"/>
                </a:solidFill>
              </a:rPr>
              <a:t>Financial Technologies</a:t>
            </a:r>
          </a:p>
          <a:p>
            <a:r>
              <a:rPr lang="en-US" sz="1600" dirty="0">
                <a:solidFill>
                  <a:srgbClr val="002060"/>
                </a:solidFill>
              </a:rPr>
              <a:t>Future Generation Wireless Technology (FutureG)</a:t>
            </a:r>
          </a:p>
          <a:p>
            <a:r>
              <a:rPr lang="en-US" sz="1600" dirty="0">
                <a:solidFill>
                  <a:srgbClr val="002060"/>
                </a:solidFill>
              </a:rPr>
              <a:t>Gas Turbine Engine Technologies (Advanced)</a:t>
            </a:r>
          </a:p>
          <a:p>
            <a:r>
              <a:rPr lang="en-US" sz="1600" dirty="0">
                <a:solidFill>
                  <a:srgbClr val="002060"/>
                </a:solidFill>
              </a:rPr>
              <a:t>Human-Machine Interfaces</a:t>
            </a:r>
          </a:p>
          <a:p>
            <a:r>
              <a:rPr lang="en-US" sz="1600" dirty="0">
                <a:solidFill>
                  <a:srgbClr val="002060"/>
                </a:solidFill>
              </a:rPr>
              <a:t>Hypersonics</a:t>
            </a:r>
          </a:p>
          <a:p>
            <a:r>
              <a:rPr lang="en-US" sz="1600" dirty="0">
                <a:solidFill>
                  <a:srgbClr val="002060"/>
                </a:solidFill>
              </a:rPr>
              <a:t>Integrated Network Systems-of-Systems</a:t>
            </a:r>
          </a:p>
          <a:p>
            <a:r>
              <a:rPr lang="en-US" sz="1600" dirty="0">
                <a:solidFill>
                  <a:srgbClr val="002060"/>
                </a:solidFill>
              </a:rPr>
              <a:t>Microelectronics and Semiconductors </a:t>
            </a:r>
          </a:p>
          <a:p>
            <a:r>
              <a:rPr lang="en-US" sz="1600" dirty="0">
                <a:solidFill>
                  <a:srgbClr val="002060"/>
                </a:solidFill>
              </a:rPr>
              <a:t>Nuclear Energy Technologies (Advanced)</a:t>
            </a:r>
          </a:p>
          <a:p>
            <a:r>
              <a:rPr lang="en-US" sz="1600" dirty="0">
                <a:solidFill>
                  <a:srgbClr val="002060"/>
                </a:solidFill>
              </a:rPr>
              <a:t>Quantum Science including Quantum Information Technologies</a:t>
            </a:r>
          </a:p>
          <a:p>
            <a:r>
              <a:rPr lang="en-US" sz="1600" dirty="0">
                <a:solidFill>
                  <a:srgbClr val="002060"/>
                </a:solidFill>
              </a:rPr>
              <a:t>Renewable Energy Generation and Storage</a:t>
            </a:r>
          </a:p>
          <a:p>
            <a:r>
              <a:rPr lang="en-US" sz="1600" dirty="0">
                <a:solidFill>
                  <a:srgbClr val="002060"/>
                </a:solidFill>
              </a:rPr>
              <a:t>Robotics and Autonomous Systems </a:t>
            </a:r>
          </a:p>
          <a:p>
            <a:r>
              <a:rPr lang="en-US" sz="1600" dirty="0">
                <a:solidFill>
                  <a:srgbClr val="002060"/>
                </a:solidFill>
              </a:rPr>
              <a:t>Space Technologies and Systems</a:t>
            </a:r>
          </a:p>
        </p:txBody>
      </p:sp>
    </p:spTree>
    <p:extLst>
      <p:ext uri="{BB962C8B-B14F-4D97-AF65-F5344CB8AC3E}">
        <p14:creationId xmlns:p14="http://schemas.microsoft.com/office/powerpoint/2010/main" val="1900344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Substantially Intensified Tasks: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001000" cy="4343399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Cybersecurity (CMMC)</a:t>
            </a:r>
          </a:p>
          <a:p>
            <a:pPr marL="0" indent="0" algn="ctr">
              <a:buNone/>
            </a:pPr>
            <a:r>
              <a:rPr lang="en-US" sz="3000" dirty="0">
                <a:solidFill>
                  <a:srgbClr val="002060"/>
                </a:solidFill>
              </a:rPr>
              <a:t>Educating &amp; finding solutions</a:t>
            </a:r>
          </a:p>
          <a:p>
            <a:r>
              <a:rPr lang="en-US" dirty="0">
                <a:solidFill>
                  <a:srgbClr val="002060"/>
                </a:solidFill>
              </a:rPr>
              <a:t>SBIR/STTR </a:t>
            </a:r>
          </a:p>
          <a:p>
            <a:pPr marL="0" indent="0" algn="ctr">
              <a:buNone/>
            </a:pPr>
            <a:r>
              <a:rPr lang="en-US" sz="3000" dirty="0">
                <a:solidFill>
                  <a:srgbClr val="002060"/>
                </a:solidFill>
              </a:rPr>
              <a:t>Filling gaps in promoting the programs  and supporting applications</a:t>
            </a:r>
          </a:p>
          <a:p>
            <a:r>
              <a:rPr lang="en-US" dirty="0">
                <a:solidFill>
                  <a:srgbClr val="002060"/>
                </a:solidFill>
              </a:rPr>
              <a:t>DEI program support</a:t>
            </a:r>
          </a:p>
          <a:p>
            <a:pPr marL="0" indent="0" algn="ctr">
              <a:buNone/>
            </a:pPr>
            <a:r>
              <a:rPr lang="en-US" sz="3000" dirty="0">
                <a:solidFill>
                  <a:srgbClr val="002060"/>
                </a:solidFill>
              </a:rPr>
              <a:t>Strategic support for applications &amp; marketing</a:t>
            </a:r>
          </a:p>
          <a:p>
            <a:r>
              <a:rPr lang="en-US" dirty="0">
                <a:solidFill>
                  <a:srgbClr val="002060"/>
                </a:solidFill>
              </a:rPr>
              <a:t>Rebuilding the DIB/GIB</a:t>
            </a:r>
          </a:p>
          <a:p>
            <a:pPr marL="0" indent="0" algn="ctr">
              <a:buNone/>
            </a:pPr>
            <a:r>
              <a:rPr lang="en-US" sz="3000" dirty="0">
                <a:solidFill>
                  <a:srgbClr val="002060"/>
                </a:solidFill>
              </a:rPr>
              <a:t>Breaking down the barriers to entry &amp; success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6858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&amp; Metrics 2.0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1219200"/>
            <a:ext cx="8001000" cy="4876800"/>
          </a:xfrm>
        </p:spPr>
        <p:txBody>
          <a:bodyPr>
            <a:noAutofit/>
          </a:bodyPr>
          <a:lstStyle/>
          <a:p>
            <a:r>
              <a:rPr lang="en-US" sz="1800" b="1" dirty="0">
                <a:solidFill>
                  <a:srgbClr val="002060"/>
                </a:solidFill>
              </a:rPr>
              <a:t>Goal 1.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b="1" dirty="0">
                <a:solidFill>
                  <a:srgbClr val="002060"/>
                </a:solidFill>
              </a:rPr>
              <a:t>Cultivate and Sustain the DIB and GIB </a:t>
            </a:r>
          </a:p>
          <a:p>
            <a:pPr marL="457200" lvl="1" indent="0">
              <a:buNone/>
            </a:pPr>
            <a:r>
              <a:rPr lang="en-US" sz="1800" dirty="0">
                <a:solidFill>
                  <a:srgbClr val="002060"/>
                </a:solidFill>
              </a:rPr>
              <a:t>Facilitate achievement of DIB and GIB readiness for new entrants</a:t>
            </a:r>
          </a:p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002060"/>
                </a:solidFill>
              </a:rPr>
              <a:t>Goal 2.</a:t>
            </a:r>
            <a:r>
              <a:rPr lang="en-US" sz="1800" dirty="0">
                <a:solidFill>
                  <a:srgbClr val="002060"/>
                </a:solidFill>
              </a:rPr>
              <a:t> </a:t>
            </a:r>
            <a:r>
              <a:rPr lang="en-US" sz="1800" b="1" dirty="0">
                <a:solidFill>
                  <a:srgbClr val="002060"/>
                </a:solidFill>
              </a:rPr>
              <a:t>Increase Equity and Inclusion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rgbClr val="002060"/>
                </a:solidFill>
              </a:rPr>
              <a:t>         - Increase number of DIB and GIB-ready SDBs, HUBZone businesses, SDVOSBs, 	WOSBs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rgbClr val="002060"/>
                </a:solidFill>
              </a:rPr>
              <a:t>           - Promote subcontracting opportunities for SDBs, HUBZone businesses, 	SDVOSBs, WOSBs, and other underrepresented small businesses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solidFill>
                  <a:srgbClr val="002060"/>
                </a:solidFill>
              </a:rPr>
              <a:t>           - Encourage and support participation in MPP </a:t>
            </a:r>
          </a:p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002060"/>
                </a:solidFill>
              </a:rPr>
              <a:t>Goal 3. Increase Awareness of and Compliance with FOCI</a:t>
            </a:r>
          </a:p>
          <a:p>
            <a:r>
              <a:rPr lang="en-US" sz="1800" b="1" dirty="0">
                <a:solidFill>
                  <a:srgbClr val="002060"/>
                </a:solidFill>
              </a:rPr>
              <a:t>Goal 4. Improve Cybersecurity of the DIB and GIB</a:t>
            </a:r>
          </a:p>
          <a:p>
            <a:r>
              <a:rPr lang="en-US" sz="1800" b="1" dirty="0">
                <a:solidFill>
                  <a:srgbClr val="002060"/>
                </a:solidFill>
              </a:rPr>
              <a:t>Goal 5. Facilitate Innovation for the DIB and GIB by connecting innovative businesses to Government Innovation Programs</a:t>
            </a:r>
          </a:p>
          <a:p>
            <a:r>
              <a:rPr lang="en-US" sz="1800" b="1" dirty="0">
                <a:solidFill>
                  <a:srgbClr val="002060"/>
                </a:solidFill>
              </a:rPr>
              <a:t>Goal 6. Strengthen the Supply Chain by supporting DPA Title III and IBAS/ICAM activities</a:t>
            </a:r>
          </a:p>
          <a:p>
            <a:r>
              <a:rPr lang="en-US" sz="1800" b="1" dirty="0">
                <a:solidFill>
                  <a:srgbClr val="002060"/>
                </a:solidFill>
              </a:rPr>
              <a:t>Goal 7. Capture Market Data in Key Industries</a:t>
            </a:r>
          </a:p>
        </p:txBody>
      </p:sp>
    </p:spTree>
    <p:extLst>
      <p:ext uri="{BB962C8B-B14F-4D97-AF65-F5344CB8AC3E}">
        <p14:creationId xmlns:p14="http://schemas.microsoft.com/office/powerpoint/2010/main" val="14297188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APEX Accelerators are not your momma’s PTACs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en-US" dirty="0">
                <a:solidFill>
                  <a:srgbClr val="002060"/>
                </a:solidFill>
              </a:rPr>
              <a:t>Reinvigorated program with greatly enhanced profile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Renewed sense of focus and purpose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Dramatically broadened relationships within and beyond DoD and larger Federal Government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Active initiatives to reduce “stovepiping” 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Aggressively forming strategic partnerships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Working hard to implement a lot of change quickly.</a:t>
            </a:r>
          </a:p>
          <a:p>
            <a:pPr lvl="2"/>
            <a:r>
              <a:rPr lang="en-US" dirty="0">
                <a:solidFill>
                  <a:srgbClr val="002060"/>
                </a:solidFill>
              </a:rPr>
              <a:t>PTACs were great. </a:t>
            </a:r>
            <a:r>
              <a:rPr lang="en-US" b="1" dirty="0">
                <a:solidFill>
                  <a:srgbClr val="002060"/>
                </a:solidFill>
              </a:rPr>
              <a:t>APEX Accelerators are better</a:t>
            </a:r>
            <a:r>
              <a:rPr lang="en-US" dirty="0">
                <a:solidFill>
                  <a:srgbClr val="002060"/>
                </a:solidFill>
              </a:rPr>
              <a:t>.</a:t>
            </a:r>
          </a:p>
          <a:p>
            <a:pPr lvl="2"/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0568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 Links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DoD Office of Small Business Programs website for the APEX Accelerators:</a:t>
            </a:r>
            <a:endParaRPr lang="en-US" dirty="0">
              <a:solidFill>
                <a:schemeClr val="tx1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en-US" dirty="0">
                <a:hlinkClick r:id="rId2"/>
              </a:rPr>
              <a:t>www.APEXAccelerators.us</a:t>
            </a:r>
            <a:endParaRPr lang="en-US" dirty="0"/>
          </a:p>
          <a:p>
            <a:r>
              <a:rPr lang="en-US" dirty="0">
                <a:solidFill>
                  <a:schemeClr val="tx1"/>
                </a:solidFill>
              </a:rPr>
              <a:t>The National APEX Accelerator Alliance:</a:t>
            </a:r>
          </a:p>
          <a:p>
            <a:pPr algn="ctr"/>
            <a:r>
              <a:rPr lang="en-US" dirty="0">
                <a:hlinkClick r:id="rId3"/>
              </a:rPr>
              <a:t>www.NAPEX.org</a:t>
            </a:r>
            <a:endParaRPr lang="en-US" dirty="0"/>
          </a:p>
          <a:p>
            <a:r>
              <a:rPr lang="en-US" dirty="0">
                <a:solidFill>
                  <a:schemeClr val="tx1"/>
                </a:solidFill>
              </a:rPr>
              <a:t>Today’s presenter:</a:t>
            </a:r>
          </a:p>
          <a:p>
            <a:pPr algn="ctr"/>
            <a:r>
              <a:rPr lang="en-US" dirty="0">
                <a:hlinkClick r:id="rId4"/>
              </a:rPr>
              <a:t>David.n.pease@livefree.nh.gov</a:t>
            </a:r>
            <a:endParaRPr lang="en-US" dirty="0"/>
          </a:p>
          <a:p>
            <a:pPr marL="0" indent="0" algn="ctr">
              <a:buNone/>
            </a:pPr>
            <a:endParaRPr lang="en-US" dirty="0">
              <a:highlight>
                <a:srgbClr val="FFFF00"/>
              </a:highlight>
            </a:endParaRPr>
          </a:p>
          <a:p>
            <a:pPr marL="914400" lvl="2" indent="0">
              <a:buNone/>
            </a:pPr>
            <a:endParaRPr lang="en-US" dirty="0">
              <a:solidFill>
                <a:srgbClr val="002060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431374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9E04B7-D1FC-B823-421D-3316C189D8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Dave Pease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114D2-7B22-5F8F-DC24-3289BEE23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Program Manager, New Hampshire APEX Accelerator 2008 – 2023</a:t>
            </a:r>
          </a:p>
          <a:p>
            <a:r>
              <a:rPr lang="en-US" dirty="0">
                <a:solidFill>
                  <a:schemeClr val="tx1"/>
                </a:solidFill>
              </a:rPr>
              <a:t>Senior Counselor, New Hampshire APEX Accelerator 2023 – present</a:t>
            </a:r>
          </a:p>
          <a:p>
            <a:r>
              <a:rPr lang="en-US" dirty="0">
                <a:solidFill>
                  <a:schemeClr val="tx1"/>
                </a:solidFill>
              </a:rPr>
              <a:t>President, National APEX Accelerator Alliance (NAPEX) 2023-2024; currently serving as NAPEX Immediate Past President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513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First, a short history of the PTAP/PTACs/APEX Accelerators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Established by Congress in 1985</a:t>
            </a:r>
          </a:p>
          <a:p>
            <a:r>
              <a:rPr lang="en-US" dirty="0">
                <a:solidFill>
                  <a:srgbClr val="002060"/>
                </a:solidFill>
              </a:rPr>
              <a:t>A Cooperative Agreement Program originally managed by the Defense Logistics Agency</a:t>
            </a:r>
          </a:p>
          <a:p>
            <a:r>
              <a:rPr lang="en-US" dirty="0">
                <a:solidFill>
                  <a:srgbClr val="002060"/>
                </a:solidFill>
              </a:rPr>
              <a:t>Initially conceived as support for defense supply chains</a:t>
            </a:r>
          </a:p>
          <a:p>
            <a:r>
              <a:rPr lang="en-US" dirty="0">
                <a:solidFill>
                  <a:srgbClr val="002060"/>
                </a:solidFill>
              </a:rPr>
              <a:t>Tasked with providing “procurement technical assistance”, which was not defined.</a:t>
            </a:r>
          </a:p>
          <a:p>
            <a:r>
              <a:rPr lang="en-US" dirty="0">
                <a:solidFill>
                  <a:srgbClr val="002060"/>
                </a:solidFill>
              </a:rPr>
              <a:t>Almost 40 years of “mission creep”</a:t>
            </a:r>
          </a:p>
        </p:txBody>
      </p:sp>
    </p:spTree>
    <p:extLst>
      <p:ext uri="{BB962C8B-B14F-4D97-AF65-F5344CB8AC3E}">
        <p14:creationId xmlns:p14="http://schemas.microsoft.com/office/powerpoint/2010/main" val="1904333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Big Change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FY2020 NDAA - Congress mandates that program move from DLA to Undersecretary for Acquisition and Sustainment (A&amp;S)</a:t>
            </a:r>
          </a:p>
          <a:p>
            <a:pPr marL="0" indent="0">
              <a:buNone/>
            </a:pPr>
            <a:endParaRPr lang="en-US" sz="1800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Early 2022 work begins to transition the program to DoD OSBP; official transition occurs in November 2022. New brand: 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002060"/>
                </a:solidFill>
              </a:rPr>
              <a:t>APEX Accelerators</a:t>
            </a:r>
          </a:p>
          <a:p>
            <a:pPr marL="0" indent="0">
              <a:buNone/>
            </a:pPr>
            <a:endParaRPr lang="en-US" sz="1800" dirty="0">
              <a:solidFill>
                <a:srgbClr val="002060"/>
              </a:solidFill>
            </a:endParaRPr>
          </a:p>
          <a:p>
            <a:r>
              <a:rPr lang="en-US" dirty="0">
                <a:solidFill>
                  <a:srgbClr val="002060"/>
                </a:solidFill>
              </a:rPr>
              <a:t>Transition is still a “work in progress”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385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What’s new on the ground?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001000" cy="4830763"/>
          </a:xfrm>
        </p:spPr>
        <p:txBody>
          <a:bodyPr>
            <a:normAutofit/>
          </a:bodyPr>
          <a:lstStyle/>
          <a:p>
            <a:pPr lvl="3"/>
            <a:r>
              <a:rPr lang="en-US" dirty="0">
                <a:solidFill>
                  <a:srgbClr val="002060"/>
                </a:solidFill>
              </a:rPr>
              <a:t>Not very much change</a:t>
            </a:r>
          </a:p>
          <a:p>
            <a:pPr lvl="3"/>
            <a:r>
              <a:rPr lang="en-US" dirty="0">
                <a:solidFill>
                  <a:srgbClr val="002060"/>
                </a:solidFill>
              </a:rPr>
              <a:t>~95 individual Accelerators in 49 states, DC, PR, USVI and Guam</a:t>
            </a:r>
          </a:p>
          <a:p>
            <a:pPr lvl="3"/>
            <a:r>
              <a:rPr lang="en-US" dirty="0">
                <a:solidFill>
                  <a:srgbClr val="002060"/>
                </a:solidFill>
              </a:rPr>
              <a:t>About 680 people employed – 95 PMs, many of whom are hands-on counselors in addition managing their programs</a:t>
            </a:r>
          </a:p>
          <a:p>
            <a:pPr lvl="3"/>
            <a:r>
              <a:rPr lang="en-US" dirty="0">
                <a:solidFill>
                  <a:srgbClr val="002060"/>
                </a:solidFill>
              </a:rPr>
              <a:t>Diverse hosts – government, universities, non-profits</a:t>
            </a:r>
          </a:p>
          <a:p>
            <a:pPr lvl="3"/>
            <a:r>
              <a:rPr lang="en-US" dirty="0">
                <a:solidFill>
                  <a:srgbClr val="002060"/>
                </a:solidFill>
              </a:rPr>
              <a:t>Siloed structure – technically each Accelerator is an island</a:t>
            </a:r>
          </a:p>
          <a:p>
            <a:pPr lvl="3"/>
            <a:r>
              <a:rPr lang="en-US" dirty="0">
                <a:solidFill>
                  <a:srgbClr val="002060"/>
                </a:solidFill>
              </a:rPr>
              <a:t>Funding flat for the past few years</a:t>
            </a:r>
          </a:p>
          <a:p>
            <a:pPr lvl="3"/>
            <a:r>
              <a:rPr lang="en-US" dirty="0">
                <a:solidFill>
                  <a:srgbClr val="002060"/>
                </a:solidFill>
              </a:rPr>
              <a:t>DoD OSBP is an active partner, adding more value by:</a:t>
            </a:r>
          </a:p>
          <a:p>
            <a:pPr lvl="4"/>
            <a:r>
              <a:rPr lang="en-US" b="1" dirty="0">
                <a:solidFill>
                  <a:srgbClr val="002060"/>
                </a:solidFill>
              </a:rPr>
              <a:t>Establishing program goals</a:t>
            </a:r>
          </a:p>
          <a:p>
            <a:pPr lvl="4"/>
            <a:r>
              <a:rPr lang="en-US" dirty="0">
                <a:solidFill>
                  <a:srgbClr val="002060"/>
                </a:solidFill>
              </a:rPr>
              <a:t>providing more training</a:t>
            </a:r>
          </a:p>
          <a:p>
            <a:pPr lvl="4"/>
            <a:r>
              <a:rPr lang="en-US" dirty="0">
                <a:solidFill>
                  <a:srgbClr val="002060"/>
                </a:solidFill>
              </a:rPr>
              <a:t>Making connections</a:t>
            </a:r>
          </a:p>
          <a:p>
            <a:pPr lvl="4"/>
            <a:r>
              <a:rPr lang="en-US" dirty="0">
                <a:solidFill>
                  <a:srgbClr val="002060"/>
                </a:solidFill>
              </a:rPr>
              <a:t>Demanding tighter, more professional management</a:t>
            </a:r>
          </a:p>
          <a:p>
            <a:pPr lvl="3"/>
            <a:endParaRPr lang="en-US" dirty="0">
              <a:solidFill>
                <a:srgbClr val="002060"/>
              </a:solidFill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971891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It’s not just a name change</a:t>
            </a:r>
            <a:r>
              <a:rPr lang="en-US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>
                <a:solidFill>
                  <a:srgbClr val="002060"/>
                </a:solidFill>
              </a:rPr>
              <a:t>OSBP perceives the APEX Accelerators as a resource that can be deployed to promote broader DoD objectives</a:t>
            </a:r>
          </a:p>
          <a:p>
            <a:r>
              <a:rPr lang="en-US" sz="3000" dirty="0">
                <a:solidFill>
                  <a:srgbClr val="002060"/>
                </a:solidFill>
              </a:rPr>
              <a:t>The Accelerators have direct, ongoing contact with tens of thousands of small businesses, as well as many large businesses.</a:t>
            </a:r>
          </a:p>
          <a:p>
            <a:r>
              <a:rPr lang="en-US" sz="3000" dirty="0">
                <a:solidFill>
                  <a:srgbClr val="002060"/>
                </a:solidFill>
              </a:rPr>
              <a:t>Those relationships can be leveraged for many purposes to benefit the companies and government alike.</a:t>
            </a:r>
          </a:p>
        </p:txBody>
      </p:sp>
    </p:spTree>
    <p:extLst>
      <p:ext uri="{BB962C8B-B14F-4D97-AF65-F5344CB8AC3E}">
        <p14:creationId xmlns:p14="http://schemas.microsoft.com/office/powerpoint/2010/main" val="7111232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So, what </a:t>
            </a:r>
            <a:r>
              <a:rPr lang="en-US" u="sng" dirty="0"/>
              <a:t>was</a:t>
            </a:r>
            <a:r>
              <a:rPr lang="en-US" dirty="0"/>
              <a:t> “Procurement Technical Assistance?” (1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1"/>
            <a:ext cx="8001000" cy="37338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Hands-on assistance with registrations (SAM, JCP, SBIR) and certifications (DBE, WOSB, SDVOSB, HUBZone, 8(a), others)</a:t>
            </a:r>
          </a:p>
          <a:p>
            <a:r>
              <a:rPr lang="en-US" dirty="0">
                <a:solidFill>
                  <a:srgbClr val="002060"/>
                </a:solidFill>
              </a:rPr>
              <a:t>Training for businesses on the FAR and its supplements</a:t>
            </a:r>
          </a:p>
          <a:p>
            <a:r>
              <a:rPr lang="en-US" dirty="0">
                <a:solidFill>
                  <a:srgbClr val="002060"/>
                </a:solidFill>
              </a:rPr>
              <a:t>Instruction on government market evaluation, prospect identification, and readiness for government contracting/subcontracting.</a:t>
            </a:r>
          </a:p>
          <a:p>
            <a:endParaRPr lang="en-US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425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So, what </a:t>
            </a:r>
            <a:r>
              <a:rPr lang="en-US" u="sng" dirty="0"/>
              <a:t>was</a:t>
            </a:r>
            <a:r>
              <a:rPr lang="en-US" dirty="0"/>
              <a:t> “Procurement Technical Assistance?” (2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1"/>
            <a:ext cx="8001000" cy="3733800"/>
          </a:xfrm>
        </p:spPr>
        <p:txBody>
          <a:bodyPr>
            <a:normAutofit fontScale="92500"/>
          </a:bodyPr>
          <a:lstStyle/>
          <a:p>
            <a:r>
              <a:rPr lang="en-US" dirty="0">
                <a:solidFill>
                  <a:srgbClr val="002060"/>
                </a:solidFill>
              </a:rPr>
              <a:t>Providing tools to find appropriate solicitations</a:t>
            </a:r>
          </a:p>
          <a:p>
            <a:r>
              <a:rPr lang="en-US" dirty="0">
                <a:solidFill>
                  <a:srgbClr val="002060"/>
                </a:solidFill>
              </a:rPr>
              <a:t>Training businesses to produce complete, responsive, timely and competitive bids &amp; proposals.</a:t>
            </a:r>
          </a:p>
          <a:p>
            <a:r>
              <a:rPr lang="en-US" dirty="0">
                <a:solidFill>
                  <a:srgbClr val="002060"/>
                </a:solidFill>
              </a:rPr>
              <a:t>Facilitating subcontracting, JV and MP relationships when appropriate.</a:t>
            </a:r>
          </a:p>
          <a:p>
            <a:r>
              <a:rPr lang="en-US" dirty="0">
                <a:solidFill>
                  <a:srgbClr val="002060"/>
                </a:solidFill>
              </a:rPr>
              <a:t>Advising clients on contract compliance</a:t>
            </a:r>
          </a:p>
        </p:txBody>
      </p:sp>
    </p:spTree>
    <p:extLst>
      <p:ext uri="{BB962C8B-B14F-4D97-AF65-F5344CB8AC3E}">
        <p14:creationId xmlns:p14="http://schemas.microsoft.com/office/powerpoint/2010/main" val="1736292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So, what </a:t>
            </a:r>
            <a:r>
              <a:rPr lang="en-US" u="sng" dirty="0"/>
              <a:t>was</a:t>
            </a:r>
            <a:r>
              <a:rPr lang="en-US" dirty="0"/>
              <a:t> “Procurement Technical Assistance?” (3 of 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001000" cy="373380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Educate on cybersecurity compliance and SPRS score entry.</a:t>
            </a:r>
          </a:p>
          <a:p>
            <a:r>
              <a:rPr lang="en-US" dirty="0">
                <a:solidFill>
                  <a:srgbClr val="002060"/>
                </a:solidFill>
              </a:rPr>
              <a:t>Teach government invoicing protocols and troubleshoot problems. </a:t>
            </a:r>
          </a:p>
          <a:p>
            <a:r>
              <a:rPr lang="en-US" dirty="0">
                <a:solidFill>
                  <a:srgbClr val="002060"/>
                </a:solidFill>
              </a:rPr>
              <a:t>Advise on protest rights, up to the point of filing.</a:t>
            </a:r>
          </a:p>
          <a:p>
            <a:r>
              <a:rPr lang="en-US" dirty="0">
                <a:solidFill>
                  <a:srgbClr val="002060"/>
                </a:solidFill>
              </a:rPr>
              <a:t>SBIR/STTR contracts.</a:t>
            </a:r>
          </a:p>
          <a:p>
            <a:r>
              <a:rPr lang="en-US" dirty="0">
                <a:solidFill>
                  <a:srgbClr val="002060"/>
                </a:solidFill>
              </a:rPr>
              <a:t>Miscellaneous – anything else that comes up.</a:t>
            </a:r>
          </a:p>
        </p:txBody>
      </p:sp>
    </p:spTree>
    <p:extLst>
      <p:ext uri="{BB962C8B-B14F-4D97-AF65-F5344CB8AC3E}">
        <p14:creationId xmlns:p14="http://schemas.microsoft.com/office/powerpoint/2010/main" val="667534201"/>
      </p:ext>
    </p:extLst>
  </p:cSld>
  <p:clrMapOvr>
    <a:masterClrMapping/>
  </p:clrMapOvr>
</p:sld>
</file>

<file path=ppt/theme/theme1.xml><?xml version="1.0" encoding="utf-8"?>
<a:theme xmlns:a="http://schemas.openxmlformats.org/drawingml/2006/main" name="FSBDCN-Branded-Template2 - Copy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992deae9-1c4c-42c8-a310-5088af55ba74}" enabled="0" method="" siteId="{992deae9-1c4c-42c8-a310-5088af55ba7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Knowledge Exchange Webinars</Template>
  <TotalTime>15675</TotalTime>
  <Words>1148</Words>
  <Application>Microsoft Office PowerPoint</Application>
  <PresentationFormat>On-screen Show (4:3)</PresentationFormat>
  <Paragraphs>136</Paragraphs>
  <Slides>18</Slides>
  <Notes>1</Notes>
  <HiddenSlides>6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FSBDCN-Branded-Template2 - Copy</vt:lpstr>
      <vt:lpstr>Introduction to the APEX Accelerators  Dave Pease August 8, 2024</vt:lpstr>
      <vt:lpstr>Dave Pease</vt:lpstr>
      <vt:lpstr>First, a short history of the PTAP/PTACs/APEX Accelerators</vt:lpstr>
      <vt:lpstr>The Big Change </vt:lpstr>
      <vt:lpstr>What’s new on the ground?</vt:lpstr>
      <vt:lpstr>It’s not just a name change.</vt:lpstr>
      <vt:lpstr>So, what was “Procurement Technical Assistance?” (1 of 3)</vt:lpstr>
      <vt:lpstr>So, what was “Procurement Technical Assistance?” (2 of 3)</vt:lpstr>
      <vt:lpstr>So, what was “Procurement Technical Assistance?” (3 of 3)</vt:lpstr>
      <vt:lpstr>Our Former Mission Summary </vt:lpstr>
      <vt:lpstr>A quick note about SAM.gov …</vt:lpstr>
      <vt:lpstr>What are The Changes?</vt:lpstr>
      <vt:lpstr>So, what’s new?</vt:lpstr>
      <vt:lpstr>KEY TECHNOLOGY AREAS The following twenty-one critical and emerging technology areas are of particular importance to the Department of Defense and the national security of the United States. </vt:lpstr>
      <vt:lpstr>Substantially Intensified Tasks:</vt:lpstr>
      <vt:lpstr>Goals &amp; Metrics 2.0</vt:lpstr>
      <vt:lpstr>APEX Accelerators are not your momma’s PTACs</vt:lpstr>
      <vt:lpstr>Resource Links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Knowledge Exchange Webinar Series</dc:title>
  <dc:creator>Michael Myhre</dc:creator>
  <cp:lastModifiedBy>YolandaGJohnson</cp:lastModifiedBy>
  <cp:revision>250</cp:revision>
  <cp:lastPrinted>2016-09-27T20:13:14Z</cp:lastPrinted>
  <dcterms:created xsi:type="dcterms:W3CDTF">2016-03-23T13:31:32Z</dcterms:created>
  <dcterms:modified xsi:type="dcterms:W3CDTF">2024-07-24T20:03:51Z</dcterms:modified>
</cp:coreProperties>
</file>